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58F53C-0932-413D-B7FF-BAF129D0A985}" type="datetimeFigureOut">
              <a:rPr lang="en-US" smtClean="0"/>
              <a:t>29-Dec-19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46182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8F53C-0932-413D-B7FF-BAF129D0A985}" type="datetimeFigureOut">
              <a:rPr lang="en-US" smtClean="0"/>
              <a:t>29-Dec-19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894032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8F53C-0932-413D-B7FF-BAF129D0A985}" type="datetimeFigureOut">
              <a:rPr lang="en-US" smtClean="0"/>
              <a:t>29-Dec-19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70355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pPr>
              <a:defRPr/>
            </a:pPr>
            <a:fld id="{B7F3F165-A492-4E73-9698-8CB70099B2A4}" type="slidenum">
              <a:rPr lang="ar-SA" altLang="en-US"/>
              <a:pPr>
                <a:defRPr/>
              </a:pPr>
              <a:t>‹#›</a:t>
            </a:fld>
            <a:endParaRPr lang="en-US" altLang="en-US"/>
          </a:p>
        </p:txBody>
      </p:sp>
    </p:spTree>
    <p:extLst>
      <p:ext uri="{BB962C8B-B14F-4D97-AF65-F5344CB8AC3E}">
        <p14:creationId xmlns:p14="http://schemas.microsoft.com/office/powerpoint/2010/main" val="37495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58F53C-0932-413D-B7FF-BAF129D0A985}" type="datetimeFigureOut">
              <a:rPr lang="en-US" smtClean="0"/>
              <a:t>29-Dec-19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84502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58F53C-0932-413D-B7FF-BAF129D0A985}" type="datetimeFigureOut">
              <a:rPr lang="en-US" smtClean="0"/>
              <a:t>29-Dec-19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4087019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58F53C-0932-413D-B7FF-BAF129D0A985}" type="datetimeFigureOut">
              <a:rPr lang="en-US" smtClean="0"/>
              <a:t>29-Dec-19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186276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58F53C-0932-413D-B7FF-BAF129D0A985}" type="datetimeFigureOut">
              <a:rPr lang="en-US" smtClean="0"/>
              <a:t>29-Dec-19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3278990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58F53C-0932-413D-B7FF-BAF129D0A985}" type="datetimeFigureOut">
              <a:rPr lang="en-US" smtClean="0"/>
              <a:t>29-Dec-19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1970339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58F53C-0932-413D-B7FF-BAF129D0A985}" type="datetimeFigureOut">
              <a:rPr lang="en-US" smtClean="0"/>
              <a:t>29-Dec-19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297352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8F53C-0932-413D-B7FF-BAF129D0A985}" type="datetimeFigureOut">
              <a:rPr lang="en-US" smtClean="0"/>
              <a:t>29-Dec-19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250254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58F53C-0932-413D-B7FF-BAF129D0A985}" type="datetimeFigureOut">
              <a:rPr lang="en-US" smtClean="0"/>
              <a:t>29-Dec-19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A50C35-C964-4C9C-80EF-6C169152AD01}" type="slidenum">
              <a:rPr lang="en-US" smtClean="0"/>
              <a:t>‹#›</a:t>
            </a:fld>
            <a:endParaRPr lang="en-US"/>
          </a:p>
        </p:txBody>
      </p:sp>
    </p:spTree>
    <p:extLst>
      <p:ext uri="{BB962C8B-B14F-4D97-AF65-F5344CB8AC3E}">
        <p14:creationId xmlns:p14="http://schemas.microsoft.com/office/powerpoint/2010/main" val="1616774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58F53C-0932-413D-B7FF-BAF129D0A985}" type="datetimeFigureOut">
              <a:rPr lang="en-US" smtClean="0"/>
              <a:t>29-Dec-19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A50C35-C964-4C9C-80EF-6C169152AD01}" type="slidenum">
              <a:rPr lang="en-US" smtClean="0"/>
              <a:t>‹#›</a:t>
            </a:fld>
            <a:endParaRPr lang="en-US"/>
          </a:p>
        </p:txBody>
      </p:sp>
    </p:spTree>
    <p:extLst>
      <p:ext uri="{BB962C8B-B14F-4D97-AF65-F5344CB8AC3E}">
        <p14:creationId xmlns:p14="http://schemas.microsoft.com/office/powerpoint/2010/main" val="3197275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hemscape.santafe.cc.fl.us/chemscape/catofp/chromato/tlc/fluoresc.ht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chemscape.santafe.cc.fl.us/chemscape/catofp/chromato/tlc/purity.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defRPr/>
            </a:pPr>
            <a:r>
              <a:rPr lang="en-US" smtClean="0"/>
              <a:t>Developing the Plates</a:t>
            </a:r>
          </a:p>
        </p:txBody>
      </p:sp>
      <p:sp>
        <p:nvSpPr>
          <p:cNvPr id="77827" name="Rectangle 3"/>
          <p:cNvSpPr>
            <a:spLocks noGrp="1" noChangeArrowheads="1"/>
          </p:cNvSpPr>
          <p:nvPr>
            <p:ph type="body" idx="1"/>
          </p:nvPr>
        </p:nvSpPr>
        <p:spPr>
          <a:xfrm>
            <a:off x="1524001" y="1268413"/>
            <a:ext cx="8964613" cy="5256212"/>
          </a:xfrm>
        </p:spPr>
        <p:txBody>
          <a:bodyPr/>
          <a:lstStyle/>
          <a:p>
            <a:pPr algn="l" eaLnBrk="1" hangingPunct="1">
              <a:buFont typeface="Wingdings" panose="05000000000000000000" pitchFamily="2" charset="2"/>
              <a:buNone/>
              <a:defRPr/>
            </a:pPr>
            <a:endParaRPr lang="en-US" b="1"/>
          </a:p>
          <a:p>
            <a:pPr algn="l" eaLnBrk="1" hangingPunct="1">
              <a:buFont typeface="Wingdings" panose="05000000000000000000" pitchFamily="2" charset="2"/>
              <a:buNone/>
              <a:defRPr/>
            </a:pPr>
            <a:r>
              <a:rPr lang="en-US" b="1"/>
              <a:t>After preparing the development chamber and spotting the samples, the plates are ready for development. </a:t>
            </a:r>
          </a:p>
          <a:p>
            <a:pPr algn="l" eaLnBrk="1" hangingPunct="1">
              <a:buFont typeface="Wingdings" panose="05000000000000000000" pitchFamily="2" charset="2"/>
              <a:buNone/>
              <a:defRPr/>
            </a:pPr>
            <a:endParaRPr lang="en-US" b="1"/>
          </a:p>
          <a:p>
            <a:pPr algn="l" eaLnBrk="1" hangingPunct="1">
              <a:buFont typeface="Wingdings" panose="05000000000000000000" pitchFamily="2" charset="2"/>
              <a:buNone/>
              <a:defRPr/>
            </a:pPr>
            <a:r>
              <a:rPr lang="en-US" b="1"/>
              <a:t>Be careful to handle the plates only by their edges, and try to leave the development chamber uncovered for as little time as possible.</a:t>
            </a:r>
          </a:p>
          <a:p>
            <a:pPr algn="l" eaLnBrk="1" hangingPunct="1">
              <a:buFont typeface="Wingdings" panose="05000000000000000000" pitchFamily="2" charset="2"/>
              <a:buNone/>
              <a:defRPr/>
            </a:pPr>
            <a:endParaRPr lang="en-US" b="1"/>
          </a:p>
          <a:p>
            <a:pPr algn="l" eaLnBrk="1" hangingPunct="1">
              <a:buFont typeface="Wingdings" panose="05000000000000000000" pitchFamily="2" charset="2"/>
              <a:buNone/>
              <a:defRPr/>
            </a:pPr>
            <a:r>
              <a:rPr lang="en-US" b="1"/>
              <a:t>When the plates are removed from the chamber, quickly trace the solvent front (the highest solvent level on the plate) with a pencil.</a:t>
            </a:r>
          </a:p>
        </p:txBody>
      </p:sp>
    </p:spTree>
    <p:extLst>
      <p:ext uri="{BB962C8B-B14F-4D97-AF65-F5344CB8AC3E}">
        <p14:creationId xmlns:p14="http://schemas.microsoft.com/office/powerpoint/2010/main" val="17088076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77826"/>
                                        </p:tgtEl>
                                        <p:attrNameLst>
                                          <p:attrName>style.visibility</p:attrName>
                                        </p:attrNameLst>
                                      </p:cBhvr>
                                      <p:to>
                                        <p:strVal val="visible"/>
                                      </p:to>
                                    </p:set>
                                    <p:anim calcmode="lin" valueType="num">
                                      <p:cBhvr>
                                        <p:cTn id="7" dur="500" decel="50000" fill="hold">
                                          <p:stCondLst>
                                            <p:cond delay="0"/>
                                          </p:stCondLst>
                                        </p:cTn>
                                        <p:tgtEl>
                                          <p:spTgt spid="7782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782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7826"/>
                                        </p:tgtEl>
                                        <p:attrNameLst>
                                          <p:attrName>ppt_w</p:attrName>
                                        </p:attrNameLst>
                                      </p:cBhvr>
                                      <p:tavLst>
                                        <p:tav tm="0">
                                          <p:val>
                                            <p:strVal val="#ppt_w*.05"/>
                                          </p:val>
                                        </p:tav>
                                        <p:tav tm="100000">
                                          <p:val>
                                            <p:strVal val="#ppt_w"/>
                                          </p:val>
                                        </p:tav>
                                      </p:tavLst>
                                    </p:anim>
                                    <p:anim calcmode="lin" valueType="num">
                                      <p:cBhvr>
                                        <p:cTn id="10" dur="1000" fill="hold"/>
                                        <p:tgtEl>
                                          <p:spTgt spid="7782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782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782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782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782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77827">
                                            <p:txEl>
                                              <p:pRg st="1" end="1"/>
                                            </p:txEl>
                                          </p:spTgt>
                                        </p:tgtEl>
                                        <p:attrNameLst>
                                          <p:attrName>style.visibility</p:attrName>
                                        </p:attrNameLst>
                                      </p:cBhvr>
                                      <p:to>
                                        <p:strVal val="visible"/>
                                      </p:to>
                                    </p:set>
                                    <p:animEffect transition="in" filter="randombar(horizontal)">
                                      <p:cBhvr>
                                        <p:cTn id="19" dur="1000"/>
                                        <p:tgtEl>
                                          <p:spTgt spid="77827">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77827">
                                            <p:txEl>
                                              <p:pRg st="3" end="3"/>
                                            </p:txEl>
                                          </p:spTgt>
                                        </p:tgtEl>
                                        <p:attrNameLst>
                                          <p:attrName>style.visibility</p:attrName>
                                        </p:attrNameLst>
                                      </p:cBhvr>
                                      <p:to>
                                        <p:strVal val="visible"/>
                                      </p:to>
                                    </p:set>
                                    <p:animEffect transition="in" filter="randombar(horizontal)">
                                      <p:cBhvr>
                                        <p:cTn id="24" dur="1000"/>
                                        <p:tgtEl>
                                          <p:spTgt spid="77827">
                                            <p:txEl>
                                              <p:pRg st="3" end="3"/>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77827">
                                            <p:txEl>
                                              <p:pRg st="5" end="5"/>
                                            </p:txEl>
                                          </p:spTgt>
                                        </p:tgtEl>
                                        <p:attrNameLst>
                                          <p:attrName>style.visibility</p:attrName>
                                        </p:attrNameLst>
                                      </p:cBhvr>
                                      <p:to>
                                        <p:strVal val="visible"/>
                                      </p:to>
                                    </p:set>
                                    <p:animEffect transition="in" filter="randombar(horizontal)">
                                      <p:cBhvr>
                                        <p:cTn id="29" dur="1000"/>
                                        <p:tgtEl>
                                          <p:spTgt spid="77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p:bldP spid="7782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p:txBody>
          <a:bodyPr/>
          <a:lstStyle/>
          <a:p>
            <a:pPr eaLnBrk="1" hangingPunct="1">
              <a:defRPr/>
            </a:pPr>
            <a:r>
              <a:rPr lang="en-US" sz="4000"/>
              <a:t>Identifying the Spots (visualization)</a:t>
            </a:r>
          </a:p>
        </p:txBody>
      </p:sp>
      <p:sp>
        <p:nvSpPr>
          <p:cNvPr id="78851" name="Rectangle 3"/>
          <p:cNvSpPr>
            <a:spLocks noGrp="1" noChangeArrowheads="1"/>
          </p:cNvSpPr>
          <p:nvPr>
            <p:ph type="body" sz="half" idx="2"/>
          </p:nvPr>
        </p:nvSpPr>
        <p:spPr>
          <a:xfrm>
            <a:off x="5880100" y="1600200"/>
            <a:ext cx="4787900" cy="5068888"/>
          </a:xfrm>
        </p:spPr>
        <p:txBody>
          <a:bodyPr/>
          <a:lstStyle/>
          <a:p>
            <a:pPr algn="l" eaLnBrk="1" hangingPunct="1">
              <a:buFont typeface="Wingdings" panose="05000000000000000000" pitchFamily="2" charset="2"/>
              <a:buNone/>
              <a:defRPr/>
            </a:pPr>
            <a:r>
              <a:rPr lang="en-US" sz="2400" b="1" dirty="0"/>
              <a:t>If the spots can be seen, outline them with a pencil.</a:t>
            </a:r>
          </a:p>
          <a:p>
            <a:pPr algn="l" eaLnBrk="1" hangingPunct="1">
              <a:buFont typeface="Wingdings" panose="05000000000000000000" pitchFamily="2" charset="2"/>
              <a:buNone/>
              <a:defRPr/>
            </a:pPr>
            <a:endParaRPr lang="en-US" sz="2400" b="1" dirty="0"/>
          </a:p>
          <a:p>
            <a:pPr algn="l" eaLnBrk="1" hangingPunct="1">
              <a:buFont typeface="Wingdings" panose="05000000000000000000" pitchFamily="2" charset="2"/>
              <a:buNone/>
              <a:defRPr/>
            </a:pPr>
            <a:r>
              <a:rPr lang="en-US" sz="2400" b="1" dirty="0"/>
              <a:t>If no spots are obvious, the most common visualization technique is to hold the plate under a UV lamp.</a:t>
            </a:r>
          </a:p>
          <a:p>
            <a:pPr algn="l" eaLnBrk="1" hangingPunct="1">
              <a:buFont typeface="Wingdings" panose="05000000000000000000" pitchFamily="2" charset="2"/>
              <a:buNone/>
              <a:defRPr/>
            </a:pPr>
            <a:r>
              <a:rPr lang="en-US" sz="2400" b="1" dirty="0"/>
              <a:t>Many organic compounds can be seen using this technique, and many </a:t>
            </a:r>
            <a:r>
              <a:rPr lang="en-US" sz="2400" b="1" dirty="0">
                <a:hlinkClick r:id="rId2"/>
              </a:rPr>
              <a:t>commercially made plates</a:t>
            </a:r>
            <a:r>
              <a:rPr lang="en-US" sz="2400" b="1" dirty="0"/>
              <a:t> often contain a substance which aids in the visualization of compounds.</a:t>
            </a:r>
          </a:p>
        </p:txBody>
      </p:sp>
      <p:pic>
        <p:nvPicPr>
          <p:cNvPr id="78854" name="Picture 6" descr="01081425"/>
          <p:cNvPicPr>
            <a:picLocks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524000" y="1916113"/>
            <a:ext cx="4038600" cy="3028950"/>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4374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78852"/>
                                        </p:tgtEl>
                                        <p:attrNameLst>
                                          <p:attrName>style.visibility</p:attrName>
                                        </p:attrNameLst>
                                      </p:cBhvr>
                                      <p:to>
                                        <p:strVal val="visible"/>
                                      </p:to>
                                    </p:set>
                                    <p:anim calcmode="lin" valueType="num">
                                      <p:cBhvr>
                                        <p:cTn id="7" dur="500" decel="50000" fill="hold">
                                          <p:stCondLst>
                                            <p:cond delay="0"/>
                                          </p:stCondLst>
                                        </p:cTn>
                                        <p:tgtEl>
                                          <p:spTgt spid="7885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885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8852"/>
                                        </p:tgtEl>
                                        <p:attrNameLst>
                                          <p:attrName>ppt_w</p:attrName>
                                        </p:attrNameLst>
                                      </p:cBhvr>
                                      <p:tavLst>
                                        <p:tav tm="0">
                                          <p:val>
                                            <p:strVal val="#ppt_w*.05"/>
                                          </p:val>
                                        </p:tav>
                                        <p:tav tm="100000">
                                          <p:val>
                                            <p:strVal val="#ppt_w"/>
                                          </p:val>
                                        </p:tav>
                                      </p:tavLst>
                                    </p:anim>
                                    <p:anim calcmode="lin" valueType="num">
                                      <p:cBhvr>
                                        <p:cTn id="10" dur="1000" fill="hold"/>
                                        <p:tgtEl>
                                          <p:spTgt spid="7885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885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885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885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885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nodeType="clickEffect">
                                  <p:stCondLst>
                                    <p:cond delay="0"/>
                                  </p:stCondLst>
                                  <p:childTnLst>
                                    <p:set>
                                      <p:cBhvr>
                                        <p:cTn id="18" dur="1" fill="hold">
                                          <p:stCondLst>
                                            <p:cond delay="0"/>
                                          </p:stCondLst>
                                        </p:cTn>
                                        <p:tgtEl>
                                          <p:spTgt spid="78854"/>
                                        </p:tgtEl>
                                        <p:attrNameLst>
                                          <p:attrName>style.visibility</p:attrName>
                                        </p:attrNameLst>
                                      </p:cBhvr>
                                      <p:to>
                                        <p:strVal val="visible"/>
                                      </p:to>
                                    </p:set>
                                    <p:anim calcmode="lin" valueType="num">
                                      <p:cBhvr>
                                        <p:cTn id="19" dur="1000" fill="hold"/>
                                        <p:tgtEl>
                                          <p:spTgt spid="78854"/>
                                        </p:tgtEl>
                                        <p:attrNameLst>
                                          <p:attrName>ppt_w</p:attrName>
                                        </p:attrNameLst>
                                      </p:cBhvr>
                                      <p:tavLst>
                                        <p:tav tm="0">
                                          <p:val>
                                            <p:fltVal val="0"/>
                                          </p:val>
                                        </p:tav>
                                        <p:tav tm="100000">
                                          <p:val>
                                            <p:strVal val="#ppt_w"/>
                                          </p:val>
                                        </p:tav>
                                      </p:tavLst>
                                    </p:anim>
                                    <p:anim calcmode="lin" valueType="num">
                                      <p:cBhvr>
                                        <p:cTn id="20" dur="1000" fill="hold"/>
                                        <p:tgtEl>
                                          <p:spTgt spid="78854"/>
                                        </p:tgtEl>
                                        <p:attrNameLst>
                                          <p:attrName>ppt_h</p:attrName>
                                        </p:attrNameLst>
                                      </p:cBhvr>
                                      <p:tavLst>
                                        <p:tav tm="0">
                                          <p:val>
                                            <p:fltVal val="0"/>
                                          </p:val>
                                        </p:tav>
                                        <p:tav tm="100000">
                                          <p:val>
                                            <p:strVal val="#ppt_h"/>
                                          </p:val>
                                        </p:tav>
                                      </p:tavLst>
                                    </p:anim>
                                    <p:anim calcmode="lin" valueType="num">
                                      <p:cBhvr>
                                        <p:cTn id="21" dur="1000" fill="hold"/>
                                        <p:tgtEl>
                                          <p:spTgt spid="78854"/>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7885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7" presetClass="entr" presetSubtype="2" fill="hold" grpId="0" nodeType="clickEffect">
                                  <p:stCondLst>
                                    <p:cond delay="0"/>
                                  </p:stCondLst>
                                  <p:childTnLst>
                                    <p:set>
                                      <p:cBhvr>
                                        <p:cTn id="26" dur="1" fill="hold">
                                          <p:stCondLst>
                                            <p:cond delay="0"/>
                                          </p:stCondLst>
                                        </p:cTn>
                                        <p:tgtEl>
                                          <p:spTgt spid="78851">
                                            <p:txEl>
                                              <p:pRg st="0" end="0"/>
                                            </p:txEl>
                                          </p:spTgt>
                                        </p:tgtEl>
                                        <p:attrNameLst>
                                          <p:attrName>style.visibility</p:attrName>
                                        </p:attrNameLst>
                                      </p:cBhvr>
                                      <p:to>
                                        <p:strVal val="visible"/>
                                      </p:to>
                                    </p:set>
                                    <p:anim calcmode="lin" valueType="num">
                                      <p:cBhvr additive="base">
                                        <p:cTn id="27" dur="1000" fill="hold"/>
                                        <p:tgtEl>
                                          <p:spTgt spid="78851">
                                            <p:txEl>
                                              <p:pRg st="0" end="0"/>
                                            </p:txEl>
                                          </p:spTgt>
                                        </p:tgtEl>
                                        <p:attrNameLst>
                                          <p:attrName>ppt_x</p:attrName>
                                        </p:attrNameLst>
                                      </p:cBhvr>
                                      <p:tavLst>
                                        <p:tav tm="0">
                                          <p:val>
                                            <p:strVal val="1+#ppt_w/2"/>
                                          </p:val>
                                        </p:tav>
                                        <p:tav tm="100000">
                                          <p:val>
                                            <p:strVal val="#ppt_x"/>
                                          </p:val>
                                        </p:tav>
                                      </p:tavLst>
                                    </p:anim>
                                    <p:anim calcmode="lin" valueType="num">
                                      <p:cBhvr additive="base">
                                        <p:cTn id="28" dur="1000" fill="hold"/>
                                        <p:tgtEl>
                                          <p:spTgt spid="788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7" presetClass="entr" presetSubtype="2" fill="hold" grpId="0" nodeType="clickEffect">
                                  <p:stCondLst>
                                    <p:cond delay="0"/>
                                  </p:stCondLst>
                                  <p:childTnLst>
                                    <p:set>
                                      <p:cBhvr>
                                        <p:cTn id="32" dur="1" fill="hold">
                                          <p:stCondLst>
                                            <p:cond delay="0"/>
                                          </p:stCondLst>
                                        </p:cTn>
                                        <p:tgtEl>
                                          <p:spTgt spid="78851">
                                            <p:txEl>
                                              <p:pRg st="2" end="2"/>
                                            </p:txEl>
                                          </p:spTgt>
                                        </p:tgtEl>
                                        <p:attrNameLst>
                                          <p:attrName>style.visibility</p:attrName>
                                        </p:attrNameLst>
                                      </p:cBhvr>
                                      <p:to>
                                        <p:strVal val="visible"/>
                                      </p:to>
                                    </p:set>
                                    <p:anim calcmode="lin" valueType="num">
                                      <p:cBhvr additive="base">
                                        <p:cTn id="33" dur="1000" fill="hold"/>
                                        <p:tgtEl>
                                          <p:spTgt spid="78851">
                                            <p:txEl>
                                              <p:pRg st="2" end="2"/>
                                            </p:txEl>
                                          </p:spTgt>
                                        </p:tgtEl>
                                        <p:attrNameLst>
                                          <p:attrName>ppt_x</p:attrName>
                                        </p:attrNameLst>
                                      </p:cBhvr>
                                      <p:tavLst>
                                        <p:tav tm="0">
                                          <p:val>
                                            <p:strVal val="1+#ppt_w/2"/>
                                          </p:val>
                                        </p:tav>
                                        <p:tav tm="100000">
                                          <p:val>
                                            <p:strVal val="#ppt_x"/>
                                          </p:val>
                                        </p:tav>
                                      </p:tavLst>
                                    </p:anim>
                                    <p:anim calcmode="lin" valueType="num">
                                      <p:cBhvr additive="base">
                                        <p:cTn id="34" dur="1000" fill="hold"/>
                                        <p:tgtEl>
                                          <p:spTgt spid="788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7" presetClass="entr" presetSubtype="2" fill="hold" grpId="0" nodeType="clickEffect">
                                  <p:stCondLst>
                                    <p:cond delay="0"/>
                                  </p:stCondLst>
                                  <p:childTnLst>
                                    <p:set>
                                      <p:cBhvr>
                                        <p:cTn id="38" dur="1" fill="hold">
                                          <p:stCondLst>
                                            <p:cond delay="0"/>
                                          </p:stCondLst>
                                        </p:cTn>
                                        <p:tgtEl>
                                          <p:spTgt spid="78851">
                                            <p:txEl>
                                              <p:pRg st="3" end="3"/>
                                            </p:txEl>
                                          </p:spTgt>
                                        </p:tgtEl>
                                        <p:attrNameLst>
                                          <p:attrName>style.visibility</p:attrName>
                                        </p:attrNameLst>
                                      </p:cBhvr>
                                      <p:to>
                                        <p:strVal val="visible"/>
                                      </p:to>
                                    </p:set>
                                    <p:anim calcmode="lin" valueType="num">
                                      <p:cBhvr additive="base">
                                        <p:cTn id="39" dur="1000" fill="hold"/>
                                        <p:tgtEl>
                                          <p:spTgt spid="78851">
                                            <p:txEl>
                                              <p:pRg st="3" end="3"/>
                                            </p:txEl>
                                          </p:spTgt>
                                        </p:tgtEl>
                                        <p:attrNameLst>
                                          <p:attrName>ppt_x</p:attrName>
                                        </p:attrNameLst>
                                      </p:cBhvr>
                                      <p:tavLst>
                                        <p:tav tm="0">
                                          <p:val>
                                            <p:strVal val="1+#ppt_w/2"/>
                                          </p:val>
                                        </p:tav>
                                        <p:tav tm="100000">
                                          <p:val>
                                            <p:strVal val="#ppt_x"/>
                                          </p:val>
                                        </p:tav>
                                      </p:tavLst>
                                    </p:anim>
                                    <p:anim calcmode="lin" valueType="num">
                                      <p:cBhvr additive="base">
                                        <p:cTn id="40" dur="1000" fill="hold"/>
                                        <p:tgtEl>
                                          <p:spTgt spid="788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P spid="788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dirty="0" smtClean="0"/>
              <a:t>Visualizing Agents</a:t>
            </a:r>
          </a:p>
        </p:txBody>
      </p:sp>
      <p:sp>
        <p:nvSpPr>
          <p:cNvPr id="88067" name="Rectangle 3"/>
          <p:cNvSpPr>
            <a:spLocks noGrp="1" noChangeArrowheads="1"/>
          </p:cNvSpPr>
          <p:nvPr>
            <p:ph type="body" idx="1"/>
          </p:nvPr>
        </p:nvSpPr>
        <p:spPr/>
        <p:txBody>
          <a:bodyPr/>
          <a:lstStyle/>
          <a:p>
            <a:pPr algn="l" eaLnBrk="1" hangingPunct="1">
              <a:buFont typeface="Wingdings" panose="05000000000000000000" pitchFamily="2" charset="2"/>
              <a:buNone/>
              <a:defRPr/>
            </a:pPr>
            <a:r>
              <a:rPr lang="en-US" dirty="0" smtClean="0"/>
              <a:t>Alkaloids:  </a:t>
            </a:r>
            <a:r>
              <a:rPr lang="en-US" dirty="0" err="1" smtClean="0"/>
              <a:t>Dragendorff</a:t>
            </a:r>
            <a:r>
              <a:rPr lang="en-US" dirty="0" err="1" smtClean="0">
                <a:latin typeface="Arial"/>
              </a:rPr>
              <a:t>’</a:t>
            </a:r>
            <a:r>
              <a:rPr lang="en-US" dirty="0" err="1" smtClean="0"/>
              <a:t>s</a:t>
            </a:r>
            <a:r>
              <a:rPr lang="en-US" dirty="0" smtClean="0"/>
              <a:t> reagent</a:t>
            </a:r>
          </a:p>
          <a:p>
            <a:pPr algn="l" eaLnBrk="1" hangingPunct="1">
              <a:buFont typeface="Wingdings" panose="05000000000000000000" pitchFamily="2" charset="2"/>
              <a:buNone/>
              <a:defRPr/>
            </a:pPr>
            <a:endParaRPr lang="en-US" dirty="0" smtClean="0"/>
          </a:p>
          <a:p>
            <a:pPr algn="l" eaLnBrk="1" hangingPunct="1">
              <a:buFont typeface="Wingdings" panose="05000000000000000000" pitchFamily="2" charset="2"/>
              <a:buNone/>
              <a:defRPr/>
            </a:pPr>
            <a:r>
              <a:rPr lang="en-US" dirty="0" smtClean="0"/>
              <a:t>Cardiac glycosides: Antimony </a:t>
            </a:r>
            <a:r>
              <a:rPr lang="en-US" dirty="0" err="1" smtClean="0"/>
              <a:t>trichloride</a:t>
            </a:r>
            <a:endParaRPr lang="en-US" dirty="0" smtClean="0"/>
          </a:p>
          <a:p>
            <a:pPr algn="l" eaLnBrk="1" hangingPunct="1">
              <a:buFont typeface="Wingdings" panose="05000000000000000000" pitchFamily="2" charset="2"/>
              <a:buNone/>
              <a:defRPr/>
            </a:pPr>
            <a:endParaRPr lang="en-US" dirty="0" smtClean="0"/>
          </a:p>
          <a:p>
            <a:pPr algn="l" eaLnBrk="1" hangingPunct="1">
              <a:buFont typeface="Wingdings" panose="05000000000000000000" pitchFamily="2" charset="2"/>
              <a:buNone/>
              <a:defRPr/>
            </a:pPr>
            <a:r>
              <a:rPr lang="en-US" dirty="0" smtClean="0"/>
              <a:t>Sugar: Aniline phthalate</a:t>
            </a:r>
          </a:p>
          <a:p>
            <a:pPr algn="l" eaLnBrk="1" hangingPunct="1">
              <a:buFont typeface="Wingdings" panose="05000000000000000000" pitchFamily="2" charset="2"/>
              <a:buNone/>
              <a:defRPr/>
            </a:pPr>
            <a:endParaRPr lang="en-US" dirty="0" smtClean="0"/>
          </a:p>
          <a:p>
            <a:pPr algn="l" eaLnBrk="1" hangingPunct="1">
              <a:buFont typeface="Wingdings" panose="05000000000000000000" pitchFamily="2" charset="2"/>
              <a:buNone/>
              <a:defRPr/>
            </a:pPr>
            <a:r>
              <a:rPr lang="en-US" dirty="0" smtClean="0"/>
              <a:t>Amino acids: </a:t>
            </a:r>
            <a:r>
              <a:rPr lang="en-US" dirty="0" err="1" smtClean="0"/>
              <a:t>Ninhydrin</a:t>
            </a:r>
            <a:endParaRPr lang="en-US" dirty="0" smtClean="0"/>
          </a:p>
        </p:txBody>
      </p:sp>
    </p:spTree>
    <p:extLst>
      <p:ext uri="{BB962C8B-B14F-4D97-AF65-F5344CB8AC3E}">
        <p14:creationId xmlns:p14="http://schemas.microsoft.com/office/powerpoint/2010/main" val="733772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8066"/>
                                        </p:tgtEl>
                                        <p:attrNameLst>
                                          <p:attrName>style.visibility</p:attrName>
                                        </p:attrNameLst>
                                      </p:cBhvr>
                                      <p:to>
                                        <p:strVal val="visible"/>
                                      </p:to>
                                    </p:set>
                                    <p:anim calcmode="lin" valueType="num">
                                      <p:cBhvr>
                                        <p:cTn id="7" dur="500" decel="50000" fill="hold">
                                          <p:stCondLst>
                                            <p:cond delay="0"/>
                                          </p:stCondLst>
                                        </p:cTn>
                                        <p:tgtEl>
                                          <p:spTgt spid="8806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806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8066"/>
                                        </p:tgtEl>
                                        <p:attrNameLst>
                                          <p:attrName>ppt_w</p:attrName>
                                        </p:attrNameLst>
                                      </p:cBhvr>
                                      <p:tavLst>
                                        <p:tav tm="0">
                                          <p:val>
                                            <p:strVal val="#ppt_w*.05"/>
                                          </p:val>
                                        </p:tav>
                                        <p:tav tm="100000">
                                          <p:val>
                                            <p:strVal val="#ppt_w"/>
                                          </p:val>
                                        </p:tav>
                                      </p:tavLst>
                                    </p:anim>
                                    <p:anim calcmode="lin" valueType="num">
                                      <p:cBhvr>
                                        <p:cTn id="10" dur="1000" fill="hold"/>
                                        <p:tgtEl>
                                          <p:spTgt spid="8806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806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806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806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806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88067">
                                            <p:txEl>
                                              <p:pRg st="0" end="0"/>
                                            </p:txEl>
                                          </p:spTgt>
                                        </p:tgtEl>
                                        <p:attrNameLst>
                                          <p:attrName>style.visibility</p:attrName>
                                        </p:attrNameLst>
                                      </p:cBhvr>
                                      <p:to>
                                        <p:strVal val="visible"/>
                                      </p:to>
                                    </p:set>
                                    <p:anim calcmode="lin" valueType="num">
                                      <p:cBhvr>
                                        <p:cTn id="19" dur="500" fill="hold"/>
                                        <p:tgtEl>
                                          <p:spTgt spid="8806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806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88067">
                                            <p:txEl>
                                              <p:pRg st="2" end="2"/>
                                            </p:txEl>
                                          </p:spTgt>
                                        </p:tgtEl>
                                        <p:attrNameLst>
                                          <p:attrName>style.visibility</p:attrName>
                                        </p:attrNameLst>
                                      </p:cBhvr>
                                      <p:to>
                                        <p:strVal val="visible"/>
                                      </p:to>
                                    </p:set>
                                    <p:anim calcmode="lin" valueType="num">
                                      <p:cBhvr>
                                        <p:cTn id="25" dur="500" fill="hold"/>
                                        <p:tgtEl>
                                          <p:spTgt spid="8806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88067">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p:cTn id="31" dur="500" fill="hold"/>
                                        <p:tgtEl>
                                          <p:spTgt spid="88067">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88067">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88067">
                                            <p:txEl>
                                              <p:pRg st="6" end="6"/>
                                            </p:txEl>
                                          </p:spTgt>
                                        </p:tgtEl>
                                        <p:attrNameLst>
                                          <p:attrName>style.visibility</p:attrName>
                                        </p:attrNameLst>
                                      </p:cBhvr>
                                      <p:to>
                                        <p:strVal val="visible"/>
                                      </p:to>
                                    </p:set>
                                    <p:anim calcmode="lin" valueType="num">
                                      <p:cBhvr>
                                        <p:cTn id="37" dur="500" fill="hold"/>
                                        <p:tgtEl>
                                          <p:spTgt spid="88067">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88067">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6" grpId="0"/>
      <p:bldP spid="8806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defRPr/>
            </a:pPr>
            <a:r>
              <a:rPr lang="en-US" smtClean="0"/>
              <a:t>Interpreting the Data</a:t>
            </a:r>
          </a:p>
        </p:txBody>
      </p:sp>
      <p:sp>
        <p:nvSpPr>
          <p:cNvPr id="80899" name="Rectangle 3"/>
          <p:cNvSpPr>
            <a:spLocks noGrp="1" noChangeArrowheads="1"/>
          </p:cNvSpPr>
          <p:nvPr>
            <p:ph type="body" idx="1"/>
          </p:nvPr>
        </p:nvSpPr>
        <p:spPr/>
        <p:txBody>
          <a:bodyPr/>
          <a:lstStyle/>
          <a:p>
            <a:pPr algn="l" eaLnBrk="1" hangingPunct="1">
              <a:lnSpc>
                <a:spcPct val="90000"/>
              </a:lnSpc>
              <a:buFont typeface="Wingdings" panose="05000000000000000000" pitchFamily="2" charset="2"/>
              <a:buNone/>
              <a:defRPr/>
            </a:pPr>
            <a:endParaRPr lang="en-US" b="1" dirty="0" smtClean="0"/>
          </a:p>
          <a:p>
            <a:pPr algn="l" eaLnBrk="1" hangingPunct="1">
              <a:lnSpc>
                <a:spcPct val="90000"/>
              </a:lnSpc>
              <a:buFont typeface="Wingdings" panose="05000000000000000000" pitchFamily="2" charset="2"/>
              <a:buNone/>
              <a:defRPr/>
            </a:pPr>
            <a:r>
              <a:rPr lang="en-US" b="1" dirty="0" smtClean="0"/>
              <a:t>The </a:t>
            </a:r>
            <a:r>
              <a:rPr lang="en-US" b="1" dirty="0" err="1" smtClean="0"/>
              <a:t>R</a:t>
            </a:r>
            <a:r>
              <a:rPr lang="en-US" b="1" baseline="-25000" dirty="0" err="1" smtClean="0"/>
              <a:t>f</a:t>
            </a:r>
            <a:r>
              <a:rPr lang="en-US" b="1" dirty="0" smtClean="0"/>
              <a:t>  (retention factor) value for each spot should be calculated. </a:t>
            </a:r>
          </a:p>
          <a:p>
            <a:pPr algn="l" eaLnBrk="1" hangingPunct="1">
              <a:lnSpc>
                <a:spcPct val="90000"/>
              </a:lnSpc>
              <a:buFont typeface="Wingdings" panose="05000000000000000000" pitchFamily="2" charset="2"/>
              <a:buNone/>
              <a:defRPr/>
            </a:pPr>
            <a:r>
              <a:rPr lang="en-US" b="1" dirty="0" smtClean="0"/>
              <a:t>It  is characteristic for any given compound on the same stationary phase using the same mobile phase for development of the plates. </a:t>
            </a:r>
          </a:p>
          <a:p>
            <a:pPr algn="l" eaLnBrk="1" hangingPunct="1">
              <a:lnSpc>
                <a:spcPct val="90000"/>
              </a:lnSpc>
              <a:buFont typeface="Wingdings" panose="05000000000000000000" pitchFamily="2" charset="2"/>
              <a:buNone/>
              <a:defRPr/>
            </a:pPr>
            <a:r>
              <a:rPr lang="en-US" b="1" dirty="0" smtClean="0"/>
              <a:t>Hence, known </a:t>
            </a:r>
            <a:r>
              <a:rPr lang="en-US" b="1" dirty="0" err="1" smtClean="0"/>
              <a:t>R</a:t>
            </a:r>
            <a:r>
              <a:rPr lang="en-US" b="1" baseline="-25000" dirty="0" err="1" smtClean="0"/>
              <a:t>f</a:t>
            </a:r>
            <a:r>
              <a:rPr lang="en-US" b="1" dirty="0" smtClean="0"/>
              <a:t> values can be compared to those of unknown substances to aid in their identifications.</a:t>
            </a:r>
            <a:r>
              <a:rPr lang="en-US" dirty="0" smtClean="0"/>
              <a:t> </a:t>
            </a:r>
          </a:p>
        </p:txBody>
      </p:sp>
    </p:spTree>
    <p:extLst>
      <p:ext uri="{BB962C8B-B14F-4D97-AF65-F5344CB8AC3E}">
        <p14:creationId xmlns:p14="http://schemas.microsoft.com/office/powerpoint/2010/main" val="38312822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p:cTn id="7" dur="500" decel="50000" fill="hold">
                                          <p:stCondLst>
                                            <p:cond delay="0"/>
                                          </p:stCondLst>
                                        </p:cTn>
                                        <p:tgtEl>
                                          <p:spTgt spid="8089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089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0898"/>
                                        </p:tgtEl>
                                        <p:attrNameLst>
                                          <p:attrName>ppt_w</p:attrName>
                                        </p:attrNameLst>
                                      </p:cBhvr>
                                      <p:tavLst>
                                        <p:tav tm="0">
                                          <p:val>
                                            <p:strVal val="#ppt_w*.05"/>
                                          </p:val>
                                        </p:tav>
                                        <p:tav tm="100000">
                                          <p:val>
                                            <p:strVal val="#ppt_w"/>
                                          </p:val>
                                        </p:tav>
                                      </p:tavLst>
                                    </p:anim>
                                    <p:anim calcmode="lin" valueType="num">
                                      <p:cBhvr>
                                        <p:cTn id="10" dur="1000" fill="hold"/>
                                        <p:tgtEl>
                                          <p:spTgt spid="8089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089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089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089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089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80899">
                                            <p:txEl>
                                              <p:pRg st="1" end="1"/>
                                            </p:txEl>
                                          </p:spTgt>
                                        </p:tgtEl>
                                        <p:attrNameLst>
                                          <p:attrName>style.visibility</p:attrName>
                                        </p:attrNameLst>
                                      </p:cBhvr>
                                      <p:to>
                                        <p:strVal val="visible"/>
                                      </p:to>
                                    </p:set>
                                    <p:anim calcmode="lin" valueType="num">
                                      <p:cBhvr>
                                        <p:cTn id="19" dur="500" fill="hold"/>
                                        <p:tgtEl>
                                          <p:spTgt spid="8089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80899">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80899">
                                            <p:txEl>
                                              <p:pRg st="2" end="2"/>
                                            </p:txEl>
                                          </p:spTgt>
                                        </p:tgtEl>
                                        <p:attrNameLst>
                                          <p:attrName>style.visibility</p:attrName>
                                        </p:attrNameLst>
                                      </p:cBhvr>
                                      <p:to>
                                        <p:strVal val="visible"/>
                                      </p:to>
                                    </p:set>
                                    <p:anim calcmode="lin" valueType="num">
                                      <p:cBhvr>
                                        <p:cTn id="25" dur="500" fill="hold"/>
                                        <p:tgtEl>
                                          <p:spTgt spid="8089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8089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80899">
                                            <p:txEl>
                                              <p:pRg st="3" end="3"/>
                                            </p:txEl>
                                          </p:spTgt>
                                        </p:tgtEl>
                                        <p:attrNameLst>
                                          <p:attrName>style.visibility</p:attrName>
                                        </p:attrNameLst>
                                      </p:cBhvr>
                                      <p:to>
                                        <p:strVal val="visible"/>
                                      </p:to>
                                    </p:set>
                                    <p:anim calcmode="lin" valueType="num">
                                      <p:cBhvr>
                                        <p:cTn id="31" dur="500" fill="hold"/>
                                        <p:tgtEl>
                                          <p:spTgt spid="8089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80899">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P spid="808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50" name="Picture 6" descr="rf"/>
          <p:cNvPicPr>
            <a:picLocks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1774826" y="188913"/>
            <a:ext cx="8353425" cy="1873250"/>
          </a:xfrm>
          <a:noFill/>
          <a:extLst>
            <a:ext uri="{909E8E84-426E-40DD-AFC4-6F175D3DCCD1}">
              <a14:hiddenFill xmlns:a14="http://schemas.microsoft.com/office/drawing/2010/main">
                <a:solidFill>
                  <a:srgbClr val="FFFFFF"/>
                </a:solidFill>
              </a14:hiddenFill>
            </a:ext>
          </a:extLst>
        </p:spPr>
      </p:pic>
      <p:pic>
        <p:nvPicPr>
          <p:cNvPr id="82951" name="Picture 7" descr="rfcalc"/>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943351" y="2349500"/>
            <a:ext cx="3241675" cy="4319588"/>
          </a:xfr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3650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1" fill="hold" nodeType="clickEffect">
                                  <p:stCondLst>
                                    <p:cond delay="0"/>
                                  </p:stCondLst>
                                  <p:childTnLst>
                                    <p:set>
                                      <p:cBhvr>
                                        <p:cTn id="6" dur="1" fill="hold">
                                          <p:stCondLst>
                                            <p:cond delay="0"/>
                                          </p:stCondLst>
                                        </p:cTn>
                                        <p:tgtEl>
                                          <p:spTgt spid="82950"/>
                                        </p:tgtEl>
                                        <p:attrNameLst>
                                          <p:attrName>style.visibility</p:attrName>
                                        </p:attrNameLst>
                                      </p:cBhvr>
                                      <p:to>
                                        <p:strVal val="visible"/>
                                      </p:to>
                                    </p:set>
                                    <p:anim calcmode="lin" valueType="num">
                                      <p:cBhvr additive="base">
                                        <p:cTn id="7" dur="1000" fill="hold"/>
                                        <p:tgtEl>
                                          <p:spTgt spid="82950"/>
                                        </p:tgtEl>
                                        <p:attrNameLst>
                                          <p:attrName>ppt_x</p:attrName>
                                        </p:attrNameLst>
                                      </p:cBhvr>
                                      <p:tavLst>
                                        <p:tav tm="0">
                                          <p:val>
                                            <p:strVal val="#ppt_x"/>
                                          </p:val>
                                        </p:tav>
                                        <p:tav tm="100000">
                                          <p:val>
                                            <p:strVal val="#ppt_x"/>
                                          </p:val>
                                        </p:tav>
                                      </p:tavLst>
                                    </p:anim>
                                    <p:anim calcmode="lin" valueType="num">
                                      <p:cBhvr additive="base">
                                        <p:cTn id="8" dur="1000" fill="hold"/>
                                        <p:tgtEl>
                                          <p:spTgt spid="82950"/>
                                        </p:tgtEl>
                                        <p:attrNameLst>
                                          <p:attrName>ppt_y</p:attrName>
                                        </p:attrNameLst>
                                      </p:cBhvr>
                                      <p:tavLst>
                                        <p:tav tm="0">
                                          <p:val>
                                            <p:strVal val="0-#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82951"/>
                                        </p:tgtEl>
                                        <p:attrNameLst>
                                          <p:attrName>style.visibility</p:attrName>
                                        </p:attrNameLst>
                                      </p:cBhvr>
                                      <p:to>
                                        <p:strVal val="visible"/>
                                      </p:to>
                                    </p:set>
                                    <p:anim calcmode="lin" valueType="num">
                                      <p:cBhvr additive="base">
                                        <p:cTn id="11" dur="1000" fill="hold"/>
                                        <p:tgtEl>
                                          <p:spTgt spid="82951"/>
                                        </p:tgtEl>
                                        <p:attrNameLst>
                                          <p:attrName>ppt_x</p:attrName>
                                        </p:attrNameLst>
                                      </p:cBhvr>
                                      <p:tavLst>
                                        <p:tav tm="0">
                                          <p:val>
                                            <p:strVal val="#ppt_x"/>
                                          </p:val>
                                        </p:tav>
                                        <p:tav tm="100000">
                                          <p:val>
                                            <p:strVal val="#ppt_x"/>
                                          </p:val>
                                        </p:tav>
                                      </p:tavLst>
                                    </p:anim>
                                    <p:anim calcmode="lin" valueType="num">
                                      <p:cBhvr additive="base">
                                        <p:cTn id="12" dur="1000" fill="hold"/>
                                        <p:tgtEl>
                                          <p:spTgt spid="829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1847851" y="260350"/>
            <a:ext cx="8640763" cy="6597650"/>
          </a:xfrm>
        </p:spPr>
        <p:txBody>
          <a:bodyPr/>
          <a:lstStyle/>
          <a:p>
            <a:pPr algn="l" eaLnBrk="1" hangingPunct="1">
              <a:buFont typeface="Wingdings" panose="05000000000000000000" pitchFamily="2" charset="2"/>
              <a:buNone/>
              <a:defRPr/>
            </a:pPr>
            <a:r>
              <a:rPr lang="en-US" b="1" dirty="0"/>
              <a:t>(Note: </a:t>
            </a:r>
            <a:r>
              <a:rPr lang="en-US" b="1" dirty="0" err="1"/>
              <a:t>R</a:t>
            </a:r>
            <a:r>
              <a:rPr lang="en-US" b="1" baseline="-25000" dirty="0" err="1"/>
              <a:t>f</a:t>
            </a:r>
            <a:r>
              <a:rPr lang="en-US" b="1" dirty="0"/>
              <a:t> values often depend on the temperature and the solvent used in the TLC experiment.</a:t>
            </a:r>
          </a:p>
          <a:p>
            <a:pPr algn="l" eaLnBrk="1" hangingPunct="1">
              <a:buFont typeface="Wingdings" panose="05000000000000000000" pitchFamily="2" charset="2"/>
              <a:buNone/>
              <a:defRPr/>
            </a:pPr>
            <a:endParaRPr lang="en-US" b="1" dirty="0"/>
          </a:p>
          <a:p>
            <a:pPr algn="l" eaLnBrk="1" hangingPunct="1">
              <a:buFont typeface="Wingdings" panose="05000000000000000000" pitchFamily="2" charset="2"/>
              <a:buNone/>
              <a:defRPr/>
            </a:pPr>
            <a:r>
              <a:rPr lang="en-US" b="1" dirty="0"/>
              <a:t>the most effective way to identify a compound is to spot known substances </a:t>
            </a:r>
            <a:r>
              <a:rPr lang="en-US" b="1" dirty="0">
                <a:latin typeface="Arial"/>
              </a:rPr>
              <a:t>–</a:t>
            </a:r>
            <a:r>
              <a:rPr lang="en-US" b="1" dirty="0"/>
              <a:t> authentic - next to unknown substances on the same plate.)</a:t>
            </a:r>
          </a:p>
          <a:p>
            <a:pPr algn="l" eaLnBrk="1" hangingPunct="1">
              <a:buFont typeface="Wingdings" panose="05000000000000000000" pitchFamily="2" charset="2"/>
              <a:buNone/>
              <a:defRPr/>
            </a:pPr>
            <a:endParaRPr lang="en-US" b="1" dirty="0"/>
          </a:p>
          <a:p>
            <a:pPr algn="l" eaLnBrk="1" hangingPunct="1">
              <a:buFont typeface="Wingdings" panose="05000000000000000000" pitchFamily="2" charset="2"/>
              <a:buNone/>
              <a:defRPr/>
            </a:pPr>
            <a:r>
              <a:rPr lang="en-US" b="1" dirty="0"/>
              <a:t>In addition, the purity of a sample may be estimated from the chromatogram.</a:t>
            </a:r>
          </a:p>
          <a:p>
            <a:pPr algn="l" eaLnBrk="1" hangingPunct="1">
              <a:buFont typeface="Wingdings" panose="05000000000000000000" pitchFamily="2" charset="2"/>
              <a:buNone/>
              <a:defRPr/>
            </a:pPr>
            <a:endParaRPr lang="en-US" b="1" dirty="0"/>
          </a:p>
          <a:p>
            <a:pPr algn="l" eaLnBrk="1" hangingPunct="1">
              <a:buFont typeface="Wingdings" panose="05000000000000000000" pitchFamily="2" charset="2"/>
              <a:buNone/>
              <a:defRPr/>
            </a:pPr>
            <a:r>
              <a:rPr lang="en-US" b="1" dirty="0"/>
              <a:t>An impure sample will often develop as two or more spots, while a </a:t>
            </a:r>
            <a:r>
              <a:rPr lang="en-US" b="1" dirty="0">
                <a:hlinkClick r:id="rId2"/>
              </a:rPr>
              <a:t>pure sample will show only one spot</a:t>
            </a:r>
            <a:r>
              <a:rPr lang="en-US" dirty="0"/>
              <a:t> </a:t>
            </a:r>
          </a:p>
        </p:txBody>
      </p:sp>
    </p:spTree>
    <p:extLst>
      <p:ext uri="{BB962C8B-B14F-4D97-AF65-F5344CB8AC3E}">
        <p14:creationId xmlns:p14="http://schemas.microsoft.com/office/powerpoint/2010/main" val="16080358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 calcmode="lin" valueType="num">
                                      <p:cBhvr>
                                        <p:cTn id="7" dur="1000" fill="hold"/>
                                        <p:tgtEl>
                                          <p:spTgt spid="8499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499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499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499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84995">
                                            <p:txEl>
                                              <p:pRg st="2" end="2"/>
                                            </p:txEl>
                                          </p:spTgt>
                                        </p:tgtEl>
                                        <p:attrNameLst>
                                          <p:attrName>style.visibility</p:attrName>
                                        </p:attrNameLst>
                                      </p:cBhvr>
                                      <p:to>
                                        <p:strVal val="visible"/>
                                      </p:to>
                                    </p:set>
                                    <p:anim calcmode="lin" valueType="num">
                                      <p:cBhvr>
                                        <p:cTn id="15" dur="1000" fill="hold"/>
                                        <p:tgtEl>
                                          <p:spTgt spid="84995">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84995">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8499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8499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84995">
                                            <p:txEl>
                                              <p:pRg st="4" end="4"/>
                                            </p:txEl>
                                          </p:spTgt>
                                        </p:tgtEl>
                                        <p:attrNameLst>
                                          <p:attrName>style.visibility</p:attrName>
                                        </p:attrNameLst>
                                      </p:cBhvr>
                                      <p:to>
                                        <p:strVal val="visible"/>
                                      </p:to>
                                    </p:set>
                                    <p:anim calcmode="lin" valueType="num">
                                      <p:cBhvr>
                                        <p:cTn id="23" dur="1000" fill="hold"/>
                                        <p:tgtEl>
                                          <p:spTgt spid="84995">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84995">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84995">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84995">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84995">
                                            <p:txEl>
                                              <p:pRg st="6" end="6"/>
                                            </p:txEl>
                                          </p:spTgt>
                                        </p:tgtEl>
                                        <p:attrNameLst>
                                          <p:attrName>style.visibility</p:attrName>
                                        </p:attrNameLst>
                                      </p:cBhvr>
                                      <p:to>
                                        <p:strVal val="visible"/>
                                      </p:to>
                                    </p:set>
                                    <p:anim calcmode="lin" valueType="num">
                                      <p:cBhvr>
                                        <p:cTn id="31" dur="1000" fill="hold"/>
                                        <p:tgtEl>
                                          <p:spTgt spid="84995">
                                            <p:txEl>
                                              <p:pRg st="6" end="6"/>
                                            </p:txEl>
                                          </p:spTgt>
                                        </p:tgtEl>
                                        <p:attrNameLst>
                                          <p:attrName>ppt_w</p:attrName>
                                        </p:attrNameLst>
                                      </p:cBhvr>
                                      <p:tavLst>
                                        <p:tav tm="0">
                                          <p:val>
                                            <p:fltVal val="0"/>
                                          </p:val>
                                        </p:tav>
                                        <p:tav tm="100000">
                                          <p:val>
                                            <p:strVal val="#ppt_w"/>
                                          </p:val>
                                        </p:tav>
                                      </p:tavLst>
                                    </p:anim>
                                    <p:anim calcmode="lin" valueType="num">
                                      <p:cBhvr>
                                        <p:cTn id="32" dur="1000" fill="hold"/>
                                        <p:tgtEl>
                                          <p:spTgt spid="84995">
                                            <p:txEl>
                                              <p:pRg st="6" end="6"/>
                                            </p:txEl>
                                          </p:spTgt>
                                        </p:tgtEl>
                                        <p:attrNameLst>
                                          <p:attrName>ppt_h</p:attrName>
                                        </p:attrNameLst>
                                      </p:cBhvr>
                                      <p:tavLst>
                                        <p:tav tm="0">
                                          <p:val>
                                            <p:fltVal val="0"/>
                                          </p:val>
                                        </p:tav>
                                        <p:tav tm="100000">
                                          <p:val>
                                            <p:strVal val="#ppt_h"/>
                                          </p:val>
                                        </p:tav>
                                      </p:tavLst>
                                    </p:anim>
                                    <p:anim calcmode="lin" valueType="num">
                                      <p:cBhvr>
                                        <p:cTn id="33" dur="1000" fill="hold"/>
                                        <p:tgtEl>
                                          <p:spTgt spid="84995">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84995">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2566989" y="277813"/>
            <a:ext cx="7273925" cy="342900"/>
          </a:xfrm>
        </p:spPr>
        <p:txBody>
          <a:bodyPr>
            <a:normAutofit fontScale="90000"/>
          </a:bodyPr>
          <a:lstStyle/>
          <a:p>
            <a:pPr eaLnBrk="1" hangingPunct="1">
              <a:defRPr/>
            </a:pPr>
            <a:r>
              <a:rPr lang="en-US" sz="4000"/>
              <a:t>Summary</a:t>
            </a:r>
          </a:p>
        </p:txBody>
      </p:sp>
      <p:sp>
        <p:nvSpPr>
          <p:cNvPr id="86019" name="Rectangle 3"/>
          <p:cNvSpPr>
            <a:spLocks noGrp="1" noChangeArrowheads="1"/>
          </p:cNvSpPr>
          <p:nvPr>
            <p:ph type="body" idx="1"/>
          </p:nvPr>
        </p:nvSpPr>
        <p:spPr>
          <a:xfrm>
            <a:off x="1774825" y="836614"/>
            <a:ext cx="8713788" cy="5589587"/>
          </a:xfrm>
        </p:spPr>
        <p:txBody>
          <a:bodyPr>
            <a:normAutofit fontScale="92500" lnSpcReduction="10000"/>
          </a:bodyPr>
          <a:lstStyle/>
          <a:p>
            <a:pPr algn="l" eaLnBrk="1" hangingPunct="1">
              <a:lnSpc>
                <a:spcPct val="80000"/>
              </a:lnSpc>
              <a:buFont typeface="Wingdings" panose="05000000000000000000" pitchFamily="2" charset="2"/>
              <a:buNone/>
              <a:defRPr/>
            </a:pPr>
            <a:r>
              <a:rPr lang="en-US" sz="2400" b="1"/>
              <a:t>A TLC plate is a sheet of glass, metal, or plastic which is coated with a thin layer of a solid adsorbent (usually silica or alumina).</a:t>
            </a:r>
          </a:p>
          <a:p>
            <a:pPr algn="l" eaLnBrk="1" hangingPunct="1">
              <a:lnSpc>
                <a:spcPct val="80000"/>
              </a:lnSpc>
              <a:buFont typeface="Wingdings" panose="05000000000000000000" pitchFamily="2" charset="2"/>
              <a:buNone/>
              <a:defRPr/>
            </a:pPr>
            <a:endParaRPr lang="en-US" sz="2400" b="1"/>
          </a:p>
          <a:p>
            <a:pPr algn="l" eaLnBrk="1" hangingPunct="1">
              <a:lnSpc>
                <a:spcPct val="80000"/>
              </a:lnSpc>
              <a:buFont typeface="Wingdings" panose="05000000000000000000" pitchFamily="2" charset="2"/>
              <a:buNone/>
              <a:defRPr/>
            </a:pPr>
            <a:r>
              <a:rPr lang="en-US" sz="2400" b="1"/>
              <a:t>A small amount of the mixture to be analyzed is spotted near the bottom of this plate. </a:t>
            </a:r>
          </a:p>
          <a:p>
            <a:pPr algn="l" eaLnBrk="1" hangingPunct="1">
              <a:lnSpc>
                <a:spcPct val="80000"/>
              </a:lnSpc>
              <a:buFont typeface="Wingdings" panose="05000000000000000000" pitchFamily="2" charset="2"/>
              <a:buNone/>
              <a:defRPr/>
            </a:pPr>
            <a:r>
              <a:rPr lang="en-US" sz="2400" b="1"/>
              <a:t>The TLC plate is then placed in a shallow pool of a solvent in a developing chamber so that only the very bottom of the plate is in the liquid.</a:t>
            </a:r>
          </a:p>
          <a:p>
            <a:pPr algn="l" eaLnBrk="1" hangingPunct="1">
              <a:lnSpc>
                <a:spcPct val="80000"/>
              </a:lnSpc>
              <a:buFont typeface="Wingdings" panose="05000000000000000000" pitchFamily="2" charset="2"/>
              <a:buNone/>
              <a:defRPr/>
            </a:pPr>
            <a:endParaRPr lang="en-US" sz="2400" b="1"/>
          </a:p>
          <a:p>
            <a:pPr algn="l" eaLnBrk="1" hangingPunct="1">
              <a:lnSpc>
                <a:spcPct val="80000"/>
              </a:lnSpc>
              <a:buFont typeface="Wingdings" panose="05000000000000000000" pitchFamily="2" charset="2"/>
              <a:buNone/>
              <a:defRPr/>
            </a:pPr>
            <a:r>
              <a:rPr lang="en-US" sz="2400" b="1"/>
              <a:t>This liquid, or the eluent, is the mobile phase, and it slowly rises up the TLC plate by capillary action.</a:t>
            </a:r>
          </a:p>
          <a:p>
            <a:pPr algn="l" eaLnBrk="1" hangingPunct="1">
              <a:lnSpc>
                <a:spcPct val="80000"/>
              </a:lnSpc>
              <a:buFont typeface="Wingdings" panose="05000000000000000000" pitchFamily="2" charset="2"/>
              <a:buNone/>
              <a:defRPr/>
            </a:pPr>
            <a:endParaRPr lang="en-US" sz="2400" b="1"/>
          </a:p>
          <a:p>
            <a:pPr algn="l" eaLnBrk="1" hangingPunct="1">
              <a:lnSpc>
                <a:spcPct val="80000"/>
              </a:lnSpc>
              <a:buFont typeface="Wingdings" panose="05000000000000000000" pitchFamily="2" charset="2"/>
              <a:buNone/>
              <a:defRPr/>
            </a:pPr>
            <a:r>
              <a:rPr lang="en-US" sz="2400" b="1"/>
              <a:t>As the solvent moves past the spot that was applied, an equilibrium is established for each component of the mixture between the molecules of that component which are adsorbed on the solid and the molecules which are in solution.</a:t>
            </a:r>
          </a:p>
          <a:p>
            <a:pPr algn="l" eaLnBrk="1" hangingPunct="1">
              <a:lnSpc>
                <a:spcPct val="80000"/>
              </a:lnSpc>
              <a:buFont typeface="Wingdings" panose="05000000000000000000" pitchFamily="2" charset="2"/>
              <a:buNone/>
              <a:defRPr/>
            </a:pPr>
            <a:endParaRPr lang="en-US" sz="2400" b="1"/>
          </a:p>
          <a:p>
            <a:pPr algn="l" eaLnBrk="1" hangingPunct="1">
              <a:lnSpc>
                <a:spcPct val="80000"/>
              </a:lnSpc>
              <a:buFont typeface="Wingdings" panose="05000000000000000000" pitchFamily="2" charset="2"/>
              <a:buNone/>
              <a:defRPr/>
            </a:pPr>
            <a:r>
              <a:rPr lang="en-US" sz="2400" b="1"/>
              <a:t> </a:t>
            </a:r>
            <a:endParaRPr lang="en-US" sz="2400"/>
          </a:p>
        </p:txBody>
      </p:sp>
    </p:spTree>
    <p:extLst>
      <p:ext uri="{BB962C8B-B14F-4D97-AF65-F5344CB8AC3E}">
        <p14:creationId xmlns:p14="http://schemas.microsoft.com/office/powerpoint/2010/main" val="780908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6018"/>
                                        </p:tgtEl>
                                        <p:attrNameLst>
                                          <p:attrName>style.visibility</p:attrName>
                                        </p:attrNameLst>
                                      </p:cBhvr>
                                      <p:to>
                                        <p:strVal val="visible"/>
                                      </p:to>
                                    </p:set>
                                    <p:anim calcmode="lin" valueType="num">
                                      <p:cBhvr>
                                        <p:cTn id="7" dur="500" decel="50000" fill="hold">
                                          <p:stCondLst>
                                            <p:cond delay="0"/>
                                          </p:stCondLst>
                                        </p:cTn>
                                        <p:tgtEl>
                                          <p:spTgt spid="8601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601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6018"/>
                                        </p:tgtEl>
                                        <p:attrNameLst>
                                          <p:attrName>ppt_w</p:attrName>
                                        </p:attrNameLst>
                                      </p:cBhvr>
                                      <p:tavLst>
                                        <p:tav tm="0">
                                          <p:val>
                                            <p:strVal val="#ppt_w*.05"/>
                                          </p:val>
                                        </p:tav>
                                        <p:tav tm="100000">
                                          <p:val>
                                            <p:strVal val="#ppt_w"/>
                                          </p:val>
                                        </p:tav>
                                      </p:tavLst>
                                    </p:anim>
                                    <p:anim calcmode="lin" valueType="num">
                                      <p:cBhvr>
                                        <p:cTn id="10" dur="1000" fill="hold"/>
                                        <p:tgtEl>
                                          <p:spTgt spid="8601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601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601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601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601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86019">
                                            <p:txEl>
                                              <p:pRg st="0" end="0"/>
                                            </p:txEl>
                                          </p:spTgt>
                                        </p:tgtEl>
                                        <p:attrNameLst>
                                          <p:attrName>style.visibility</p:attrName>
                                        </p:attrNameLst>
                                      </p:cBhvr>
                                      <p:to>
                                        <p:strVal val="visible"/>
                                      </p:to>
                                    </p:set>
                                    <p:anim calcmode="lin" valueType="num">
                                      <p:cBhvr>
                                        <p:cTn id="19" dur="500" fill="hold"/>
                                        <p:tgtEl>
                                          <p:spTgt spid="86019">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8601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86019">
                                            <p:txEl>
                                              <p:pRg st="2" end="2"/>
                                            </p:txEl>
                                          </p:spTgt>
                                        </p:tgtEl>
                                        <p:attrNameLst>
                                          <p:attrName>style.visibility</p:attrName>
                                        </p:attrNameLst>
                                      </p:cBhvr>
                                      <p:to>
                                        <p:strVal val="visible"/>
                                      </p:to>
                                    </p:set>
                                    <p:anim calcmode="lin" valueType="num">
                                      <p:cBhvr>
                                        <p:cTn id="25" dur="500" fill="hold"/>
                                        <p:tgtEl>
                                          <p:spTgt spid="8601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86019">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86019">
                                            <p:txEl>
                                              <p:pRg st="3" end="3"/>
                                            </p:txEl>
                                          </p:spTgt>
                                        </p:tgtEl>
                                        <p:attrNameLst>
                                          <p:attrName>style.visibility</p:attrName>
                                        </p:attrNameLst>
                                      </p:cBhvr>
                                      <p:to>
                                        <p:strVal val="visible"/>
                                      </p:to>
                                    </p:set>
                                    <p:anim calcmode="lin" valueType="num">
                                      <p:cBhvr>
                                        <p:cTn id="31" dur="500" fill="hold"/>
                                        <p:tgtEl>
                                          <p:spTgt spid="8601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86019">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86019">
                                            <p:txEl>
                                              <p:pRg st="5" end="5"/>
                                            </p:txEl>
                                          </p:spTgt>
                                        </p:tgtEl>
                                        <p:attrNameLst>
                                          <p:attrName>style.visibility</p:attrName>
                                        </p:attrNameLst>
                                      </p:cBhvr>
                                      <p:to>
                                        <p:strVal val="visible"/>
                                      </p:to>
                                    </p:set>
                                    <p:anim calcmode="lin" valueType="num">
                                      <p:cBhvr>
                                        <p:cTn id="37" dur="500" fill="hold"/>
                                        <p:tgtEl>
                                          <p:spTgt spid="86019">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86019">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86019">
                                            <p:txEl>
                                              <p:pRg st="7" end="7"/>
                                            </p:txEl>
                                          </p:spTgt>
                                        </p:tgtEl>
                                        <p:attrNameLst>
                                          <p:attrName>style.visibility</p:attrName>
                                        </p:attrNameLst>
                                      </p:cBhvr>
                                      <p:to>
                                        <p:strVal val="visible"/>
                                      </p:to>
                                    </p:set>
                                    <p:anim calcmode="lin" valueType="num">
                                      <p:cBhvr>
                                        <p:cTn id="43" dur="500" fill="hold"/>
                                        <p:tgtEl>
                                          <p:spTgt spid="86019">
                                            <p:txEl>
                                              <p:pRg st="7" end="7"/>
                                            </p:txEl>
                                          </p:spTgt>
                                        </p:tgtEl>
                                        <p:attrNameLst>
                                          <p:attrName>ppt_w</p:attrName>
                                        </p:attrNameLst>
                                      </p:cBhvr>
                                      <p:tavLst>
                                        <p:tav tm="0">
                                          <p:val>
                                            <p:fltVal val="0"/>
                                          </p:val>
                                        </p:tav>
                                        <p:tav tm="100000">
                                          <p:val>
                                            <p:strVal val="#ppt_w"/>
                                          </p:val>
                                        </p:tav>
                                      </p:tavLst>
                                    </p:anim>
                                    <p:anim calcmode="lin" valueType="num">
                                      <p:cBhvr>
                                        <p:cTn id="44" dur="500" fill="hold"/>
                                        <p:tgtEl>
                                          <p:spTgt spid="86019">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86019">
                                            <p:txEl>
                                              <p:pRg st="9" end="9"/>
                                            </p:txEl>
                                          </p:spTgt>
                                        </p:tgtEl>
                                        <p:attrNameLst>
                                          <p:attrName>style.visibility</p:attrName>
                                        </p:attrNameLst>
                                      </p:cBhvr>
                                      <p:to>
                                        <p:strVal val="visible"/>
                                      </p:to>
                                    </p:set>
                                    <p:anim calcmode="lin" valueType="num">
                                      <p:cBhvr>
                                        <p:cTn id="49" dur="500" fill="hold"/>
                                        <p:tgtEl>
                                          <p:spTgt spid="86019">
                                            <p:txEl>
                                              <p:pRg st="9" end="9"/>
                                            </p:txEl>
                                          </p:spTgt>
                                        </p:tgtEl>
                                        <p:attrNameLst>
                                          <p:attrName>ppt_w</p:attrName>
                                        </p:attrNameLst>
                                      </p:cBhvr>
                                      <p:tavLst>
                                        <p:tav tm="0">
                                          <p:val>
                                            <p:fltVal val="0"/>
                                          </p:val>
                                        </p:tav>
                                        <p:tav tm="100000">
                                          <p:val>
                                            <p:strVal val="#ppt_w"/>
                                          </p:val>
                                        </p:tav>
                                      </p:tavLst>
                                    </p:anim>
                                    <p:anim calcmode="lin" valueType="num">
                                      <p:cBhvr>
                                        <p:cTn id="50" dur="500" fill="hold"/>
                                        <p:tgtEl>
                                          <p:spTgt spid="86019">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p:bldP spid="8601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a:xfrm>
            <a:off x="1981200" y="549275"/>
            <a:ext cx="8229600" cy="5581650"/>
          </a:xfrm>
        </p:spPr>
        <p:txBody>
          <a:bodyPr/>
          <a:lstStyle/>
          <a:p>
            <a:pPr algn="l" eaLnBrk="1" hangingPunct="1">
              <a:buFont typeface="Wingdings" panose="05000000000000000000" pitchFamily="2" charset="2"/>
              <a:buNone/>
              <a:defRPr/>
            </a:pPr>
            <a:r>
              <a:rPr lang="en-US" sz="2400" b="1"/>
              <a:t>In principle, the components will differ in solubility and in the strength of their adsorption to the adsorbent and some components will be carried farther up the plate than others. </a:t>
            </a:r>
          </a:p>
          <a:p>
            <a:pPr algn="l" eaLnBrk="1" hangingPunct="1">
              <a:buFont typeface="Wingdings" panose="05000000000000000000" pitchFamily="2" charset="2"/>
              <a:buNone/>
              <a:defRPr/>
            </a:pPr>
            <a:endParaRPr lang="en-US" sz="2400" b="1"/>
          </a:p>
          <a:p>
            <a:pPr algn="l" eaLnBrk="1" hangingPunct="1">
              <a:buFont typeface="Wingdings" panose="05000000000000000000" pitchFamily="2" charset="2"/>
              <a:buNone/>
              <a:defRPr/>
            </a:pPr>
            <a:r>
              <a:rPr lang="en-US" sz="2400" b="1"/>
              <a:t>When the solvent has reached the top of the plate, the plate is removed from the developing chamber, dried, and the separated components of the mixture are visualized.</a:t>
            </a:r>
          </a:p>
          <a:p>
            <a:pPr algn="l" eaLnBrk="1" hangingPunct="1">
              <a:buFont typeface="Wingdings" panose="05000000000000000000" pitchFamily="2" charset="2"/>
              <a:buNone/>
              <a:defRPr/>
            </a:pPr>
            <a:endParaRPr lang="en-US" sz="2400" b="1"/>
          </a:p>
          <a:p>
            <a:pPr algn="l" eaLnBrk="1" hangingPunct="1">
              <a:buFont typeface="Wingdings" panose="05000000000000000000" pitchFamily="2" charset="2"/>
              <a:buNone/>
              <a:defRPr/>
            </a:pPr>
            <a:r>
              <a:rPr lang="en-US" sz="2400" b="1"/>
              <a:t> If the compounds are colored, visualization is straightforward. Usually the compounds are not colored, so a UV lamp is used to visualize the plates.</a:t>
            </a:r>
          </a:p>
        </p:txBody>
      </p:sp>
    </p:spTree>
    <p:extLst>
      <p:ext uri="{BB962C8B-B14F-4D97-AF65-F5344CB8AC3E}">
        <p14:creationId xmlns:p14="http://schemas.microsoft.com/office/powerpoint/2010/main" val="33254118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 calcmode="lin" valueType="num">
                                      <p:cBhvr>
                                        <p:cTn id="7" dur="500" fill="hold"/>
                                        <p:tgtEl>
                                          <p:spTgt spid="870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70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87043">
                                            <p:txEl>
                                              <p:pRg st="2" end="2"/>
                                            </p:txEl>
                                          </p:spTgt>
                                        </p:tgtEl>
                                        <p:attrNameLst>
                                          <p:attrName>style.visibility</p:attrName>
                                        </p:attrNameLst>
                                      </p:cBhvr>
                                      <p:to>
                                        <p:strVal val="visible"/>
                                      </p:to>
                                    </p:set>
                                    <p:anim calcmode="lin" valueType="num">
                                      <p:cBhvr>
                                        <p:cTn id="13" dur="500" fill="hold"/>
                                        <p:tgtEl>
                                          <p:spTgt spid="8704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8704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87043">
                                            <p:txEl>
                                              <p:pRg st="4" end="4"/>
                                            </p:txEl>
                                          </p:spTgt>
                                        </p:tgtEl>
                                        <p:attrNameLst>
                                          <p:attrName>style.visibility</p:attrName>
                                        </p:attrNameLst>
                                      </p:cBhvr>
                                      <p:to>
                                        <p:strVal val="visible"/>
                                      </p:to>
                                    </p:set>
                                    <p:anim calcmode="lin" valueType="num">
                                      <p:cBhvr>
                                        <p:cTn id="19" dur="500" fill="hold"/>
                                        <p:tgtEl>
                                          <p:spTgt spid="8704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8704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537</Words>
  <Application>Microsoft Office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Developing the Plates</vt:lpstr>
      <vt:lpstr>Identifying the Spots (visualization)</vt:lpstr>
      <vt:lpstr>Visualizing Agents</vt:lpstr>
      <vt:lpstr>Interpreting the Data</vt:lpstr>
      <vt:lpstr>PowerPoint Presentation</vt:lpstr>
      <vt:lpstr>PowerPoint Presentation</vt:lpstr>
      <vt:lpstr>Summary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the Plates</dc:title>
  <dc:creator>Hiba Ali Hasan</dc:creator>
  <cp:lastModifiedBy>Hiba Ali Hasan</cp:lastModifiedBy>
  <cp:revision>1</cp:revision>
  <dcterms:created xsi:type="dcterms:W3CDTF">2019-12-29T05:46:27Z</dcterms:created>
  <dcterms:modified xsi:type="dcterms:W3CDTF">2019-12-29T05:47:02Z</dcterms:modified>
</cp:coreProperties>
</file>