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BB13-1746-4418-B54E-4F624BF63C3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ACAE-6862-40A4-B856-1F0C100DC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BB13-1746-4418-B54E-4F624BF63C3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ACAE-6862-40A4-B856-1F0C100DC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BB13-1746-4418-B54E-4F624BF63C3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ACAE-6862-40A4-B856-1F0C100DC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CC568-4505-480C-AA31-3C4C4DAA8CD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143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19B2B-69F5-42D1-A353-5DBF7B38AE8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96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BB13-1746-4418-B54E-4F624BF63C3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ACAE-6862-40A4-B856-1F0C100DC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BB13-1746-4418-B54E-4F624BF63C3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ACAE-6862-40A4-B856-1F0C100DC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6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BB13-1746-4418-B54E-4F624BF63C3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ACAE-6862-40A4-B856-1F0C100DC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BB13-1746-4418-B54E-4F624BF63C3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ACAE-6862-40A4-B856-1F0C100DC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9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BB13-1746-4418-B54E-4F624BF63C3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ACAE-6862-40A4-B856-1F0C100DC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6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BB13-1746-4418-B54E-4F624BF63C3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ACAE-6862-40A4-B856-1F0C100DC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1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BB13-1746-4418-B54E-4F624BF63C3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ACAE-6862-40A4-B856-1F0C100DC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BB13-1746-4418-B54E-4F624BF63C3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ACAE-6862-40A4-B856-1F0C100DC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ABB13-1746-4418-B54E-4F624BF63C3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ACAE-6862-40A4-B856-1F0C100DC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3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514" y="336550"/>
            <a:ext cx="2314575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CC</a:t>
            </a:r>
            <a:endParaRPr lang="en-US" dirty="0"/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1628775"/>
            <a:ext cx="5208587" cy="52530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2175" y="336550"/>
            <a:ext cx="3397250" cy="5949950"/>
          </a:xfr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219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Question: What is wrong with the plate shown below?</a:t>
            </a:r>
            <a:br>
              <a:rPr lang="en-US" sz="3200"/>
            </a:br>
            <a:endParaRPr lang="en-US" sz="3200"/>
          </a:p>
        </p:txBody>
      </p:sp>
      <p:pic>
        <p:nvPicPr>
          <p:cNvPr id="75781" name="Picture 5" descr="lotspot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164" y="1484314"/>
            <a:ext cx="3889375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404813"/>
            <a:ext cx="8507412" cy="5726112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 smtClean="0"/>
              <a:t>Classification according to the force of separation: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endParaRPr lang="en-US" b="1" smtClean="0"/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/>
              <a:t>1- Adsorption chromatography.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/>
              <a:t>2- Partition chromatography.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/>
              <a:t>3- Ion exchange chromatography.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/>
              <a:t>4- Gel filtration chromatography.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/>
              <a:t>5- Affinity chromatography.</a:t>
            </a:r>
          </a:p>
        </p:txBody>
      </p:sp>
    </p:spTree>
    <p:extLst>
      <p:ext uri="{BB962C8B-B14F-4D97-AF65-F5344CB8AC3E}">
        <p14:creationId xmlns:p14="http://schemas.microsoft.com/office/powerpoint/2010/main" val="13056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Thin layer chromatography (TLC)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is a method for </a:t>
            </a:r>
            <a:r>
              <a:rPr lang="en-US" b="1" dirty="0" smtClean="0">
                <a:solidFill>
                  <a:srgbClr val="FF3300"/>
                </a:solidFill>
              </a:rPr>
              <a:t>identifying</a:t>
            </a:r>
            <a:r>
              <a:rPr lang="en-US" b="1" dirty="0" smtClean="0"/>
              <a:t> substances and </a:t>
            </a:r>
            <a:r>
              <a:rPr lang="en-US" b="1" dirty="0" smtClean="0">
                <a:solidFill>
                  <a:srgbClr val="FF3300"/>
                </a:solidFill>
              </a:rPr>
              <a:t>testing the purity</a:t>
            </a:r>
            <a:r>
              <a:rPr lang="en-US" b="1" dirty="0" smtClean="0"/>
              <a:t> of compounds.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endParaRPr lang="en-US" b="1" dirty="0" smtClean="0"/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 TLC is a useful technique because it is relatively </a:t>
            </a:r>
            <a:r>
              <a:rPr lang="en-US" b="1" dirty="0" smtClean="0">
                <a:solidFill>
                  <a:srgbClr val="FF3300"/>
                </a:solidFill>
              </a:rPr>
              <a:t>quick</a:t>
            </a:r>
            <a:r>
              <a:rPr lang="en-US" b="1" dirty="0" smtClean="0"/>
              <a:t> and requires </a:t>
            </a:r>
            <a:r>
              <a:rPr lang="en-US" b="1" dirty="0" smtClean="0">
                <a:solidFill>
                  <a:srgbClr val="FF3300"/>
                </a:solidFill>
              </a:rPr>
              <a:t>small quantities</a:t>
            </a:r>
            <a:r>
              <a:rPr lang="en-US" b="1" dirty="0" smtClean="0"/>
              <a:t> of material.</a:t>
            </a:r>
          </a:p>
        </p:txBody>
      </p:sp>
    </p:spTree>
    <p:extLst>
      <p:ext uri="{BB962C8B-B14F-4D97-AF65-F5344CB8AC3E}">
        <p14:creationId xmlns:p14="http://schemas.microsoft.com/office/powerpoint/2010/main" val="34657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333376"/>
            <a:ext cx="8964612" cy="65246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Separations in TLC involve distributing a mixture of two or more substances between a </a:t>
            </a:r>
            <a:r>
              <a:rPr lang="en-US" b="1" dirty="0">
                <a:solidFill>
                  <a:srgbClr val="FF3300"/>
                </a:solidFill>
              </a:rPr>
              <a:t>stationary phase</a:t>
            </a:r>
            <a:r>
              <a:rPr lang="en-US" b="1" dirty="0"/>
              <a:t> and a </a:t>
            </a:r>
            <a:r>
              <a:rPr lang="en-US" b="1" dirty="0">
                <a:solidFill>
                  <a:srgbClr val="FF3300"/>
                </a:solidFill>
              </a:rPr>
              <a:t>mobile phase</a:t>
            </a:r>
            <a:r>
              <a:rPr lang="en-US" b="1" dirty="0"/>
              <a:t>.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3300"/>
                </a:solidFill>
              </a:rPr>
              <a:t>The stationary phase: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 is a thin layer of adsorbent (usually silica gel or alumina) coated on a plate.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3300"/>
                </a:solidFill>
              </a:rPr>
              <a:t>The mobile phase:</a:t>
            </a:r>
            <a:r>
              <a:rPr lang="en-US" b="1" dirty="0"/>
              <a:t>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is a developing liquid which travels up the stationary phase, carrying the samples with it.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Components of the samples will separate on the stationary phase according to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 </a:t>
            </a:r>
            <a:r>
              <a:rPr lang="en-US" b="1" dirty="0">
                <a:solidFill>
                  <a:srgbClr val="FF9900"/>
                </a:solidFill>
              </a:rPr>
              <a:t>how much they adsorb on the stationary phase versus how much they dissolve in the mobile phase.</a:t>
            </a:r>
          </a:p>
        </p:txBody>
      </p:sp>
    </p:spTree>
    <p:extLst>
      <p:ext uri="{BB962C8B-B14F-4D97-AF65-F5344CB8AC3E}">
        <p14:creationId xmlns:p14="http://schemas.microsoft.com/office/powerpoint/2010/main" val="393760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Thin Layer Chromatography (TLC)</a:t>
            </a:r>
          </a:p>
        </p:txBody>
      </p:sp>
      <p:pic>
        <p:nvPicPr>
          <p:cNvPr id="69636" name="Picture 4" descr="004634st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1260475"/>
            <a:ext cx="3048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 descr="tl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557338"/>
            <a:ext cx="43434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1" y="3789364"/>
            <a:ext cx="3971925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81400" y="152400"/>
            <a:ext cx="4572000" cy="6172200"/>
            <a:chOff x="1296" y="96"/>
            <a:chExt cx="2880" cy="3888"/>
          </a:xfrm>
        </p:grpSpPr>
        <p:sp>
          <p:nvSpPr>
            <p:cNvPr id="20491" name="Oval 3"/>
            <p:cNvSpPr>
              <a:spLocks noChangeArrowheads="1"/>
            </p:cNvSpPr>
            <p:nvPr/>
          </p:nvSpPr>
          <p:spPr bwMode="auto">
            <a:xfrm>
              <a:off x="1296" y="3744"/>
              <a:ext cx="288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0492" name="Line 4"/>
            <p:cNvSpPr>
              <a:spLocks noChangeShapeType="1"/>
            </p:cNvSpPr>
            <p:nvPr/>
          </p:nvSpPr>
          <p:spPr bwMode="auto">
            <a:xfrm>
              <a:off x="1296" y="192"/>
              <a:ext cx="0" cy="36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5"/>
            <p:cNvSpPr>
              <a:spLocks noChangeShapeType="1"/>
            </p:cNvSpPr>
            <p:nvPr/>
          </p:nvSpPr>
          <p:spPr bwMode="auto">
            <a:xfrm>
              <a:off x="4176" y="192"/>
              <a:ext cx="0" cy="36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Oval 6"/>
            <p:cNvSpPr>
              <a:spLocks noChangeArrowheads="1"/>
            </p:cNvSpPr>
            <p:nvPr/>
          </p:nvSpPr>
          <p:spPr bwMode="auto">
            <a:xfrm>
              <a:off x="1296" y="96"/>
              <a:ext cx="288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648200" y="685800"/>
            <a:ext cx="2362200" cy="5410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4876800" y="5334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5638800" y="53340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6400800" y="5334000"/>
            <a:ext cx="381000" cy="381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5067" name="Freeform 11"/>
          <p:cNvSpPr>
            <a:spLocks/>
          </p:cNvSpPr>
          <p:nvPr/>
        </p:nvSpPr>
        <p:spPr bwMode="auto">
          <a:xfrm>
            <a:off x="3581400" y="5791200"/>
            <a:ext cx="4572000" cy="152400"/>
          </a:xfrm>
          <a:custGeom>
            <a:avLst/>
            <a:gdLst>
              <a:gd name="T0" fmla="*/ 0 w 1536"/>
              <a:gd name="T1" fmla="*/ 2147483646 h 48"/>
              <a:gd name="T2" fmla="*/ 2147483646 w 1536"/>
              <a:gd name="T3" fmla="*/ 0 h 48"/>
              <a:gd name="T4" fmla="*/ 2147483646 w 1536"/>
              <a:gd name="T5" fmla="*/ 2147483646 h 48"/>
              <a:gd name="T6" fmla="*/ 2147483646 w 1536"/>
              <a:gd name="T7" fmla="*/ 0 h 48"/>
              <a:gd name="T8" fmla="*/ 2147483646 w 1536"/>
              <a:gd name="T9" fmla="*/ 2147483646 h 48"/>
              <a:gd name="T10" fmla="*/ 2147483646 w 1536"/>
              <a:gd name="T11" fmla="*/ 0 h 48"/>
              <a:gd name="T12" fmla="*/ 2147483646 w 1536"/>
              <a:gd name="T13" fmla="*/ 2147483646 h 48"/>
              <a:gd name="T14" fmla="*/ 2147483646 w 1536"/>
              <a:gd name="T15" fmla="*/ 0 h 48"/>
              <a:gd name="T16" fmla="*/ 2147483646 w 1536"/>
              <a:gd name="T17" fmla="*/ 2147483646 h 48"/>
              <a:gd name="T18" fmla="*/ 2147483646 w 1536"/>
              <a:gd name="T19" fmla="*/ 0 h 48"/>
              <a:gd name="T20" fmla="*/ 2147483646 w 1536"/>
              <a:gd name="T21" fmla="*/ 2147483646 h 48"/>
              <a:gd name="T22" fmla="*/ 2147483646 w 1536"/>
              <a:gd name="T23" fmla="*/ 0 h 48"/>
              <a:gd name="T24" fmla="*/ 2147483646 w 1536"/>
              <a:gd name="T25" fmla="*/ 2147483646 h 48"/>
              <a:gd name="T26" fmla="*/ 2147483646 w 1536"/>
              <a:gd name="T27" fmla="*/ 0 h 48"/>
              <a:gd name="T28" fmla="*/ 2147483646 w 1536"/>
              <a:gd name="T29" fmla="*/ 2147483646 h 48"/>
              <a:gd name="T30" fmla="*/ 2147483646 w 1536"/>
              <a:gd name="T31" fmla="*/ 0 h 48"/>
              <a:gd name="T32" fmla="*/ 2147483646 w 1536"/>
              <a:gd name="T33" fmla="*/ 2147483646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36"/>
              <a:gd name="T52" fmla="*/ 0 h 48"/>
              <a:gd name="T53" fmla="*/ 1536 w 1536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36" h="48">
                <a:moveTo>
                  <a:pt x="0" y="48"/>
                </a:moveTo>
                <a:cubicBezTo>
                  <a:pt x="32" y="24"/>
                  <a:pt x="64" y="0"/>
                  <a:pt x="96" y="0"/>
                </a:cubicBezTo>
                <a:cubicBezTo>
                  <a:pt x="128" y="0"/>
                  <a:pt x="160" y="48"/>
                  <a:pt x="192" y="48"/>
                </a:cubicBezTo>
                <a:cubicBezTo>
                  <a:pt x="224" y="48"/>
                  <a:pt x="256" y="0"/>
                  <a:pt x="288" y="0"/>
                </a:cubicBezTo>
                <a:cubicBezTo>
                  <a:pt x="320" y="0"/>
                  <a:pt x="352" y="48"/>
                  <a:pt x="384" y="48"/>
                </a:cubicBezTo>
                <a:cubicBezTo>
                  <a:pt x="416" y="48"/>
                  <a:pt x="448" y="0"/>
                  <a:pt x="480" y="0"/>
                </a:cubicBezTo>
                <a:cubicBezTo>
                  <a:pt x="512" y="0"/>
                  <a:pt x="544" y="48"/>
                  <a:pt x="576" y="48"/>
                </a:cubicBezTo>
                <a:cubicBezTo>
                  <a:pt x="608" y="48"/>
                  <a:pt x="640" y="0"/>
                  <a:pt x="672" y="0"/>
                </a:cubicBezTo>
                <a:cubicBezTo>
                  <a:pt x="704" y="0"/>
                  <a:pt x="736" y="48"/>
                  <a:pt x="768" y="48"/>
                </a:cubicBezTo>
                <a:cubicBezTo>
                  <a:pt x="800" y="48"/>
                  <a:pt x="832" y="0"/>
                  <a:pt x="864" y="0"/>
                </a:cubicBezTo>
                <a:cubicBezTo>
                  <a:pt x="896" y="0"/>
                  <a:pt x="928" y="48"/>
                  <a:pt x="960" y="48"/>
                </a:cubicBezTo>
                <a:cubicBezTo>
                  <a:pt x="992" y="48"/>
                  <a:pt x="1024" y="0"/>
                  <a:pt x="1056" y="0"/>
                </a:cubicBezTo>
                <a:cubicBezTo>
                  <a:pt x="1088" y="0"/>
                  <a:pt x="1128" y="48"/>
                  <a:pt x="1152" y="48"/>
                </a:cubicBezTo>
                <a:cubicBezTo>
                  <a:pt x="1176" y="48"/>
                  <a:pt x="1168" y="0"/>
                  <a:pt x="1200" y="0"/>
                </a:cubicBezTo>
                <a:cubicBezTo>
                  <a:pt x="1232" y="0"/>
                  <a:pt x="1312" y="48"/>
                  <a:pt x="1344" y="48"/>
                </a:cubicBezTo>
                <a:cubicBezTo>
                  <a:pt x="1376" y="48"/>
                  <a:pt x="1360" y="0"/>
                  <a:pt x="1392" y="0"/>
                </a:cubicBezTo>
                <a:cubicBezTo>
                  <a:pt x="1424" y="0"/>
                  <a:pt x="1472" y="32"/>
                  <a:pt x="1536" y="48"/>
                </a:cubicBezTo>
              </a:path>
            </a:pathLst>
          </a:cu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4648200" y="5867400"/>
            <a:ext cx="23622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1889125" y="341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1981200" y="6096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9661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2777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8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316E-6 L -3.33333E-6 -0.59499 " pathEditMode="relative" rAng="0" ptsTypes="AA">
                                      <p:cBhvr>
                                        <p:cTn id="59" dur="5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75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-0.46111 " pathEditMode="relative" rAng="0" ptsTypes="AA">
                                      <p:cBhvr>
                                        <p:cTn id="61" dur="5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05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2919E-6 L 3.33333E-6 -0.72289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4" grpId="0" animBg="1"/>
      <p:bldP spid="45064" grpId="1" animBg="1"/>
      <p:bldP spid="45065" grpId="0" animBg="1"/>
      <p:bldP spid="45065" grpId="1" animBg="1"/>
      <p:bldP spid="45066" grpId="0" animBg="1"/>
      <p:bldP spid="45066" grpId="1" animBg="1"/>
      <p:bldP spid="45067" grpId="0" animBg="1"/>
      <p:bldP spid="45068" grpId="0" animBg="1"/>
      <p:bldP spid="45068" grpId="1" animBg="1"/>
      <p:bldP spid="450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0213" y="277813"/>
            <a:ext cx="354965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smtClean="0"/>
              <a:t>TLC</a:t>
            </a:r>
            <a:endParaRPr lang="en-US" smtClean="0"/>
          </a:p>
        </p:txBody>
      </p:sp>
      <p:pic>
        <p:nvPicPr>
          <p:cNvPr id="46083" name="Picture 3" descr="tl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55788"/>
            <a:ext cx="43434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tlcplat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55789"/>
            <a:ext cx="40386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4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Preparing the Chamber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endParaRPr lang="en-US" b="1" smtClean="0"/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 smtClean="0"/>
              <a:t>To a jar with a tight-fitting lid add enough of the appropriate developing liquid so that it is 0.5 to 1 cm deep in the bottom of the jar. 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 smtClean="0"/>
              <a:t>Close the jar tightly, and let it stand for about 30 minutes so that the atmosphere in the jar becomes saturated with solvent.</a:t>
            </a:r>
          </a:p>
        </p:txBody>
      </p:sp>
    </p:spTree>
    <p:extLst>
      <p:ext uri="{BB962C8B-B14F-4D97-AF65-F5344CB8AC3E}">
        <p14:creationId xmlns:p14="http://schemas.microsoft.com/office/powerpoint/2010/main" val="6842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Preparing the Plates for Development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/>
              <a:t>With a pencil, etch two small notches into the adsorbent about 2 cm from the bottom of the plate.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b="1"/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/>
              <a:t> The notches should be on the edges of the plate, and each notch should be the same distance up from the bottom of the plate.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b="1"/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/>
              <a:t> The notches must be farther from the bottom of the plate than the depth of the solvent in the jar.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b="1"/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/>
              <a:t> Using a drawn-out capillary tube, spot the samples on the plate so that they line up with the notches you etched.</a:t>
            </a:r>
          </a:p>
        </p:txBody>
      </p:sp>
    </p:spTree>
    <p:extLst>
      <p:ext uri="{BB962C8B-B14F-4D97-AF65-F5344CB8AC3E}">
        <p14:creationId xmlns:p14="http://schemas.microsoft.com/office/powerpoint/2010/main" val="12370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CC</vt:lpstr>
      <vt:lpstr>PowerPoint Presentation</vt:lpstr>
      <vt:lpstr>Thin layer chromatography (TLC)</vt:lpstr>
      <vt:lpstr>PowerPoint Presentation</vt:lpstr>
      <vt:lpstr>Thin Layer Chromatography (TLC)</vt:lpstr>
      <vt:lpstr>PowerPoint Presentation</vt:lpstr>
      <vt:lpstr>TLC</vt:lpstr>
      <vt:lpstr>Preparing the Chamber</vt:lpstr>
      <vt:lpstr>Preparing the Plates for Development</vt:lpstr>
      <vt:lpstr>Question: What is wrong with the plate shown below?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</dc:title>
  <dc:creator>Hiba Ali Hasan</dc:creator>
  <cp:lastModifiedBy>Hiba Ali Hasan</cp:lastModifiedBy>
  <cp:revision>1</cp:revision>
  <dcterms:created xsi:type="dcterms:W3CDTF">2019-12-29T05:44:18Z</dcterms:created>
  <dcterms:modified xsi:type="dcterms:W3CDTF">2019-12-29T05:44:54Z</dcterms:modified>
</cp:coreProperties>
</file>