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C05E3-E766-48AB-91D0-D500BA3BD4F4}" type="datetimeFigureOut">
              <a:rPr lang="en-US" smtClean="0"/>
              <a:t>29-Dec-19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880E3E-B381-444F-AAAB-952BA5970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182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6E933BCB-4384-44E5-8FAF-753CA2B09105}" type="slidenum">
              <a:rPr lang="ar-SA" altLang="en-US" smtClean="0"/>
              <a:pPr algn="l">
                <a:spcBef>
                  <a:spcPct val="0"/>
                </a:spcBef>
              </a:pPr>
              <a:t>5</a:t>
            </a:fld>
            <a:endParaRPr lang="en-US" altLang="en-US" smtClean="0"/>
          </a:p>
        </p:txBody>
      </p:sp>
      <p:sp>
        <p:nvSpPr>
          <p:cNvPr id="921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615950" y="877888"/>
            <a:ext cx="5626100" cy="3165475"/>
          </a:xfrm>
          <a:solidFill>
            <a:srgbClr val="FFFFFF"/>
          </a:solidFill>
          <a:ln/>
        </p:spPr>
      </p:sp>
      <p:sp>
        <p:nvSpPr>
          <p:cNvPr id="9220" name="Rectangle 3"/>
          <p:cNvSpPr>
            <a:spLocks noChangeArrowheads="1"/>
          </p:cNvSpPr>
          <p:nvPr>
            <p:ph type="body" idx="1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782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2EC67-FFE3-4E57-9130-8C25CACCF055}" type="datetimeFigureOut">
              <a:rPr lang="en-US" smtClean="0"/>
              <a:t>29-Dec-19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0B4A6-B27E-4EB0-85F0-BAA07D4D9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933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2EC67-FFE3-4E57-9130-8C25CACCF055}" type="datetimeFigureOut">
              <a:rPr lang="en-US" smtClean="0"/>
              <a:t>29-Dec-19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0B4A6-B27E-4EB0-85F0-BAA07D4D9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805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2EC67-FFE3-4E57-9130-8C25CACCF055}" type="datetimeFigureOut">
              <a:rPr lang="en-US" smtClean="0"/>
              <a:t>29-Dec-19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0B4A6-B27E-4EB0-85F0-BAA07D4D9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208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CC568-4505-480C-AA31-3C4C4DAA8CD2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7565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2EC67-FFE3-4E57-9130-8C25CACCF055}" type="datetimeFigureOut">
              <a:rPr lang="en-US" smtClean="0"/>
              <a:t>29-Dec-19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0B4A6-B27E-4EB0-85F0-BAA07D4D9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473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2EC67-FFE3-4E57-9130-8C25CACCF055}" type="datetimeFigureOut">
              <a:rPr lang="en-US" smtClean="0"/>
              <a:t>29-Dec-19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0B4A6-B27E-4EB0-85F0-BAA07D4D9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922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2EC67-FFE3-4E57-9130-8C25CACCF055}" type="datetimeFigureOut">
              <a:rPr lang="en-US" smtClean="0"/>
              <a:t>29-Dec-19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0B4A6-B27E-4EB0-85F0-BAA07D4D9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30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2EC67-FFE3-4E57-9130-8C25CACCF055}" type="datetimeFigureOut">
              <a:rPr lang="en-US" smtClean="0"/>
              <a:t>29-Dec-19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0B4A6-B27E-4EB0-85F0-BAA07D4D9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038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2EC67-FFE3-4E57-9130-8C25CACCF055}" type="datetimeFigureOut">
              <a:rPr lang="en-US" smtClean="0"/>
              <a:t>29-Dec-19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0B4A6-B27E-4EB0-85F0-BAA07D4D9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520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2EC67-FFE3-4E57-9130-8C25CACCF055}" type="datetimeFigureOut">
              <a:rPr lang="en-US" smtClean="0"/>
              <a:t>29-Dec-19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0B4A6-B27E-4EB0-85F0-BAA07D4D9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785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2EC67-FFE3-4E57-9130-8C25CACCF055}" type="datetimeFigureOut">
              <a:rPr lang="en-US" smtClean="0"/>
              <a:t>29-Dec-19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0B4A6-B27E-4EB0-85F0-BAA07D4D9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914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2EC67-FFE3-4E57-9130-8C25CACCF055}" type="datetimeFigureOut">
              <a:rPr lang="en-US" smtClean="0"/>
              <a:t>29-Dec-19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0B4A6-B27E-4EB0-85F0-BAA07D4D9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026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2EC67-FFE3-4E57-9130-8C25CACCF055}" type="datetimeFigureOut">
              <a:rPr lang="en-US" smtClean="0"/>
              <a:t>29-Dec-19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0B4A6-B27E-4EB0-85F0-BAA07D4D9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843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smtClean="0">
                <a:solidFill>
                  <a:srgbClr val="000000"/>
                </a:solidFill>
              </a:rPr>
              <a:t>Chromatography</a:t>
            </a:r>
          </a:p>
        </p:txBody>
      </p:sp>
    </p:spTree>
    <p:extLst>
      <p:ext uri="{BB962C8B-B14F-4D97-AF65-F5344CB8AC3E}">
        <p14:creationId xmlns:p14="http://schemas.microsoft.com/office/powerpoint/2010/main" val="6133963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PC</a:t>
            </a:r>
            <a:endParaRPr lang="en-US" dirty="0"/>
          </a:p>
        </p:txBody>
      </p:sp>
      <p:pic>
        <p:nvPicPr>
          <p:cNvPr id="14339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03388" y="1196976"/>
            <a:ext cx="3733800" cy="4530725"/>
          </a:xfrm>
        </p:spPr>
      </p:pic>
      <p:pic>
        <p:nvPicPr>
          <p:cNvPr id="14340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4" r="3613" b="8664"/>
          <a:stretch>
            <a:fillRect/>
          </a:stretch>
        </p:blipFill>
        <p:spPr bwMode="auto">
          <a:xfrm>
            <a:off x="6203950" y="2349500"/>
            <a:ext cx="4464050" cy="431958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828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History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19289" y="1484313"/>
            <a:ext cx="5976937" cy="5040312"/>
          </a:xfrm>
        </p:spPr>
        <p:txBody>
          <a:bodyPr/>
          <a:lstStyle/>
          <a:p>
            <a:pPr algn="l" eaLnBrk="1" hangingPunct="1">
              <a:buFont typeface="Wingdings" panose="05000000000000000000" pitchFamily="2" charset="2"/>
              <a:buNone/>
              <a:defRPr/>
            </a:pPr>
            <a:r>
              <a:rPr lang="en-US" smtClean="0"/>
              <a:t>Mikhail Tswett, Russian, 1872-1919</a:t>
            </a:r>
            <a:r>
              <a:rPr lang="en-US"/>
              <a:t> </a:t>
            </a:r>
          </a:p>
          <a:p>
            <a:pPr algn="l" eaLnBrk="1" hangingPunct="1">
              <a:buFont typeface="Wingdings" panose="05000000000000000000" pitchFamily="2" charset="2"/>
              <a:buNone/>
              <a:defRPr/>
            </a:pPr>
            <a:r>
              <a:rPr lang="en-US"/>
              <a:t>	Botanist</a:t>
            </a:r>
          </a:p>
          <a:p>
            <a:pPr lvl="1" algn="l" eaLnBrk="1" hangingPunct="1">
              <a:buFont typeface="Wingdings" panose="05000000000000000000" pitchFamily="2" charset="2"/>
              <a:buNone/>
              <a:defRPr/>
            </a:pPr>
            <a:r>
              <a:rPr lang="en-US"/>
              <a:t>In 1906 Tswett used to chromatography to separate plant pigments</a:t>
            </a:r>
          </a:p>
          <a:p>
            <a:pPr lvl="1" algn="l" eaLnBrk="1" hangingPunct="1">
              <a:buFont typeface="Wingdings" panose="05000000000000000000" pitchFamily="2" charset="2"/>
              <a:buNone/>
              <a:defRPr/>
            </a:pPr>
            <a:r>
              <a:rPr lang="en-US"/>
              <a:t>He called the new technique chromatography because the result of the analysis was 'written in color' along the length of the adsorbent column</a:t>
            </a:r>
          </a:p>
          <a:p>
            <a:pPr lvl="2" algn="l" eaLnBrk="1" hangingPunct="1">
              <a:buFont typeface="Wingdings" panose="05000000000000000000" pitchFamily="2" charset="2"/>
              <a:buNone/>
              <a:defRPr/>
            </a:pPr>
            <a:r>
              <a:rPr lang="en-US"/>
              <a:t>Chroma means </a:t>
            </a:r>
            <a:r>
              <a:rPr lang="en-US">
                <a:latin typeface="Arial"/>
              </a:rPr>
              <a:t>“</a:t>
            </a:r>
            <a:r>
              <a:rPr lang="en-US"/>
              <a:t>color</a:t>
            </a:r>
            <a:r>
              <a:rPr lang="en-US">
                <a:latin typeface="Arial"/>
              </a:rPr>
              <a:t>”</a:t>
            </a:r>
            <a:r>
              <a:rPr lang="en-US"/>
              <a:t> and graphein means to </a:t>
            </a:r>
            <a:r>
              <a:rPr lang="en-US">
                <a:latin typeface="Arial"/>
              </a:rPr>
              <a:t>“</a:t>
            </a:r>
            <a:r>
              <a:rPr lang="en-US"/>
              <a:t>write</a:t>
            </a:r>
            <a:r>
              <a:rPr lang="en-US">
                <a:latin typeface="Arial"/>
              </a:rPr>
              <a:t>”</a:t>
            </a:r>
            <a:endParaRPr lang="en-US"/>
          </a:p>
          <a:p>
            <a:pPr lvl="1" algn="l" eaLnBrk="1" hangingPunct="1">
              <a:buFont typeface="Wingdings" panose="05000000000000000000" pitchFamily="2" charset="2"/>
              <a:buNone/>
              <a:defRPr/>
            </a:pPr>
            <a:endParaRPr lang="en-US"/>
          </a:p>
        </p:txBody>
      </p:sp>
      <p:pic>
        <p:nvPicPr>
          <p:cNvPr id="39940" name="Picture 4" descr="03_28_1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28025" y="3068638"/>
            <a:ext cx="1955800" cy="2266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31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Importance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800225" y="2209801"/>
            <a:ext cx="8472488" cy="1939925"/>
          </a:xfrm>
        </p:spPr>
        <p:txBody>
          <a:bodyPr/>
          <a:lstStyle/>
          <a:p>
            <a:pPr algn="l" eaLnBrk="1" hangingPunct="1">
              <a:buFont typeface="Wingdings" panose="05000000000000000000" pitchFamily="2" charset="2"/>
              <a:buNone/>
              <a:defRPr/>
            </a:pPr>
            <a:r>
              <a:rPr lang="en-US"/>
              <a:t>Chromatography has application in every branch of the physical and biological sciences</a:t>
            </a:r>
          </a:p>
          <a:p>
            <a:pPr lvl="1" algn="l" eaLnBrk="1" hangingPunct="1">
              <a:buFont typeface="Wingdings" panose="05000000000000000000" pitchFamily="2" charset="2"/>
              <a:buNone/>
              <a:defRPr/>
            </a:pPr>
            <a:r>
              <a:rPr lang="en-US"/>
              <a:t>12 Nobel prizes were awarded between 1937 and 1972 alone for work in which chromatography played a vital role</a:t>
            </a:r>
          </a:p>
        </p:txBody>
      </p:sp>
      <p:pic>
        <p:nvPicPr>
          <p:cNvPr id="40964" name="Picture 4" descr="14RyuroSr7Ou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75663" y="4689475"/>
            <a:ext cx="1905000" cy="1905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672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4096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476251"/>
            <a:ext cx="8229600" cy="5654675"/>
          </a:xfrm>
        </p:spPr>
        <p:txBody>
          <a:bodyPr/>
          <a:lstStyle/>
          <a:p>
            <a:pPr algn="l" eaLnBrk="1" hangingPunct="1">
              <a:buFont typeface="Wingdings" panose="05000000000000000000" pitchFamily="2" charset="2"/>
              <a:buNone/>
              <a:defRPr/>
            </a:pPr>
            <a:r>
              <a:rPr lang="en-US" b="1" smtClean="0">
                <a:solidFill>
                  <a:srgbClr val="000000"/>
                </a:solidFill>
              </a:rPr>
              <a:t>Chromatography is a physical method of separation in which the components to be separated are distributed between two phases</a:t>
            </a:r>
          </a:p>
          <a:p>
            <a:pPr algn="l" eaLnBrk="1" hangingPunct="1">
              <a:buFont typeface="Wingdings" panose="05000000000000000000" pitchFamily="2" charset="2"/>
              <a:buNone/>
              <a:defRPr/>
            </a:pPr>
            <a:r>
              <a:rPr lang="en-US" b="1" smtClean="0">
                <a:solidFill>
                  <a:srgbClr val="000000"/>
                </a:solidFill>
              </a:rPr>
              <a:t>one of which is stationary (</a:t>
            </a:r>
            <a:r>
              <a:rPr lang="en-US" b="1" smtClean="0">
                <a:solidFill>
                  <a:srgbClr val="FF3300"/>
                </a:solidFill>
              </a:rPr>
              <a:t>stationary phase</a:t>
            </a:r>
            <a:r>
              <a:rPr lang="en-US" b="1" smtClean="0">
                <a:solidFill>
                  <a:srgbClr val="000000"/>
                </a:solidFill>
              </a:rPr>
              <a:t>) while the other (the </a:t>
            </a:r>
            <a:r>
              <a:rPr lang="en-US" b="1" smtClean="0">
                <a:solidFill>
                  <a:srgbClr val="FF3300"/>
                </a:solidFill>
              </a:rPr>
              <a:t>mobile phase</a:t>
            </a:r>
            <a:r>
              <a:rPr lang="en-US" b="1" smtClean="0">
                <a:solidFill>
                  <a:srgbClr val="000000"/>
                </a:solidFill>
              </a:rPr>
              <a:t>) moves through it in a definite direction.</a:t>
            </a:r>
          </a:p>
          <a:p>
            <a:pPr algn="l" eaLnBrk="1" hangingPunct="1">
              <a:buFont typeface="Wingdings" panose="05000000000000000000" pitchFamily="2" charset="2"/>
              <a:buNone/>
              <a:defRPr/>
            </a:pPr>
            <a:r>
              <a:rPr lang="en-US" b="1" smtClean="0">
                <a:solidFill>
                  <a:srgbClr val="000000"/>
                </a:solidFill>
              </a:rPr>
              <a:t> The chromatographic process occurs due to differences in the </a:t>
            </a:r>
            <a:r>
              <a:rPr lang="en-US" b="1" smtClean="0">
                <a:solidFill>
                  <a:srgbClr val="FFFF00"/>
                </a:solidFill>
              </a:rPr>
              <a:t>distribution constant</a:t>
            </a:r>
            <a:r>
              <a:rPr lang="en-US" b="1" smtClean="0">
                <a:solidFill>
                  <a:srgbClr val="000000"/>
                </a:solidFill>
              </a:rPr>
              <a:t> of the individual sample components.</a:t>
            </a:r>
          </a:p>
        </p:txBody>
      </p:sp>
    </p:spTree>
    <p:extLst>
      <p:ext uri="{BB962C8B-B14F-4D97-AF65-F5344CB8AC3E}">
        <p14:creationId xmlns:p14="http://schemas.microsoft.com/office/powerpoint/2010/main" val="130439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7814"/>
            <a:ext cx="8231188" cy="1146175"/>
          </a:xfrm>
        </p:spPr>
        <p:txBody>
          <a:bodyPr vert="horz" lIns="0" tIns="0" rIns="0" bIns="0" rtlCol="0" anchor="ctr">
            <a:normAutofit/>
          </a:bodyPr>
          <a:lstStyle/>
          <a:p>
            <a:pPr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GB" smtClean="0">
                <a:solidFill>
                  <a:srgbClr val="FF0000"/>
                </a:solidFill>
              </a:rPr>
              <a:t>Ch</a:t>
            </a:r>
            <a:r>
              <a:rPr lang="en-GB" smtClean="0">
                <a:solidFill>
                  <a:srgbClr val="FFFF00"/>
                </a:solidFill>
              </a:rPr>
              <a:t>rom</a:t>
            </a:r>
            <a:r>
              <a:rPr lang="en-GB" smtClean="0">
                <a:solidFill>
                  <a:srgbClr val="00FF00"/>
                </a:solidFill>
              </a:rPr>
              <a:t>ato</a:t>
            </a:r>
            <a:r>
              <a:rPr lang="en-GB" smtClean="0">
                <a:solidFill>
                  <a:srgbClr val="0000FF"/>
                </a:solidFill>
              </a:rPr>
              <a:t>gra</a:t>
            </a:r>
            <a:r>
              <a:rPr lang="en-GB" smtClean="0">
                <a:solidFill>
                  <a:srgbClr val="FF00FF"/>
                </a:solidFill>
              </a:rPr>
              <a:t>phy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3216275" y="1773239"/>
            <a:ext cx="5875338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r" defTabSz="828675" rtl="1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defTabSz="828675" rtl="1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defTabSz="828675" rtl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defTabSz="828675" rtl="1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defTabSz="828675" rtl="1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defTabSz="828675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defTabSz="828675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defTabSz="828675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defTabSz="828675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rtl="0"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2800" b="1">
                <a:solidFill>
                  <a:srgbClr val="000000"/>
                </a:solidFill>
                <a:latin typeface="Arial" panose="020B0604020202020204" pitchFamily="34" charset="0"/>
              </a:rPr>
              <a:t>Is a technique used to separate and identify the components of a mixture.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1919288" y="3429001"/>
            <a:ext cx="82804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r" defTabSz="828675" rtl="1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defTabSz="828675" rtl="1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defTabSz="828675" rtl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defTabSz="828675" rtl="1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defTabSz="828675" rtl="1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defTabSz="828675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defTabSz="828675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defTabSz="828675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defTabSz="828675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rtl="0"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2800" b="1">
                <a:solidFill>
                  <a:srgbClr val="000000"/>
                </a:solidFill>
                <a:latin typeface="Arial" panose="020B0604020202020204" pitchFamily="34" charset="0"/>
              </a:rPr>
              <a:t>Works by allowing the molecules present in the mixture to distribute themselves between a stationary and  a mobile medium. 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3000376" y="5229226"/>
            <a:ext cx="65436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r" defTabSz="828675" rtl="1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defTabSz="828675" rtl="1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defTabSz="828675" rtl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defTabSz="828675" rtl="1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defTabSz="828675" rtl="1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defTabSz="828675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defTabSz="828675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defTabSz="828675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defTabSz="828675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rtl="0"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2800" b="1">
                <a:solidFill>
                  <a:srgbClr val="000000"/>
                </a:solidFill>
                <a:latin typeface="Arial" panose="020B0604020202020204" pitchFamily="34" charset="0"/>
              </a:rPr>
              <a:t>Molecules that spend most of their time in the mobile phase are carried along  faster.</a:t>
            </a:r>
          </a:p>
        </p:txBody>
      </p:sp>
    </p:spTree>
    <p:extLst>
      <p:ext uri="{BB962C8B-B14F-4D97-AF65-F5344CB8AC3E}">
        <p14:creationId xmlns:p14="http://schemas.microsoft.com/office/powerpoint/2010/main" val="29275341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5" grpId="0" autoUpdateAnimBg="0"/>
      <p:bldP spid="33796" grpId="0" autoUpdateAnimBg="0"/>
      <p:bldP spid="33797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eaLnBrk="1" hangingPunct="1">
              <a:buFont typeface="Wingdings" panose="05000000000000000000" pitchFamily="2" charset="2"/>
              <a:buNone/>
              <a:defRPr/>
            </a:pPr>
            <a:r>
              <a:rPr lang="en-US" b="1" smtClean="0"/>
              <a:t>Classification of chromatography according to mobile phase:</a:t>
            </a:r>
          </a:p>
          <a:p>
            <a:pPr algn="l" eaLnBrk="1" hangingPunct="1">
              <a:buFont typeface="Wingdings" panose="05000000000000000000" pitchFamily="2" charset="2"/>
              <a:buNone/>
              <a:defRPr/>
            </a:pPr>
            <a:r>
              <a:rPr lang="en-US" b="1" smtClean="0"/>
              <a:t>1- Liquid chromatography: mobile phase is a liquid. (LLC, LSC).</a:t>
            </a:r>
          </a:p>
          <a:p>
            <a:pPr algn="l" eaLnBrk="1" hangingPunct="1">
              <a:buFont typeface="Wingdings" panose="05000000000000000000" pitchFamily="2" charset="2"/>
              <a:buNone/>
              <a:defRPr/>
            </a:pPr>
            <a:r>
              <a:rPr lang="en-US" b="1" smtClean="0"/>
              <a:t>2- Gas chromatography : mobile phase is a gas. (GSC, GLC).</a:t>
            </a:r>
          </a:p>
        </p:txBody>
      </p:sp>
    </p:spTree>
    <p:extLst>
      <p:ext uri="{BB962C8B-B14F-4D97-AF65-F5344CB8AC3E}">
        <p14:creationId xmlns:p14="http://schemas.microsoft.com/office/powerpoint/2010/main" val="57098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47850" y="692150"/>
            <a:ext cx="8229600" cy="54737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b="1" dirty="0"/>
              <a:t>Classification according to the packing of the stationary phase:</a:t>
            </a:r>
          </a:p>
          <a:p>
            <a:pPr algn="l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b="1" dirty="0"/>
          </a:p>
          <a:p>
            <a:pPr algn="l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b="1" dirty="0"/>
              <a:t>1- Thin layer chromatography (TLC): the stationary phase is a thin layer supported on glass, plastic or </a:t>
            </a:r>
            <a:r>
              <a:rPr lang="en-US" b="1" dirty="0" err="1"/>
              <a:t>aluminium</a:t>
            </a:r>
            <a:r>
              <a:rPr lang="en-US" b="1" dirty="0"/>
              <a:t> plates.</a:t>
            </a:r>
          </a:p>
          <a:p>
            <a:pPr algn="l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b="1" dirty="0"/>
          </a:p>
          <a:p>
            <a:pPr algn="l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b="1" dirty="0"/>
              <a:t>2- Paper chromatography (PC): the stationary phase is a thin film of liquid supported on an inert support.</a:t>
            </a:r>
          </a:p>
          <a:p>
            <a:pPr algn="l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b="1" dirty="0"/>
          </a:p>
          <a:p>
            <a:pPr algn="l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b="1" dirty="0"/>
              <a:t>3- Column chromatography (CC): stationary phase is packed in a glass column.</a:t>
            </a:r>
          </a:p>
        </p:txBody>
      </p:sp>
    </p:spTree>
    <p:extLst>
      <p:ext uri="{BB962C8B-B14F-4D97-AF65-F5344CB8AC3E}">
        <p14:creationId xmlns:p14="http://schemas.microsoft.com/office/powerpoint/2010/main" val="1107796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0614" y="19050"/>
            <a:ext cx="3914775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</a:t>
            </a:r>
            <a:r>
              <a:rPr lang="en-US" sz="4000" dirty="0"/>
              <a:t>lastic TLC Sheets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04950" y="0"/>
            <a:ext cx="4910138" cy="3887788"/>
          </a:xfrm>
          <a:ln>
            <a:solidFill>
              <a:srgbClr val="00206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589" y="3357563"/>
            <a:ext cx="5076825" cy="363855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3" name="TextBox 7"/>
          <p:cNvSpPr txBox="1">
            <a:spLocks noChangeArrowheads="1"/>
          </p:cNvSpPr>
          <p:nvPr/>
        </p:nvSpPr>
        <p:spPr bwMode="auto">
          <a:xfrm>
            <a:off x="1524001" y="5176838"/>
            <a:ext cx="2811463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/>
              <a:t>Aluminum TLC Sheets</a:t>
            </a:r>
          </a:p>
        </p:txBody>
      </p:sp>
    </p:spTree>
    <p:extLst>
      <p:ext uri="{BB962C8B-B14F-4D97-AF65-F5344CB8AC3E}">
        <p14:creationId xmlns:p14="http://schemas.microsoft.com/office/powerpoint/2010/main" val="176301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7226" y="33339"/>
            <a:ext cx="3660775" cy="8032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Glass TLC</a:t>
            </a:r>
            <a:endParaRPr lang="en-US" dirty="0"/>
          </a:p>
        </p:txBody>
      </p:sp>
      <p:pic>
        <p:nvPicPr>
          <p:cNvPr id="1331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" b="4881"/>
          <a:stretch>
            <a:fillRect/>
          </a:stretch>
        </p:blipFill>
        <p:spPr>
          <a:xfrm>
            <a:off x="1528764" y="836613"/>
            <a:ext cx="7616825" cy="6126162"/>
          </a:xfr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5458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270</Words>
  <Application>Microsoft Office PowerPoint</Application>
  <PresentationFormat>Widescreen</PresentationFormat>
  <Paragraphs>32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StarSymbol</vt:lpstr>
      <vt:lpstr>Times New Roman</vt:lpstr>
      <vt:lpstr>Wingdings</vt:lpstr>
      <vt:lpstr>Office Theme</vt:lpstr>
      <vt:lpstr>Chromatography</vt:lpstr>
      <vt:lpstr>History</vt:lpstr>
      <vt:lpstr>Importance</vt:lpstr>
      <vt:lpstr>PowerPoint Presentation</vt:lpstr>
      <vt:lpstr>Chromatography</vt:lpstr>
      <vt:lpstr>PowerPoint Presentation</vt:lpstr>
      <vt:lpstr>PowerPoint Presentation</vt:lpstr>
      <vt:lpstr>Plastic TLC Sheets</vt:lpstr>
      <vt:lpstr>Glass TLC</vt:lpstr>
      <vt:lpstr>PC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Chromatography</dc:title>
  <dc:creator>Hiba Ali Hasan</dc:creator>
  <cp:lastModifiedBy>Hiba Ali Hasan</cp:lastModifiedBy>
  <cp:revision>1</cp:revision>
  <dcterms:created xsi:type="dcterms:W3CDTF">2019-12-29T05:40:55Z</dcterms:created>
  <dcterms:modified xsi:type="dcterms:W3CDTF">2019-12-29T05:42:32Z</dcterms:modified>
</cp:coreProperties>
</file>