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266" y="1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04073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20200"/>
            <a:ext cx="374905" cy="406401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22750"/>
            <a:ext cx="10464800" cy="774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98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3464244" y="-635000"/>
            <a:ext cx="19367501" cy="111944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251740" y="186575"/>
            <a:ext cx="11733220" cy="678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idx="13"/>
          </p:nvPr>
        </p:nvSpPr>
        <p:spPr>
          <a:xfrm>
            <a:off x="3537608" y="526453"/>
            <a:ext cx="14699482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idx="13"/>
          </p:nvPr>
        </p:nvSpPr>
        <p:spPr>
          <a:xfrm>
            <a:off x="4885059" y="2174011"/>
            <a:ext cx="11381663" cy="657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 rot="21600000">
            <a:off x="3607274" y="-1552244"/>
            <a:ext cx="10164705" cy="101646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idx="14"/>
          </p:nvPr>
        </p:nvSpPr>
        <p:spPr>
          <a:xfrm rot="21600000">
            <a:off x="5129370" y="3826892"/>
            <a:ext cx="9821627" cy="5676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74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mmunity pharmacy managemen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8075"/>
            </a:lvl1pPr>
          </a:lstStyle>
          <a:p>
            <a:r>
              <a:rPr dirty="0"/>
              <a:t>Community pharmacy management</a:t>
            </a:r>
          </a:p>
        </p:txBody>
      </p:sp>
      <p:sp>
        <p:nvSpPr>
          <p:cNvPr id="120" name="Body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Lecturer. Abeer A. Rashid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tart-up capital:–capital needed to get it started immediately prior to opening or during the first few weeks–decorative fixtures–office suppli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Start-up capital:–capital needed to get it started immediately prior to opening or during the first few weeks–decorative fixtures–office supplies </a:t>
            </a:r>
          </a:p>
          <a:p>
            <a:pPr>
              <a:buBlip>
                <a:blip r:embed="rId2"/>
              </a:buBlip>
            </a:pPr>
            <a:r>
              <a:t> Operating capital:–expansion–cash shortages.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o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Location</a:t>
            </a:r>
          </a:p>
        </p:txBody>
      </p:sp>
      <p:sp>
        <p:nvSpPr>
          <p:cNvPr id="148" name="Population: community demographic dat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368045">
              <a:spcBef>
                <a:spcPts val="2600"/>
              </a:spcBef>
              <a:buBlip>
                <a:blip r:embed="rId2"/>
              </a:buBlip>
              <a:defRPr sz="2898"/>
            </a:pPr>
            <a:r>
              <a:t>Population: community demographic data </a:t>
            </a:r>
          </a:p>
          <a:p>
            <a:pPr marL="400050" indent="-400050" defTabSz="368045">
              <a:spcBef>
                <a:spcPts val="2600"/>
              </a:spcBef>
              <a:buBlip>
                <a:blip r:embed="rId2"/>
              </a:buBlip>
              <a:defRPr sz="2898"/>
            </a:pPr>
            <a:r>
              <a:t> Competition with other businesses </a:t>
            </a:r>
          </a:p>
          <a:p>
            <a:pPr marL="400050" indent="-400050" defTabSz="368045">
              <a:spcBef>
                <a:spcPts val="2600"/>
              </a:spcBef>
              <a:buBlip>
                <a:blip r:embed="rId2"/>
              </a:buBlip>
              <a:defRPr sz="2898"/>
            </a:pPr>
            <a:r>
              <a:t> Availability of physicians and primary care clinics, collaboration with prescribers in the area </a:t>
            </a:r>
          </a:p>
          <a:p>
            <a:pPr marL="400050" indent="-400050" defTabSz="368045">
              <a:spcBef>
                <a:spcPts val="2600"/>
              </a:spcBef>
              <a:buBlip>
                <a:blip r:embed="rId2"/>
              </a:buBlip>
              <a:defRPr sz="2898"/>
            </a:pPr>
            <a:r>
              <a:t> Retail shops close by may serve as a positive point in that the area is considered as a shopping centre </a:t>
            </a:r>
          </a:p>
          <a:p>
            <a:pPr marL="400050" indent="-400050" defTabSz="368045">
              <a:spcBef>
                <a:spcPts val="2600"/>
              </a:spcBef>
              <a:buBlip>
                <a:blip r:embed="rId2"/>
              </a:buBlip>
              <a:defRPr sz="2898"/>
            </a:pPr>
            <a:r>
              <a:t> Traffic direction may hinder access to the pharmacy or may have a positive influence on patron’s choice, availability of parking space.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ersonal selling ski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Personal selling skills</a:t>
            </a:r>
          </a:p>
        </p:txBody>
      </p:sp>
      <p:sp>
        <p:nvSpPr>
          <p:cNvPr id="151" name="Identifying prospective custome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2450" indent="-552450" defTabSz="508254">
              <a:spcBef>
                <a:spcPts val="3600"/>
              </a:spcBef>
              <a:buBlip>
                <a:blip r:embed="rId2"/>
              </a:buBlip>
              <a:defRPr sz="4002"/>
            </a:pPr>
            <a:r>
              <a:t>Identifying prospective customers </a:t>
            </a:r>
          </a:p>
          <a:p>
            <a:pPr marL="552450" indent="-552450" defTabSz="508254">
              <a:spcBef>
                <a:spcPts val="3600"/>
              </a:spcBef>
              <a:buBlip>
                <a:blip r:embed="rId2"/>
              </a:buBlip>
              <a:defRPr sz="4002"/>
            </a:pPr>
            <a:r>
              <a:t> Approaching clients </a:t>
            </a:r>
          </a:p>
          <a:p>
            <a:pPr marL="552450" indent="-552450" defTabSz="508254">
              <a:spcBef>
                <a:spcPts val="3600"/>
              </a:spcBef>
              <a:buBlip>
                <a:blip r:embed="rId2"/>
              </a:buBlip>
              <a:defRPr sz="4002"/>
            </a:pPr>
            <a:r>
              <a:t> Attracting attention to the services provided </a:t>
            </a:r>
          </a:p>
          <a:p>
            <a:pPr marL="552450" indent="-552450" defTabSz="508254">
              <a:spcBef>
                <a:spcPts val="3600"/>
              </a:spcBef>
              <a:buBlip>
                <a:blip r:embed="rId2"/>
              </a:buBlip>
              <a:defRPr sz="4002"/>
            </a:pPr>
            <a:r>
              <a:t> Handling queries </a:t>
            </a:r>
          </a:p>
          <a:p>
            <a:pPr marL="552450" indent="-552450" defTabSz="508254">
              <a:spcBef>
                <a:spcPts val="3600"/>
              </a:spcBef>
              <a:buBlip>
                <a:blip r:embed="rId2"/>
              </a:buBlip>
              <a:defRPr sz="4002"/>
            </a:pPr>
            <a:r>
              <a:t> Follow-up of interaction with clients.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harmacy layou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 defTabSz="490727">
              <a:spcBef>
                <a:spcPts val="3500"/>
              </a:spcBef>
              <a:buBlip>
                <a:blip r:embed="rId2"/>
              </a:buBlip>
              <a:defRPr sz="3864" b="1">
                <a:solidFill>
                  <a:srgbClr val="791A3D"/>
                </a:solidFill>
              </a:defRPr>
            </a:pPr>
            <a:r>
              <a:t>Pharmacy layout </a:t>
            </a:r>
          </a:p>
          <a:p>
            <a:pPr marL="533400" indent="-533400" defTabSz="490727">
              <a:spcBef>
                <a:spcPts val="3500"/>
              </a:spcBef>
              <a:buBlip>
                <a:blip r:embed="rId2"/>
              </a:buBlip>
              <a:defRPr sz="3864"/>
            </a:pPr>
            <a:r>
              <a:t> Planning the internal arrangement of departments and allocating the amount of space for each department </a:t>
            </a:r>
          </a:p>
          <a:p>
            <a:pPr marL="533400" indent="-533400" defTabSz="490727">
              <a:spcBef>
                <a:spcPts val="3500"/>
              </a:spcBef>
              <a:buBlip>
                <a:blip r:embed="rId2"/>
              </a:buBlip>
              <a:defRPr sz="3864"/>
            </a:pPr>
            <a:r>
              <a:t> Designed to direct ‘traffic’ around the pharmacy </a:t>
            </a:r>
          </a:p>
          <a:p>
            <a:pPr marL="533400" indent="-533400" defTabSz="490727">
              <a:spcBef>
                <a:spcPts val="3500"/>
              </a:spcBef>
              <a:buBlip>
                <a:blip r:embed="rId2"/>
              </a:buBlip>
              <a:defRPr sz="3864"/>
            </a:pPr>
            <a:r>
              <a:t> Space allocated to specific departments depending on profitability </a:t>
            </a:r>
          </a:p>
          <a:p>
            <a:pPr marL="533400" indent="-533400" defTabSz="490727">
              <a:spcBef>
                <a:spcPts val="3500"/>
              </a:spcBef>
              <a:buBlip>
                <a:blip r:embed="rId2"/>
              </a:buBlip>
              <a:defRPr sz="3864"/>
            </a:pPr>
            <a:r>
              <a:t> Maximising exposure of products.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Design and lay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Design and layout</a:t>
            </a:r>
          </a:p>
        </p:txBody>
      </p:sp>
      <p:sp>
        <p:nvSpPr>
          <p:cNvPr id="154" name="Physical environme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22300" indent="-622300" defTabSz="572516">
              <a:spcBef>
                <a:spcPts val="4100"/>
              </a:spcBef>
              <a:buBlip>
                <a:blip r:embed="rId2"/>
              </a:buBlip>
              <a:defRPr sz="4508"/>
            </a:pPr>
            <a:r>
              <a:rPr b="1">
                <a:solidFill>
                  <a:srgbClr val="791A3D"/>
                </a:solidFill>
              </a:rPr>
              <a:t>Physical environment</a:t>
            </a:r>
            <a:r>
              <a:t> </a:t>
            </a:r>
          </a:p>
          <a:p>
            <a:pPr marL="622300" indent="-622300" defTabSz="572516">
              <a:spcBef>
                <a:spcPts val="4100"/>
              </a:spcBef>
              <a:buBlip>
                <a:blip r:embed="rId2"/>
              </a:buBlip>
              <a:defRPr sz="4508"/>
            </a:pPr>
            <a:r>
              <a:t> Promote atmosphere that is pleasing, conducive to shopping and professional </a:t>
            </a:r>
          </a:p>
          <a:p>
            <a:pPr marL="622300" indent="-622300" defTabSz="572516">
              <a:spcBef>
                <a:spcPts val="4100"/>
              </a:spcBef>
              <a:buBlip>
                <a:blip r:embed="rId2"/>
              </a:buBlip>
              <a:defRPr sz="4508"/>
            </a:pPr>
            <a:r>
              <a:t> Psychological effect or feeling created by physical characteristics of the pharmacy.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roduct pre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Product presentation</a:t>
            </a:r>
          </a:p>
        </p:txBody>
      </p:sp>
      <p:sp>
        <p:nvSpPr>
          <p:cNvPr id="159" name="Most saleable and profitable items in the most prominent locati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76250" indent="-476250" defTabSz="438150">
              <a:spcBef>
                <a:spcPts val="3100"/>
              </a:spcBef>
              <a:buBlip>
                <a:blip r:embed="rId2"/>
              </a:buBlip>
              <a:defRPr sz="3450"/>
            </a:pPr>
            <a:r>
              <a:t>Most saleable and profitable items in the most prominent locations </a:t>
            </a:r>
          </a:p>
          <a:p>
            <a:pPr marL="476250" indent="-476250" defTabSz="438150">
              <a:spcBef>
                <a:spcPts val="3100"/>
              </a:spcBef>
              <a:buBlip>
                <a:blip r:embed="rId2"/>
              </a:buBlip>
              <a:defRPr sz="3450"/>
            </a:pPr>
            <a:r>
              <a:t> Products arranged by pack size, colour, brand, price </a:t>
            </a:r>
          </a:p>
          <a:p>
            <a:pPr marL="476250" indent="-476250" defTabSz="438150">
              <a:spcBef>
                <a:spcPts val="3100"/>
              </a:spcBef>
              <a:buBlip>
                <a:blip r:embed="rId2"/>
              </a:buBlip>
              <a:defRPr sz="3450"/>
            </a:pPr>
            <a:r>
              <a:t> Eye-level positions rather than bottom or top shelves </a:t>
            </a:r>
          </a:p>
          <a:p>
            <a:pPr marL="476250" indent="-476250" defTabSz="438150">
              <a:spcBef>
                <a:spcPts val="3100"/>
              </a:spcBef>
              <a:buBlip>
                <a:blip r:embed="rId2"/>
              </a:buBlip>
              <a:defRPr sz="3450"/>
            </a:pPr>
            <a:r>
              <a:t> Prepare impulse purchase items on counter </a:t>
            </a:r>
          </a:p>
          <a:p>
            <a:pPr marL="476250" indent="-476250" defTabSz="438150">
              <a:spcBef>
                <a:spcPts val="3100"/>
              </a:spcBef>
              <a:buBlip>
                <a:blip r:embed="rId2"/>
              </a:buBlip>
              <a:defRPr sz="3450"/>
            </a:pPr>
            <a:r>
              <a:t> Identify fast moving products.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omputer use for professional servi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r>
              <a:t>Computer use for professional services</a:t>
            </a:r>
          </a:p>
        </p:txBody>
      </p:sp>
      <p:sp>
        <p:nvSpPr>
          <p:cNvPr id="162" name="Electronic patient recor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900" indent="-469900" defTabSz="432308">
              <a:spcBef>
                <a:spcPts val="3100"/>
              </a:spcBef>
              <a:buBlip>
                <a:blip r:embed="rId2"/>
              </a:buBlip>
              <a:defRPr sz="3404"/>
            </a:pPr>
            <a:r>
              <a:t>Electronic patient records </a:t>
            </a:r>
          </a:p>
          <a:p>
            <a:pPr marL="469900" indent="-469900" defTabSz="432308">
              <a:spcBef>
                <a:spcPts val="3100"/>
              </a:spcBef>
              <a:buBlip>
                <a:blip r:embed="rId2"/>
              </a:buBlip>
              <a:defRPr sz="3404"/>
            </a:pPr>
            <a:r>
              <a:t> Presenting point of access to patient information on the web </a:t>
            </a:r>
          </a:p>
          <a:p>
            <a:pPr marL="469900" indent="-469900" defTabSz="432308">
              <a:spcBef>
                <a:spcPts val="3100"/>
              </a:spcBef>
              <a:buBlip>
                <a:blip r:embed="rId2"/>
              </a:buBlip>
              <a:defRPr sz="3404"/>
            </a:pPr>
            <a:r>
              <a:t> Management of prescribed medicines </a:t>
            </a:r>
          </a:p>
          <a:p>
            <a:pPr marL="469900" indent="-469900" defTabSz="432308">
              <a:spcBef>
                <a:spcPts val="3100"/>
              </a:spcBef>
              <a:buBlip>
                <a:blip r:embed="rId2"/>
              </a:buBlip>
              <a:defRPr sz="3404"/>
            </a:pPr>
            <a:r>
              <a:t> Promotion of healthy lifestyles: development of compact discs </a:t>
            </a:r>
          </a:p>
          <a:p>
            <a:pPr marL="469900" indent="-469900" defTabSz="432308">
              <a:spcBef>
                <a:spcPts val="3100"/>
              </a:spcBef>
              <a:buBlip>
                <a:blip r:embed="rId2"/>
              </a:buBlip>
              <a:defRPr sz="3404"/>
            </a:pPr>
            <a:r>
              <a:t> Pharmacy webpage, on-line pharmacy services.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454A85EE-EC77-2F4D-A10C-AB225378D7B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3" b="30513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67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erception of the community pharmacis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r>
              <a:rPr dirty="0"/>
              <a:t>Perception of the community pharmacist</a:t>
            </a:r>
          </a:p>
        </p:txBody>
      </p:sp>
      <p:sp>
        <p:nvSpPr>
          <p:cNvPr id="123" name="Accessible health professional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08000" indent="-508000" defTabSz="467359">
              <a:spcBef>
                <a:spcPts val="3300"/>
              </a:spcBef>
              <a:buBlip>
                <a:blip r:embed="rId2"/>
              </a:buBlip>
              <a:defRPr sz="3680"/>
            </a:pPr>
            <a:r>
              <a:rPr dirty="0"/>
              <a:t>Accessible health professional </a:t>
            </a:r>
          </a:p>
          <a:p>
            <a:pPr marL="508000" indent="-508000" defTabSz="467359">
              <a:spcBef>
                <a:spcPts val="3300"/>
              </a:spcBef>
              <a:buBlip>
                <a:blip r:embed="rId2"/>
              </a:buBlip>
              <a:defRPr sz="3680"/>
            </a:pPr>
            <a:r>
              <a:rPr dirty="0"/>
              <a:t> Provides advice to patients on health issues </a:t>
            </a:r>
          </a:p>
          <a:p>
            <a:pPr marL="508000" indent="-508000" defTabSz="467359">
              <a:spcBef>
                <a:spcPts val="3300"/>
              </a:spcBef>
              <a:buBlip>
                <a:blip r:embed="rId2"/>
              </a:buBlip>
              <a:defRPr sz="3680"/>
            </a:pPr>
            <a:r>
              <a:rPr dirty="0"/>
              <a:t> Professional charge is not clear: patrons believe that they can receive counseling without being charged </a:t>
            </a:r>
          </a:p>
          <a:p>
            <a:pPr marL="508000" indent="-508000" defTabSz="467359">
              <a:spcBef>
                <a:spcPts val="3300"/>
              </a:spcBef>
              <a:buBlip>
                <a:blip r:embed="rId2"/>
              </a:buBlip>
              <a:defRPr sz="3680"/>
            </a:pPr>
            <a:r>
              <a:rPr dirty="0"/>
              <a:t> Patients may feel more comfortable in a pharmacy setting rather than a clinic environment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hanges occurring in the community pharmacy set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640"/>
            </a:lvl1pPr>
          </a:lstStyle>
          <a:p>
            <a:r>
              <a:rPr dirty="0"/>
              <a:t>Changes occurring in the community pharmacy setting</a:t>
            </a:r>
          </a:p>
        </p:txBody>
      </p:sp>
      <p:sp>
        <p:nvSpPr>
          <p:cNvPr id="126" name="Availability of new drug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77850" indent="-577850" defTabSz="531622">
              <a:spcBef>
                <a:spcPts val="3800"/>
              </a:spcBef>
              <a:buBlip>
                <a:blip r:embed="rId2"/>
              </a:buBlip>
              <a:defRPr sz="4186"/>
            </a:pPr>
            <a:r>
              <a:rPr dirty="0"/>
              <a:t>Availability of new drugs </a:t>
            </a:r>
          </a:p>
          <a:p>
            <a:pPr marL="577850" indent="-577850" defTabSz="531622">
              <a:spcBef>
                <a:spcPts val="3800"/>
              </a:spcBef>
              <a:buBlip>
                <a:blip r:embed="rId2"/>
              </a:buBlip>
              <a:defRPr sz="4186"/>
            </a:pPr>
            <a:r>
              <a:rPr dirty="0"/>
              <a:t> Ageing population </a:t>
            </a:r>
          </a:p>
          <a:p>
            <a:pPr marL="577850" indent="-577850" defTabSz="531622">
              <a:spcBef>
                <a:spcPts val="3800"/>
              </a:spcBef>
              <a:buBlip>
                <a:blip r:embed="rId2"/>
              </a:buBlip>
              <a:defRPr sz="4186"/>
            </a:pPr>
            <a:r>
              <a:rPr dirty="0"/>
              <a:t> Alternative dispensing systems: automated dispensing, domiciliary services, mail order, internet services </a:t>
            </a:r>
          </a:p>
          <a:p>
            <a:pPr marL="577850" indent="-577850" defTabSz="531622">
              <a:spcBef>
                <a:spcPts val="3800"/>
              </a:spcBef>
              <a:buBlip>
                <a:blip r:embed="rId2"/>
              </a:buBlip>
              <a:defRPr sz="4186"/>
            </a:pPr>
            <a:r>
              <a:rPr dirty="0"/>
              <a:t> Change to non-prescription medicine status.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hallenges in the community pharmacy set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02412">
              <a:defRPr sz="6880"/>
            </a:lvl1pPr>
          </a:lstStyle>
          <a:p>
            <a:r>
              <a:rPr dirty="0"/>
              <a:t>Challenges in the community pharmacy setting</a:t>
            </a:r>
          </a:p>
        </p:txBody>
      </p:sp>
      <p:sp>
        <p:nvSpPr>
          <p:cNvPr id="129" name="Financial viabi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2300" indent="-622300" defTabSz="572516">
              <a:spcBef>
                <a:spcPts val="4100"/>
              </a:spcBef>
              <a:buBlip>
                <a:blip r:embed="rId2"/>
              </a:buBlip>
              <a:defRPr sz="4508"/>
            </a:pPr>
            <a:r>
              <a:rPr dirty="0"/>
              <a:t>Financial viability </a:t>
            </a:r>
          </a:p>
          <a:p>
            <a:pPr marL="622300" indent="-622300" defTabSz="572516">
              <a:spcBef>
                <a:spcPts val="4100"/>
              </a:spcBef>
              <a:buBlip>
                <a:blip r:embed="rId2"/>
              </a:buBlip>
              <a:defRPr sz="4508"/>
            </a:pPr>
            <a:r>
              <a:rPr dirty="0"/>
              <a:t> Preservation of market share as opposed to competition from supermarkets, internet pharmacy and other sources to get drugs</a:t>
            </a:r>
          </a:p>
          <a:p>
            <a:pPr marL="622300" indent="-622300" defTabSz="572516">
              <a:spcBef>
                <a:spcPts val="4100"/>
              </a:spcBef>
              <a:buBlip>
                <a:blip r:embed="rId2"/>
              </a:buBlip>
              <a:defRPr sz="4508"/>
            </a:pPr>
            <a:r>
              <a:rPr dirty="0"/>
              <a:t>• Cost containment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Keeping up with ethical and legal consideration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Keeping up with ethical and legal considerations.</a:t>
            </a:r>
          </a:p>
          <a:p>
            <a:pPr>
              <a:buBlip>
                <a:blip r:embed="rId2"/>
              </a:buBlip>
            </a:pPr>
            <a:r>
              <a:t>Use of computer technology to connect with prescribers and maintain patient’s profile </a:t>
            </a:r>
          </a:p>
          <a:p>
            <a:pPr>
              <a:buBlip>
                <a:blip r:embed="rId2"/>
              </a:buBlip>
            </a:pPr>
            <a:r>
              <a:t> Time management to allow for new patient contact interventions required.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tarting a pharmac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635000" indent="-635000" algn="l">
              <a:spcBef>
                <a:spcPts val="4200"/>
              </a:spcBef>
              <a:buSzPct val="47000"/>
              <a:buBlip>
                <a:blip r:embed="rId2"/>
              </a:buBlip>
              <a:defRPr sz="4600">
                <a:solidFill>
                  <a:srgbClr val="858585"/>
                </a:solidFill>
              </a:defRPr>
            </a:lvl1pPr>
          </a:lstStyle>
          <a:p>
            <a:r>
              <a:t>Starting a pharmacy</a:t>
            </a:r>
          </a:p>
        </p:txBody>
      </p:sp>
      <p:sp>
        <p:nvSpPr>
          <p:cNvPr id="134" name="• Plan the busines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t>• Plan the business </a:t>
            </a:r>
          </a:p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t> Stategic planning and identifying legal form of business (proprietor, partnership, company) </a:t>
            </a:r>
          </a:p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t> Capital needs: obtain financing </a:t>
            </a:r>
          </a:p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t> Location and licences </a:t>
            </a:r>
          </a:p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t> Set up records </a:t>
            </a:r>
          </a:p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t> Insure the business </a:t>
            </a:r>
          </a:p>
          <a:p>
            <a:pPr marL="387350" indent="-387350" defTabSz="356362">
              <a:spcBef>
                <a:spcPts val="2500"/>
              </a:spcBef>
              <a:buBlip>
                <a:blip r:embed="rId2"/>
              </a:buBlip>
              <a:defRPr sz="2806"/>
            </a:pPr>
            <a:r>
              <a:t> Manage the business.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n the busi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Plan the business </a:t>
            </a:r>
          </a:p>
        </p:txBody>
      </p:sp>
      <p:sp>
        <p:nvSpPr>
          <p:cNvPr id="137" name="Review hist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4350" indent="-514350" defTabSz="473201">
              <a:spcBef>
                <a:spcPts val="3400"/>
              </a:spcBef>
              <a:buBlip>
                <a:blip r:embed="rId2"/>
              </a:buBlip>
              <a:defRPr sz="3725"/>
            </a:pPr>
            <a:r>
              <a:t>Review history</a:t>
            </a:r>
          </a:p>
          <a:p>
            <a:pPr marL="514350" indent="-514350" defTabSz="473201">
              <a:spcBef>
                <a:spcPts val="3400"/>
              </a:spcBef>
              <a:buBlip>
                <a:blip r:embed="rId2"/>
              </a:buBlip>
              <a:defRPr sz="3725"/>
            </a:pPr>
            <a:r>
              <a:t>Assess condition of facilities and identify and cost any upgrades necessary </a:t>
            </a:r>
          </a:p>
          <a:p>
            <a:pPr marL="514350" indent="-514350" defTabSz="473201">
              <a:spcBef>
                <a:spcPts val="3400"/>
              </a:spcBef>
              <a:buBlip>
                <a:blip r:embed="rId2"/>
              </a:buBlip>
              <a:defRPr sz="3725"/>
            </a:pPr>
            <a:r>
              <a:t> Estimate maximum realistic profit that can be generated </a:t>
            </a:r>
          </a:p>
          <a:p>
            <a:pPr marL="514350" indent="-514350" defTabSz="473201">
              <a:spcBef>
                <a:spcPts val="3400"/>
              </a:spcBef>
              <a:buBlip>
                <a:blip r:embed="rId2"/>
              </a:buBlip>
              <a:defRPr sz="3725"/>
            </a:pPr>
            <a:r>
              <a:t> For already existing businesses, assess ability to transfer goodwill to new owner.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trategic plan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Strategic planning</a:t>
            </a:r>
          </a:p>
        </p:txBody>
      </p:sp>
      <p:sp>
        <p:nvSpPr>
          <p:cNvPr id="140" name="Identify targets according to timeframes where the business should b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28650" indent="-628650" defTabSz="578358">
              <a:spcBef>
                <a:spcPts val="4100"/>
              </a:spcBef>
              <a:buBlip>
                <a:blip r:embed="rId2"/>
              </a:buBlip>
              <a:defRPr sz="4554"/>
            </a:pPr>
            <a:r>
              <a:t>Identify targets according to timeframes where the business should be </a:t>
            </a:r>
          </a:p>
          <a:p>
            <a:pPr marL="628650" indent="-628650" defTabSz="578358">
              <a:spcBef>
                <a:spcPts val="4100"/>
              </a:spcBef>
              <a:buBlip>
                <a:blip r:embed="rId2"/>
              </a:buBlip>
              <a:defRPr sz="4554"/>
            </a:pPr>
            <a:r>
              <a:t> Assess the impact of changes on targets </a:t>
            </a:r>
          </a:p>
          <a:p>
            <a:pPr marL="628650" indent="-628650" defTabSz="578358">
              <a:spcBef>
                <a:spcPts val="4100"/>
              </a:spcBef>
              <a:buBlip>
                <a:blip r:embed="rId2"/>
              </a:buBlip>
              <a:defRPr sz="4554"/>
            </a:pPr>
            <a:r>
              <a:t> Develop and implement procedures 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apital nee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Capital needs</a:t>
            </a:r>
          </a:p>
        </p:txBody>
      </p:sp>
      <p:sp>
        <p:nvSpPr>
          <p:cNvPr id="143" name="Establish how to finance starting up busines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22300" indent="-622300" defTabSz="572516">
              <a:spcBef>
                <a:spcPts val="4100"/>
              </a:spcBef>
              <a:buBlip>
                <a:blip r:embed="rId2"/>
              </a:buBlip>
              <a:defRPr sz="4508"/>
            </a:pPr>
            <a:r>
              <a:t>Establish how to finance starting up business</a:t>
            </a:r>
          </a:p>
          <a:p>
            <a:pPr marL="622300" indent="-622300" defTabSz="572516">
              <a:spcBef>
                <a:spcPts val="4100"/>
              </a:spcBef>
              <a:buBlip>
                <a:blip r:embed="rId2"/>
              </a:buBlip>
              <a:defRPr sz="4508"/>
            </a:pPr>
            <a:r>
              <a:t> Set-up capital:–buying or renting business and/or premises–insurance–fixtures–equipment </a:t>
            </a:r>
          </a:p>
          <a:p>
            <a:pPr marL="622300" indent="-622300" defTabSz="572516">
              <a:spcBef>
                <a:spcPts val="4100"/>
              </a:spcBef>
              <a:buBlip>
                <a:blip r:embed="rId2"/>
              </a:buBlip>
              <a:defRPr sz="4508"/>
            </a:pPr>
            <a:r>
              <a:t> Stock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 build="p" animBg="1"/>
    </p:bldLst>
  </p:timing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Custom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GraphPaper</vt:lpstr>
      <vt:lpstr>Community pharmacy management</vt:lpstr>
      <vt:lpstr>Perception of the community pharmacist</vt:lpstr>
      <vt:lpstr>Changes occurring in the community pharmacy setting</vt:lpstr>
      <vt:lpstr>Challenges in the community pharmacy setting</vt:lpstr>
      <vt:lpstr>PowerPoint Presentation</vt:lpstr>
      <vt:lpstr>Starting a pharmacy</vt:lpstr>
      <vt:lpstr>Plan the business </vt:lpstr>
      <vt:lpstr>Strategic planning</vt:lpstr>
      <vt:lpstr>Capital needs</vt:lpstr>
      <vt:lpstr>PowerPoint Presentation</vt:lpstr>
      <vt:lpstr>Location</vt:lpstr>
      <vt:lpstr>Personal selling skills</vt:lpstr>
      <vt:lpstr>PowerPoint Presentation</vt:lpstr>
      <vt:lpstr>Design and layout</vt:lpstr>
      <vt:lpstr>Product presentation</vt:lpstr>
      <vt:lpstr>Computer use for professional services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pharmacy management</dc:title>
  <cp:lastModifiedBy>DR.Ahmed Saker</cp:lastModifiedBy>
  <cp:revision>3</cp:revision>
  <dcterms:modified xsi:type="dcterms:W3CDTF">2019-10-20T19:46:37Z</dcterms:modified>
</cp:coreProperties>
</file>