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62" autoAdjust="0"/>
  </p:normalViewPr>
  <p:slideViewPr>
    <p:cSldViewPr>
      <p:cViewPr>
        <p:scale>
          <a:sx n="53" d="100"/>
          <a:sy n="53" d="100"/>
        </p:scale>
        <p:origin x="-1224" y="-7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0265113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itle Text"/>
          <p:cNvSpPr txBox="1">
            <a:spLocks noGrp="1"/>
          </p:cNvSpPr>
          <p:nvPr>
            <p:ph type="title"/>
          </p:nvPr>
        </p:nvSpPr>
        <p:spPr>
          <a:xfrm>
            <a:off x="355600" y="5905500"/>
            <a:ext cx="12293600" cy="2108200"/>
          </a:xfrm>
          <a:prstGeom prst="rect">
            <a:avLst/>
          </a:prstGeom>
        </p:spPr>
        <p:txBody>
          <a:bodyPr anchor="b"/>
          <a:lstStyle/>
          <a:p>
            <a:r>
              <a:t>Title Text</a:t>
            </a:r>
          </a:p>
        </p:txBody>
      </p:sp>
      <p:sp>
        <p:nvSpPr>
          <p:cNvPr id="17"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txBox="1">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txBox="1">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–Johnny Appleseed</a:t>
            </a:r>
          </a:p>
        </p:txBody>
      </p:sp>
      <p:sp>
        <p:nvSpPr>
          <p:cNvPr id="109"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342900" y="0"/>
            <a:ext cx="13655989" cy="9753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5"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108352003_2880x2057.jpeg"/>
          <p:cNvSpPr>
            <a:spLocks noGrp="1"/>
          </p:cNvSpPr>
          <p:nvPr>
            <p:ph type="pic" idx="14"/>
          </p:nvPr>
        </p:nvSpPr>
        <p:spPr>
          <a:xfrm>
            <a:off x="368300" y="-406400"/>
            <a:ext cx="12269052" cy="8763000"/>
          </a:xfrm>
          <a:prstGeom prst="rect">
            <a:avLst/>
          </a:prstGeom>
        </p:spPr>
        <p:txBody>
          <a:bodyPr lIns="91439" tIns="45719" rIns="91439" bIns="45719" anchor="t">
            <a:noAutofit/>
          </a:bodyPr>
          <a:lstStyle/>
          <a:p>
            <a:endParaRPr/>
          </a:p>
        </p:txBody>
      </p:sp>
      <p:sp>
        <p:nvSpPr>
          <p:cNvPr id="29" name="Title Text"/>
          <p:cNvSpPr txBox="1">
            <a:spLocks noGrp="1"/>
          </p:cNvSpPr>
          <p:nvPr>
            <p:ph type="title"/>
          </p:nvPr>
        </p:nvSpPr>
        <p:spPr>
          <a:xfrm>
            <a:off x="355600" y="6908800"/>
            <a:ext cx="12293600" cy="1104900"/>
          </a:xfrm>
          <a:prstGeom prst="rect">
            <a:avLst/>
          </a:prstGeom>
        </p:spPr>
        <p:txBody>
          <a:bodyPr anchor="b"/>
          <a:lstStyle/>
          <a:p>
            <a:r>
              <a:t>Title Text</a:t>
            </a:r>
          </a:p>
        </p:txBody>
      </p:sp>
      <p:sp>
        <p:nvSpPr>
          <p:cNvPr id="30"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8" name="Line"/>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Line"/>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Title Text"/>
          <p:cNvSpPr txBox="1">
            <a:spLocks noGrp="1"/>
          </p:cNvSpPr>
          <p:nvPr>
            <p:ph type="title"/>
          </p:nvPr>
        </p:nvSpPr>
        <p:spPr>
          <a:xfrm>
            <a:off x="355600" y="2628900"/>
            <a:ext cx="12293600" cy="2108200"/>
          </a:xfrm>
          <a:prstGeom prst="rect">
            <a:avLst/>
          </a:prstGeom>
        </p:spPr>
        <p:txBody>
          <a:bodyPr anchor="b"/>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8" name="Line"/>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Line"/>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108177208_1914x1620.jpeg"/>
          <p:cNvSpPr>
            <a:spLocks noGrp="1"/>
          </p:cNvSpPr>
          <p:nvPr>
            <p:ph type="pic" idx="13"/>
          </p:nvPr>
        </p:nvSpPr>
        <p:spPr>
          <a:xfrm>
            <a:off x="3987800" y="0"/>
            <a:ext cx="11523699" cy="9753600"/>
          </a:xfrm>
          <a:prstGeom prst="rect">
            <a:avLst/>
          </a:prstGeom>
        </p:spPr>
        <p:txBody>
          <a:bodyPr lIns="91439" tIns="45719" rIns="91439" bIns="45719" anchor="t">
            <a:noAutofit/>
          </a:bodyPr>
          <a:lstStyle/>
          <a:p>
            <a:endParaRPr/>
          </a:p>
        </p:txBody>
      </p:sp>
      <p:sp>
        <p:nvSpPr>
          <p:cNvPr id="51" name="Title Text"/>
          <p:cNvSpPr txBox="1">
            <a:spLocks noGrp="1"/>
          </p:cNvSpPr>
          <p:nvPr>
            <p:ph type="title"/>
          </p:nvPr>
        </p:nvSpPr>
        <p:spPr>
          <a:xfrm>
            <a:off x="355600" y="1930400"/>
            <a:ext cx="5816600" cy="3238500"/>
          </a:xfrm>
          <a:prstGeom prst="rect">
            <a:avLst/>
          </a:prstGeom>
        </p:spPr>
        <p:txBody>
          <a:bodyPr anchor="b"/>
          <a:lstStyle/>
          <a:p>
            <a:r>
              <a:t>Title Text</a:t>
            </a:r>
          </a:p>
        </p:txBody>
      </p:sp>
      <p:sp>
        <p:nvSpPr>
          <p:cNvPr id="52" name="Body Level One…"/>
          <p:cNvSpPr txBox="1">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8" name="Line"/>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117356722_2160x1620.jpeg"/>
          <p:cNvSpPr>
            <a:spLocks noGrp="1"/>
          </p:cNvSpPr>
          <p:nvPr>
            <p:ph type="pic" idx="13"/>
          </p:nvPr>
        </p:nvSpPr>
        <p:spPr>
          <a:xfrm>
            <a:off x="3035300" y="0"/>
            <a:ext cx="13004800" cy="97536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55600" y="444500"/>
            <a:ext cx="5816600" cy="2044700"/>
          </a:xfrm>
          <a:prstGeom prst="rect">
            <a:avLst/>
          </a:prstGeom>
        </p:spPr>
        <p:txBody>
          <a:bodyPr/>
          <a:lstStyle/>
          <a:p>
            <a:r>
              <a:t>Title Text</a:t>
            </a:r>
          </a:p>
        </p:txBody>
      </p:sp>
      <p:sp>
        <p:nvSpPr>
          <p:cNvPr id="81" name="Body Level One…"/>
          <p:cNvSpPr txBox="1">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502400" y="4406900"/>
            <a:ext cx="6121401" cy="5176888"/>
          </a:xfrm>
          <a:prstGeom prst="rect">
            <a:avLst/>
          </a:prstGeom>
        </p:spPr>
        <p:txBody>
          <a:bodyPr lIns="91439" tIns="45719" rIns="91439" bIns="45719" anchor="t">
            <a:noAutofit/>
          </a:bodyPr>
          <a:lstStyle/>
          <a:p>
            <a:endParaRPr/>
          </a:p>
        </p:txBody>
      </p:sp>
      <p:sp>
        <p:nvSpPr>
          <p:cNvPr id="98" name="Image"/>
          <p:cNvSpPr>
            <a:spLocks noGrp="1"/>
          </p:cNvSpPr>
          <p:nvPr>
            <p:ph type="pic" sz="half" idx="14"/>
          </p:nvPr>
        </p:nvSpPr>
        <p:spPr>
          <a:xfrm>
            <a:off x="6502400" y="431762"/>
            <a:ext cx="6121401" cy="4368801"/>
          </a:xfrm>
          <a:prstGeom prst="rect">
            <a:avLst/>
          </a:prstGeom>
        </p:spPr>
        <p:txBody>
          <a:bodyPr lIns="91439" tIns="45719" rIns="91439" bIns="45719" anchor="t">
            <a:noAutofit/>
          </a:bodyPr>
          <a:lstStyle/>
          <a:p>
            <a:endParaRPr/>
          </a:p>
        </p:txBody>
      </p:sp>
      <p:sp>
        <p:nvSpPr>
          <p:cNvPr id="99" name="Image"/>
          <p:cNvSpPr>
            <a:spLocks noGrp="1"/>
          </p:cNvSpPr>
          <p:nvPr>
            <p:ph type="pic" idx="15"/>
          </p:nvPr>
        </p:nvSpPr>
        <p:spPr>
          <a:xfrm>
            <a:off x="-3187700" y="444500"/>
            <a:ext cx="11633200" cy="8724900"/>
          </a:xfrm>
          <a:prstGeom prst="rect">
            <a:avLst/>
          </a:prstGeom>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1pPr>
      <a:lvl2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2pPr>
      <a:lvl3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3pPr>
      <a:lvl4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4pPr>
      <a:lvl5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5pPr>
      <a:lvl6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6pPr>
      <a:lvl7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7pPr>
      <a:lvl8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8pPr>
      <a:lvl9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Mon. 14/9/2019"/>
          <p:cNvSpPr txBox="1">
            <a:spLocks noGrp="1"/>
          </p:cNvSpPr>
          <p:nvPr>
            <p:ph type="body" idx="13"/>
          </p:nvPr>
        </p:nvSpPr>
        <p:spPr>
          <a:xfrm>
            <a:off x="369422" y="8743950"/>
            <a:ext cx="12255501" cy="533400"/>
          </a:xfrm>
          <a:prstGeom prst="rect">
            <a:avLst/>
          </a:prstGeom>
        </p:spPr>
        <p:txBody>
          <a:bodyPr/>
          <a:lstStyle>
            <a:lvl1pPr>
              <a:defRPr sz="2500" b="1"/>
            </a:lvl1pPr>
          </a:lstStyle>
          <a:p>
            <a:r>
              <a:t>Mon. 14/9/2019</a:t>
            </a:r>
          </a:p>
        </p:txBody>
      </p:sp>
      <p:sp>
        <p:nvSpPr>
          <p:cNvPr id="134" name="Pharmaceutical care plans"/>
          <p:cNvSpPr txBox="1">
            <a:spLocks noGrp="1"/>
          </p:cNvSpPr>
          <p:nvPr>
            <p:ph type="ctrTitle"/>
          </p:nvPr>
        </p:nvSpPr>
        <p:spPr>
          <a:prstGeom prst="rect">
            <a:avLst/>
          </a:prstGeom>
        </p:spPr>
        <p:txBody>
          <a:bodyPr/>
          <a:lstStyle>
            <a:lvl1pPr>
              <a:defRPr sz="7100" spc="-142"/>
            </a:lvl1pPr>
          </a:lstStyle>
          <a:p>
            <a:r>
              <a:rPr dirty="0"/>
              <a:t>Pharmaceutical care plans</a:t>
            </a:r>
          </a:p>
        </p:txBody>
      </p:sp>
      <p:sp>
        <p:nvSpPr>
          <p:cNvPr id="135" name="Lecturer: Abeer A. Rashid"/>
          <p:cNvSpPr txBox="1">
            <a:spLocks noGrp="1"/>
          </p:cNvSpPr>
          <p:nvPr>
            <p:ph type="subTitle" sz="quarter" idx="1"/>
          </p:nvPr>
        </p:nvSpPr>
        <p:spPr>
          <a:prstGeom prst="rect">
            <a:avLst/>
          </a:prstGeom>
        </p:spPr>
        <p:txBody>
          <a:bodyPr/>
          <a:lstStyle>
            <a:lvl1pPr defTabSz="438150">
              <a:spcBef>
                <a:spcPts val="700"/>
              </a:spcBef>
              <a:defRPr sz="2475" b="1"/>
            </a:lvl1pPr>
          </a:lstStyle>
          <a:p>
            <a:r>
              <a:t>Lecturer: Abeer A. Rashid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strVal val="4*#ppt_w"/>
                                          </p:val>
                                        </p:tav>
                                        <p:tav tm="100000">
                                          <p:val>
                                            <p:strVal val="#ppt_w"/>
                                          </p:val>
                                        </p:tav>
                                      </p:tavLst>
                                    </p:anim>
                                    <p:anim calcmode="lin" valueType="num">
                                      <p:cBhvr>
                                        <p:cTn id="8" dur="1000" fill="hold"/>
                                        <p:tgtEl>
                                          <p:spTgt spid="1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3.The system"/>
          <p:cNvSpPr txBox="1">
            <a:spLocks noGrp="1"/>
          </p:cNvSpPr>
          <p:nvPr>
            <p:ph type="title"/>
          </p:nvPr>
        </p:nvSpPr>
        <p:spPr>
          <a:prstGeom prst="rect">
            <a:avLst/>
          </a:prstGeom>
        </p:spPr>
        <p:txBody>
          <a:bodyPr/>
          <a:lstStyle/>
          <a:p>
            <a:r>
              <a:t>3.The system</a:t>
            </a:r>
          </a:p>
        </p:txBody>
      </p:sp>
      <p:sp>
        <p:nvSpPr>
          <p:cNvPr id="166" name="The preparation of a pharmaceutical care plan can be divided into four stages:…"/>
          <p:cNvSpPr txBox="1">
            <a:spLocks noGrp="1"/>
          </p:cNvSpPr>
          <p:nvPr>
            <p:ph type="body" idx="1"/>
          </p:nvPr>
        </p:nvSpPr>
        <p:spPr>
          <a:prstGeom prst="rect">
            <a:avLst/>
          </a:prstGeom>
        </p:spPr>
        <p:txBody>
          <a:bodyPr/>
          <a:lstStyle/>
          <a:p>
            <a:r>
              <a:t>The preparation of a pharmaceutical care plan can be divided into four stages: </a:t>
            </a:r>
          </a:p>
          <a:p>
            <a:r>
              <a:t>1. Define the patient’s healthcare needs </a:t>
            </a:r>
          </a:p>
          <a:p>
            <a:r>
              <a:t>2. Specify pharmacotherapeutic goals</a:t>
            </a:r>
          </a:p>
          <a:p>
            <a:r>
              <a:t> 3. Identify therapy recommendations </a:t>
            </a:r>
          </a:p>
          <a:p>
            <a:r>
              <a:t>4. Develop patient monitoring.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500" fill="hold"/>
                                        <p:tgtEl>
                                          <p:spTgt spid="165"/>
                                        </p:tgtEl>
                                        <p:attrNameLst>
                                          <p:attrName>ppt_w</p:attrName>
                                        </p:attrNameLst>
                                      </p:cBhvr>
                                      <p:tavLst>
                                        <p:tav tm="0">
                                          <p:val>
                                            <p:fltVal val="0"/>
                                          </p:val>
                                        </p:tav>
                                        <p:tav tm="100000">
                                          <p:val>
                                            <p:strVal val="#ppt_w"/>
                                          </p:val>
                                        </p:tav>
                                      </p:tavLst>
                                    </p:anim>
                                    <p:anim calcmode="lin" valueType="num">
                                      <p:cBhvr>
                                        <p:cTn id="8" dur="500" fill="hold"/>
                                        <p:tgtEl>
                                          <p:spTgt spid="165"/>
                                        </p:tgtEl>
                                        <p:attrNameLst>
                                          <p:attrName>ppt_h</p:attrName>
                                        </p:attrNameLst>
                                      </p:cBhvr>
                                      <p:tavLst>
                                        <p:tav tm="0">
                                          <p:val>
                                            <p:fltVal val="0"/>
                                          </p:val>
                                        </p:tav>
                                        <p:tav tm="100000">
                                          <p:val>
                                            <p:strVal val="#ppt_h"/>
                                          </p:val>
                                        </p:tav>
                                      </p:tavLst>
                                    </p:anim>
                                    <p:animEffect transition="in" filter="fade">
                                      <p:cBhvr>
                                        <p:cTn id="9" dur="500"/>
                                        <p:tgtEl>
                                          <p:spTgt spid="1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p:tmAbs val="0"/>
                                  </p:iterate>
                                  <p:childTnLst>
                                    <p:set>
                                      <p:cBhvr>
                                        <p:cTn id="13" fill="hold"/>
                                        <p:tgtEl>
                                          <p:spTgt spid="166">
                                            <p:bg/>
                                          </p:spTgt>
                                        </p:tgtEl>
                                        <p:attrNameLst>
                                          <p:attrName>style.visibility</p:attrName>
                                        </p:attrNameLst>
                                      </p:cBhvr>
                                      <p:to>
                                        <p:strVal val="visible"/>
                                      </p:to>
                                    </p:set>
                                    <p:anim calcmode="lin" valueType="num">
                                      <p:cBhvr>
                                        <p:cTn id="14" dur="3000" fill="hold"/>
                                        <p:tgtEl>
                                          <p:spTgt spid="166">
                                            <p:bg/>
                                          </p:spTgt>
                                        </p:tgtEl>
                                        <p:attrNameLst>
                                          <p:attrName>ppt_x</p:attrName>
                                        </p:attrNameLst>
                                      </p:cBhvr>
                                      <p:tavLst>
                                        <p:tav tm="0">
                                          <p:val>
                                            <p:strVal val="0-#ppt_w/2"/>
                                          </p:val>
                                        </p:tav>
                                        <p:tav tm="100000">
                                          <p:val>
                                            <p:strVal val="#ppt_x"/>
                                          </p:val>
                                        </p:tav>
                                      </p:tavLst>
                                    </p:anim>
                                    <p:anim calcmode="lin" valueType="num">
                                      <p:cBhvr>
                                        <p:cTn id="15" dur="3000" fill="hold"/>
                                        <p:tgtEl>
                                          <p:spTgt spid="166">
                                            <p:bg/>
                                          </p:spTgt>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2" presetClass="entr" presetSubtype="8" fill="hold" grpId="0" nodeType="afterEffect">
                                  <p:stCondLst>
                                    <p:cond delay="0"/>
                                  </p:stCondLst>
                                  <p:iterate>
                                    <p:tmAbs val="0"/>
                                  </p:iterate>
                                  <p:childTnLst>
                                    <p:set>
                                      <p:cBhvr>
                                        <p:cTn id="18" fill="hold"/>
                                        <p:tgtEl>
                                          <p:spTgt spid="166">
                                            <p:txEl>
                                              <p:pRg st="0" end="0"/>
                                            </p:txEl>
                                          </p:spTgt>
                                        </p:tgtEl>
                                        <p:attrNameLst>
                                          <p:attrName>style.visibility</p:attrName>
                                        </p:attrNameLst>
                                      </p:cBhvr>
                                      <p:to>
                                        <p:strVal val="visible"/>
                                      </p:to>
                                    </p:set>
                                    <p:anim calcmode="lin" valueType="num">
                                      <p:cBhvr>
                                        <p:cTn id="19" dur="3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20" dur="30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6000"/>
                            </p:stCondLst>
                            <p:childTnLst>
                              <p:par>
                                <p:cTn id="22" presetID="2" presetClass="entr" presetSubtype="8" fill="hold" grpId="0" nodeType="afterEffect">
                                  <p:stCondLst>
                                    <p:cond delay="0"/>
                                  </p:stCondLst>
                                  <p:iterate>
                                    <p:tmAbs val="0"/>
                                  </p:iterate>
                                  <p:childTnLst>
                                    <p:set>
                                      <p:cBhvr>
                                        <p:cTn id="23" fill="hold"/>
                                        <p:tgtEl>
                                          <p:spTgt spid="166">
                                            <p:txEl>
                                              <p:pRg st="1" end="1"/>
                                            </p:txEl>
                                          </p:spTgt>
                                        </p:tgtEl>
                                        <p:attrNameLst>
                                          <p:attrName>style.visibility</p:attrName>
                                        </p:attrNameLst>
                                      </p:cBhvr>
                                      <p:to>
                                        <p:strVal val="visible"/>
                                      </p:to>
                                    </p:set>
                                    <p:anim calcmode="lin" valueType="num">
                                      <p:cBhvr>
                                        <p:cTn id="24" dur="30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25" dur="30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9000"/>
                            </p:stCondLst>
                            <p:childTnLst>
                              <p:par>
                                <p:cTn id="27" presetID="2" presetClass="entr" presetSubtype="8" fill="hold" grpId="0" nodeType="afterEffect">
                                  <p:stCondLst>
                                    <p:cond delay="0"/>
                                  </p:stCondLst>
                                  <p:iterate>
                                    <p:tmAbs val="0"/>
                                  </p:iterate>
                                  <p:childTnLst>
                                    <p:set>
                                      <p:cBhvr>
                                        <p:cTn id="28" fill="hold"/>
                                        <p:tgtEl>
                                          <p:spTgt spid="166">
                                            <p:txEl>
                                              <p:pRg st="2" end="2"/>
                                            </p:txEl>
                                          </p:spTgt>
                                        </p:tgtEl>
                                        <p:attrNameLst>
                                          <p:attrName>style.visibility</p:attrName>
                                        </p:attrNameLst>
                                      </p:cBhvr>
                                      <p:to>
                                        <p:strVal val="visible"/>
                                      </p:to>
                                    </p:set>
                                    <p:anim calcmode="lin" valueType="num">
                                      <p:cBhvr>
                                        <p:cTn id="29" dur="30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30" dur="30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12000"/>
                            </p:stCondLst>
                            <p:childTnLst>
                              <p:par>
                                <p:cTn id="32" presetID="2" presetClass="entr" presetSubtype="8" fill="hold" grpId="0" nodeType="afterEffect">
                                  <p:stCondLst>
                                    <p:cond delay="0"/>
                                  </p:stCondLst>
                                  <p:iterate>
                                    <p:tmAbs val="0"/>
                                  </p:iterate>
                                  <p:childTnLst>
                                    <p:set>
                                      <p:cBhvr>
                                        <p:cTn id="33" fill="hold"/>
                                        <p:tgtEl>
                                          <p:spTgt spid="166">
                                            <p:txEl>
                                              <p:pRg st="3" end="3"/>
                                            </p:txEl>
                                          </p:spTgt>
                                        </p:tgtEl>
                                        <p:attrNameLst>
                                          <p:attrName>style.visibility</p:attrName>
                                        </p:attrNameLst>
                                      </p:cBhvr>
                                      <p:to>
                                        <p:strVal val="visible"/>
                                      </p:to>
                                    </p:set>
                                    <p:anim calcmode="lin" valueType="num">
                                      <p:cBhvr>
                                        <p:cTn id="34" dur="300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35" dur="300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15000"/>
                            </p:stCondLst>
                            <p:childTnLst>
                              <p:par>
                                <p:cTn id="37" presetID="2" presetClass="entr" presetSubtype="8" fill="hold" grpId="0" nodeType="afterEffect">
                                  <p:stCondLst>
                                    <p:cond delay="0"/>
                                  </p:stCondLst>
                                  <p:iterate>
                                    <p:tmAbs val="0"/>
                                  </p:iterate>
                                  <p:childTnLst>
                                    <p:set>
                                      <p:cBhvr>
                                        <p:cTn id="38" fill="hold"/>
                                        <p:tgtEl>
                                          <p:spTgt spid="166">
                                            <p:txEl>
                                              <p:pRg st="4" end="4"/>
                                            </p:txEl>
                                          </p:spTgt>
                                        </p:tgtEl>
                                        <p:attrNameLst>
                                          <p:attrName>style.visibility</p:attrName>
                                        </p:attrNameLst>
                                      </p:cBhvr>
                                      <p:to>
                                        <p:strVal val="visible"/>
                                      </p:to>
                                    </p:set>
                                    <p:anim calcmode="lin" valueType="num">
                                      <p:cBhvr>
                                        <p:cTn id="39" dur="3000" fill="hold"/>
                                        <p:tgtEl>
                                          <p:spTgt spid="166">
                                            <p:txEl>
                                              <p:pRg st="4" end="4"/>
                                            </p:txEl>
                                          </p:spTgt>
                                        </p:tgtEl>
                                        <p:attrNameLst>
                                          <p:attrName>ppt_x</p:attrName>
                                        </p:attrNameLst>
                                      </p:cBhvr>
                                      <p:tavLst>
                                        <p:tav tm="0">
                                          <p:val>
                                            <p:strVal val="0-#ppt_w/2"/>
                                          </p:val>
                                        </p:tav>
                                        <p:tav tm="100000">
                                          <p:val>
                                            <p:strVal val="#ppt_x"/>
                                          </p:val>
                                        </p:tav>
                                      </p:tavLst>
                                    </p:anim>
                                    <p:anim calcmode="lin" valueType="num">
                                      <p:cBhvr>
                                        <p:cTn id="40" dur="3000" fill="hold"/>
                                        <p:tgtEl>
                                          <p:spTgt spid="1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advAuto="0"/>
      <p:bldP spid="166" grpId="0" uiExpan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1. Define the patient’s healthcare needs…"/>
          <p:cNvSpPr txBox="1">
            <a:spLocks noGrp="1"/>
          </p:cNvSpPr>
          <p:nvPr>
            <p:ph type="body" idx="1"/>
          </p:nvPr>
        </p:nvSpPr>
        <p:spPr>
          <a:prstGeom prst="rect">
            <a:avLst/>
          </a:prstGeom>
        </p:spPr>
        <p:txBody>
          <a:bodyPr/>
          <a:lstStyle/>
          <a:p>
            <a:pPr>
              <a:defRPr b="1"/>
            </a:pPr>
            <a:r>
              <a:t>1. Define the patient’s healthcare needs</a:t>
            </a:r>
          </a:p>
          <a:p>
            <a:r>
              <a:t>All actual or potential (e.g. due to comorbidities) healthcare problems </a:t>
            </a:r>
          </a:p>
          <a:p>
            <a:r>
              <a:t> To alleviate actual problems</a:t>
            </a:r>
          </a:p>
          <a:p>
            <a:r>
              <a:t>To avoid potential problems.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68">
                                            <p:bg/>
                                          </p:spTgt>
                                        </p:tgtEl>
                                        <p:attrNameLst>
                                          <p:attrName>style.visibility</p:attrName>
                                        </p:attrNameLst>
                                      </p:cBhvr>
                                      <p:to>
                                        <p:strVal val="visible"/>
                                      </p:to>
                                    </p:set>
                                    <p:anim calcmode="lin" valueType="num">
                                      <p:cBhvr>
                                        <p:cTn id="7" dur="3000" fill="hold"/>
                                        <p:tgtEl>
                                          <p:spTgt spid="168">
                                            <p:bg/>
                                          </p:spTgt>
                                        </p:tgtEl>
                                        <p:attrNameLst>
                                          <p:attrName>ppt_x</p:attrName>
                                        </p:attrNameLst>
                                      </p:cBhvr>
                                      <p:tavLst>
                                        <p:tav tm="0">
                                          <p:val>
                                            <p:strVal val="0-#ppt_w/2"/>
                                          </p:val>
                                        </p:tav>
                                        <p:tav tm="100000">
                                          <p:val>
                                            <p:strVal val="#ppt_x"/>
                                          </p:val>
                                        </p:tav>
                                      </p:tavLst>
                                    </p:anim>
                                    <p:anim calcmode="lin" valueType="num">
                                      <p:cBhvr>
                                        <p:cTn id="8" dur="3000" fill="hold"/>
                                        <p:tgtEl>
                                          <p:spTgt spid="168">
                                            <p:bg/>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8" fill="hold" grpId="0" nodeType="afterEffect">
                                  <p:stCondLst>
                                    <p:cond delay="0"/>
                                  </p:stCondLst>
                                  <p:iterate>
                                    <p:tmAbs val="0"/>
                                  </p:iterate>
                                  <p:childTnLst>
                                    <p:set>
                                      <p:cBhvr>
                                        <p:cTn id="11" fill="hold"/>
                                        <p:tgtEl>
                                          <p:spTgt spid="168">
                                            <p:txEl>
                                              <p:pRg st="0" end="0"/>
                                            </p:txEl>
                                          </p:spTgt>
                                        </p:tgtEl>
                                        <p:attrNameLst>
                                          <p:attrName>style.visibility</p:attrName>
                                        </p:attrNameLst>
                                      </p:cBhvr>
                                      <p:to>
                                        <p:strVal val="visible"/>
                                      </p:to>
                                    </p:set>
                                    <p:anim calcmode="lin" valueType="num">
                                      <p:cBhvr>
                                        <p:cTn id="12" dur="3000" fill="hold"/>
                                        <p:tgtEl>
                                          <p:spTgt spid="168">
                                            <p:txEl>
                                              <p:pRg st="0" end="0"/>
                                            </p:txEl>
                                          </p:spTgt>
                                        </p:tgtEl>
                                        <p:attrNameLst>
                                          <p:attrName>ppt_x</p:attrName>
                                        </p:attrNameLst>
                                      </p:cBhvr>
                                      <p:tavLst>
                                        <p:tav tm="0">
                                          <p:val>
                                            <p:strVal val="0-#ppt_w/2"/>
                                          </p:val>
                                        </p:tav>
                                        <p:tav tm="100000">
                                          <p:val>
                                            <p:strVal val="#ppt_x"/>
                                          </p:val>
                                        </p:tav>
                                      </p:tavLst>
                                    </p:anim>
                                    <p:anim calcmode="lin" valueType="num">
                                      <p:cBhvr>
                                        <p:cTn id="13" dur="3000" fill="hold"/>
                                        <p:tgtEl>
                                          <p:spTgt spid="16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8" fill="hold" grpId="0" nodeType="afterEffect">
                                  <p:stCondLst>
                                    <p:cond delay="0"/>
                                  </p:stCondLst>
                                  <p:iterate>
                                    <p:tmAbs val="0"/>
                                  </p:iterate>
                                  <p:childTnLst>
                                    <p:set>
                                      <p:cBhvr>
                                        <p:cTn id="16" fill="hold"/>
                                        <p:tgtEl>
                                          <p:spTgt spid="168">
                                            <p:txEl>
                                              <p:pRg st="1" end="1"/>
                                            </p:txEl>
                                          </p:spTgt>
                                        </p:tgtEl>
                                        <p:attrNameLst>
                                          <p:attrName>style.visibility</p:attrName>
                                        </p:attrNameLst>
                                      </p:cBhvr>
                                      <p:to>
                                        <p:strVal val="visible"/>
                                      </p:to>
                                    </p:set>
                                    <p:anim calcmode="lin" valueType="num">
                                      <p:cBhvr>
                                        <p:cTn id="17" dur="3000" fill="hold"/>
                                        <p:tgtEl>
                                          <p:spTgt spid="168">
                                            <p:txEl>
                                              <p:pRg st="1" end="1"/>
                                            </p:txEl>
                                          </p:spTgt>
                                        </p:tgtEl>
                                        <p:attrNameLst>
                                          <p:attrName>ppt_x</p:attrName>
                                        </p:attrNameLst>
                                      </p:cBhvr>
                                      <p:tavLst>
                                        <p:tav tm="0">
                                          <p:val>
                                            <p:strVal val="0-#ppt_w/2"/>
                                          </p:val>
                                        </p:tav>
                                        <p:tav tm="100000">
                                          <p:val>
                                            <p:strVal val="#ppt_x"/>
                                          </p:val>
                                        </p:tav>
                                      </p:tavLst>
                                    </p:anim>
                                    <p:anim calcmode="lin" valueType="num">
                                      <p:cBhvr>
                                        <p:cTn id="18" dur="3000" fill="hold"/>
                                        <p:tgtEl>
                                          <p:spTgt spid="168">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 presetClass="entr" presetSubtype="8" fill="hold" grpId="0" nodeType="afterEffect">
                                  <p:stCondLst>
                                    <p:cond delay="0"/>
                                  </p:stCondLst>
                                  <p:iterate>
                                    <p:tmAbs val="0"/>
                                  </p:iterate>
                                  <p:childTnLst>
                                    <p:set>
                                      <p:cBhvr>
                                        <p:cTn id="21" fill="hold"/>
                                        <p:tgtEl>
                                          <p:spTgt spid="168">
                                            <p:txEl>
                                              <p:pRg st="2" end="2"/>
                                            </p:txEl>
                                          </p:spTgt>
                                        </p:tgtEl>
                                        <p:attrNameLst>
                                          <p:attrName>style.visibility</p:attrName>
                                        </p:attrNameLst>
                                      </p:cBhvr>
                                      <p:to>
                                        <p:strVal val="visible"/>
                                      </p:to>
                                    </p:set>
                                    <p:anim calcmode="lin" valueType="num">
                                      <p:cBhvr>
                                        <p:cTn id="22" dur="3000" fill="hold"/>
                                        <p:tgtEl>
                                          <p:spTgt spid="168">
                                            <p:txEl>
                                              <p:pRg st="2" end="2"/>
                                            </p:txEl>
                                          </p:spTgt>
                                        </p:tgtEl>
                                        <p:attrNameLst>
                                          <p:attrName>ppt_x</p:attrName>
                                        </p:attrNameLst>
                                      </p:cBhvr>
                                      <p:tavLst>
                                        <p:tav tm="0">
                                          <p:val>
                                            <p:strVal val="0-#ppt_w/2"/>
                                          </p:val>
                                        </p:tav>
                                        <p:tav tm="100000">
                                          <p:val>
                                            <p:strVal val="#ppt_x"/>
                                          </p:val>
                                        </p:tav>
                                      </p:tavLst>
                                    </p:anim>
                                    <p:anim calcmode="lin" valueType="num">
                                      <p:cBhvr>
                                        <p:cTn id="23" dur="3000" fill="hold"/>
                                        <p:tgtEl>
                                          <p:spTgt spid="168">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2" presetClass="entr" presetSubtype="8" fill="hold" grpId="0" nodeType="afterEffect">
                                  <p:stCondLst>
                                    <p:cond delay="0"/>
                                  </p:stCondLst>
                                  <p:iterate>
                                    <p:tmAbs val="0"/>
                                  </p:iterate>
                                  <p:childTnLst>
                                    <p:set>
                                      <p:cBhvr>
                                        <p:cTn id="26" fill="hold"/>
                                        <p:tgtEl>
                                          <p:spTgt spid="168">
                                            <p:txEl>
                                              <p:pRg st="3" end="3"/>
                                            </p:txEl>
                                          </p:spTgt>
                                        </p:tgtEl>
                                        <p:attrNameLst>
                                          <p:attrName>style.visibility</p:attrName>
                                        </p:attrNameLst>
                                      </p:cBhvr>
                                      <p:to>
                                        <p:strVal val="visible"/>
                                      </p:to>
                                    </p:set>
                                    <p:anim calcmode="lin" valueType="num">
                                      <p:cBhvr>
                                        <p:cTn id="27" dur="3000" fill="hold"/>
                                        <p:tgtEl>
                                          <p:spTgt spid="168">
                                            <p:txEl>
                                              <p:pRg st="3" end="3"/>
                                            </p:txEl>
                                          </p:spTgt>
                                        </p:tgtEl>
                                        <p:attrNameLst>
                                          <p:attrName>ppt_x</p:attrName>
                                        </p:attrNameLst>
                                      </p:cBhvr>
                                      <p:tavLst>
                                        <p:tav tm="0">
                                          <p:val>
                                            <p:strVal val="0-#ppt_w/2"/>
                                          </p:val>
                                        </p:tav>
                                        <p:tav tm="100000">
                                          <p:val>
                                            <p:strVal val="#ppt_x"/>
                                          </p:val>
                                        </p:tav>
                                      </p:tavLst>
                                    </p:anim>
                                    <p:anim calcmode="lin" valueType="num">
                                      <p:cBhvr>
                                        <p:cTn id="28" dur="3000" fill="hold"/>
                                        <p:tgtEl>
                                          <p:spTgt spid="1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uiExpan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2. Specify pharmacotherapeutic goals…"/>
          <p:cNvSpPr txBox="1">
            <a:spLocks noGrp="1"/>
          </p:cNvSpPr>
          <p:nvPr>
            <p:ph type="body" idx="1"/>
          </p:nvPr>
        </p:nvSpPr>
        <p:spPr>
          <a:prstGeom prst="rect">
            <a:avLst/>
          </a:prstGeom>
        </p:spPr>
        <p:txBody>
          <a:bodyPr/>
          <a:lstStyle/>
          <a:p>
            <a:r>
              <a:rPr b="1"/>
              <a:t>2. Specify pharmacotherapeutic goals </a:t>
            </a:r>
          </a:p>
          <a:p>
            <a:r>
              <a:t> Management of condition </a:t>
            </a:r>
          </a:p>
          <a:p>
            <a:r>
              <a:t> Prevention of side-effects </a:t>
            </a:r>
          </a:p>
          <a:p>
            <a:r>
              <a:t> Prevention of related conditions.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0">
                                            <p:bg/>
                                          </p:spTgt>
                                        </p:tgtEl>
                                        <p:attrNameLst>
                                          <p:attrName>style.visibility</p:attrName>
                                        </p:attrNameLst>
                                      </p:cBhvr>
                                      <p:to>
                                        <p:strVal val="visible"/>
                                      </p:to>
                                    </p:set>
                                    <p:anim calcmode="lin" valueType="num">
                                      <p:cBhvr>
                                        <p:cTn id="7" dur="1000" fill="hold"/>
                                        <p:tgtEl>
                                          <p:spTgt spid="170">
                                            <p:bg/>
                                          </p:spTgt>
                                        </p:tgtEl>
                                        <p:attrNameLst>
                                          <p:attrName>ppt_x</p:attrName>
                                        </p:attrNameLst>
                                      </p:cBhvr>
                                      <p:tavLst>
                                        <p:tav tm="0">
                                          <p:val>
                                            <p:strVal val="0-#ppt_w/2"/>
                                          </p:val>
                                        </p:tav>
                                        <p:tav tm="100000">
                                          <p:val>
                                            <p:strVal val="#ppt_x"/>
                                          </p:val>
                                        </p:tav>
                                      </p:tavLst>
                                    </p:anim>
                                    <p:anim calcmode="lin" valueType="num">
                                      <p:cBhvr>
                                        <p:cTn id="8" dur="1000" fill="hold"/>
                                        <p:tgtEl>
                                          <p:spTgt spid="170">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0">
                                            <p:txEl>
                                              <p:pRg st="0" end="0"/>
                                            </p:txEl>
                                          </p:spTgt>
                                        </p:tgtEl>
                                        <p:attrNameLst>
                                          <p:attrName>style.visibility</p:attrName>
                                        </p:attrNameLst>
                                      </p:cBhvr>
                                      <p:to>
                                        <p:strVal val="visible"/>
                                      </p:to>
                                    </p:set>
                                    <p:anim calcmode="lin" valueType="num">
                                      <p:cBhvr>
                                        <p:cTn id="11" dur="3000" fill="hold"/>
                                        <p:tgtEl>
                                          <p:spTgt spid="170">
                                            <p:txEl>
                                              <p:pRg st="0" end="0"/>
                                            </p:txEl>
                                          </p:spTgt>
                                        </p:tgtEl>
                                        <p:attrNameLst>
                                          <p:attrName>ppt_x</p:attrName>
                                        </p:attrNameLst>
                                      </p:cBhvr>
                                      <p:tavLst>
                                        <p:tav tm="0">
                                          <p:val>
                                            <p:strVal val="0-#ppt_w/2"/>
                                          </p:val>
                                        </p:tav>
                                        <p:tav tm="100000">
                                          <p:val>
                                            <p:strVal val="#ppt_x"/>
                                          </p:val>
                                        </p:tav>
                                      </p:tavLst>
                                    </p:anim>
                                    <p:anim calcmode="lin" valueType="num">
                                      <p:cBhvr>
                                        <p:cTn id="12" dur="3000" fill="hold"/>
                                        <p:tgtEl>
                                          <p:spTgt spid="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0">
                                            <p:txEl>
                                              <p:pRg st="1" end="1"/>
                                            </p:txEl>
                                          </p:spTgt>
                                        </p:tgtEl>
                                        <p:attrNameLst>
                                          <p:attrName>style.visibility</p:attrName>
                                        </p:attrNameLst>
                                      </p:cBhvr>
                                      <p:to>
                                        <p:strVal val="visible"/>
                                      </p:to>
                                    </p:set>
                                    <p:anim calcmode="lin" valueType="num">
                                      <p:cBhvr>
                                        <p:cTn id="17" dur="1000" fill="hold"/>
                                        <p:tgtEl>
                                          <p:spTgt spid="17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0">
                                            <p:txEl>
                                              <p:pRg st="2" end="2"/>
                                            </p:txEl>
                                          </p:spTgt>
                                        </p:tgtEl>
                                        <p:attrNameLst>
                                          <p:attrName>style.visibility</p:attrName>
                                        </p:attrNameLst>
                                      </p:cBhvr>
                                      <p:to>
                                        <p:strVal val="visible"/>
                                      </p:to>
                                    </p:set>
                                    <p:anim calcmode="lin" valueType="num">
                                      <p:cBhvr>
                                        <p:cTn id="23" dur="1000" fill="hold"/>
                                        <p:tgtEl>
                                          <p:spTgt spid="17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0">
                                            <p:txEl>
                                              <p:pRg st="3" end="3"/>
                                            </p:txEl>
                                          </p:spTgt>
                                        </p:tgtEl>
                                        <p:attrNameLst>
                                          <p:attrName>style.visibility</p:attrName>
                                        </p:attrNameLst>
                                      </p:cBhvr>
                                      <p:to>
                                        <p:strVal val="visible"/>
                                      </p:to>
                                    </p:set>
                                    <p:anim calcmode="lin" valueType="num">
                                      <p:cBhvr>
                                        <p:cTn id="29" dur="1000" fill="hold"/>
                                        <p:tgtEl>
                                          <p:spTgt spid="170">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uiExpan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ase study – diabetes Ms XZ, a 55-year-old patient living on her own, has hyperglycaemia. She has been diagnosed with type 2 diabetes for 2 years and is receiving treatment. She is receiving human insulin treatment but the patient states that she does not take the medicine regularly because sometimes it makes her dizzy.…"/>
          <p:cNvSpPr txBox="1">
            <a:spLocks noGrp="1"/>
          </p:cNvSpPr>
          <p:nvPr>
            <p:ph type="body" idx="1"/>
          </p:nvPr>
        </p:nvSpPr>
        <p:spPr>
          <a:prstGeom prst="rect">
            <a:avLst/>
          </a:prstGeom>
        </p:spPr>
        <p:txBody>
          <a:bodyPr/>
          <a:lstStyle/>
          <a:p>
            <a:pPr marL="487679" indent="-487679" defTabSz="560831">
              <a:spcBef>
                <a:spcPts val="4000"/>
              </a:spcBef>
              <a:defRPr sz="3648"/>
            </a:pPr>
            <a:r>
              <a:rPr b="1"/>
              <a:t>Case study – diabetes </a:t>
            </a:r>
            <a:r>
              <a:t>Ms XZ, a 55-year-old patient living on her own, has hyperglycaemia. She has been diagnosed with type 2 diabetes for 2 years and is receiving treatment. She is receiving human insulin treatment but the patient states that she does not take the medicine regularly because sometimes it makes her dizzy. </a:t>
            </a:r>
          </a:p>
          <a:p>
            <a:pPr marL="487679" indent="-487679" defTabSz="560831">
              <a:spcBef>
                <a:spcPts val="4000"/>
              </a:spcBef>
              <a:defRPr sz="3648" b="1"/>
            </a:pPr>
            <a:r>
              <a:t>Needs: </a:t>
            </a:r>
          </a:p>
          <a:p>
            <a:pPr marL="487679" indent="-487679" defTabSz="560831">
              <a:spcBef>
                <a:spcPts val="4000"/>
              </a:spcBef>
              <a:defRPr sz="3648"/>
            </a:pPr>
            <a:r>
              <a:t>control blood glucose levels </a:t>
            </a:r>
          </a:p>
          <a:p>
            <a:pPr marL="487679" indent="-487679" defTabSz="560831">
              <a:spcBef>
                <a:spcPts val="4000"/>
              </a:spcBef>
              <a:defRPr sz="3648"/>
            </a:pPr>
            <a:r>
              <a:t> avoid any adverse effects from medication </a:t>
            </a:r>
          </a:p>
          <a:p>
            <a:pPr marL="487679" indent="-487679" defTabSz="560831">
              <a:spcBef>
                <a:spcPts val="4000"/>
              </a:spcBef>
              <a:defRPr sz="3648"/>
            </a:pPr>
            <a:r>
              <a:t> prevent complications from disease.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2">
                                            <p:bg/>
                                          </p:spTgt>
                                        </p:tgtEl>
                                        <p:attrNameLst>
                                          <p:attrName>style.visibility</p:attrName>
                                        </p:attrNameLst>
                                      </p:cBhvr>
                                      <p:to>
                                        <p:strVal val="visible"/>
                                      </p:to>
                                    </p:set>
                                    <p:anim calcmode="lin" valueType="num">
                                      <p:cBhvr>
                                        <p:cTn id="7" dur="1000" fill="hold"/>
                                        <p:tgtEl>
                                          <p:spTgt spid="172">
                                            <p:bg/>
                                          </p:spTgt>
                                        </p:tgtEl>
                                        <p:attrNameLst>
                                          <p:attrName>ppt_x</p:attrName>
                                        </p:attrNameLst>
                                      </p:cBhvr>
                                      <p:tavLst>
                                        <p:tav tm="0">
                                          <p:val>
                                            <p:strVal val="0-#ppt_w/2"/>
                                          </p:val>
                                        </p:tav>
                                        <p:tav tm="100000">
                                          <p:val>
                                            <p:strVal val="#ppt_x"/>
                                          </p:val>
                                        </p:tav>
                                      </p:tavLst>
                                    </p:anim>
                                    <p:anim calcmode="lin" valueType="num">
                                      <p:cBhvr>
                                        <p:cTn id="8" dur="1000" fill="hold"/>
                                        <p:tgtEl>
                                          <p:spTgt spid="17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72">
                                            <p:txEl>
                                              <p:pRg st="0" end="0"/>
                                            </p:txEl>
                                          </p:spTgt>
                                        </p:tgtEl>
                                        <p:attrNameLst>
                                          <p:attrName>style.visibility</p:attrName>
                                        </p:attrNameLst>
                                      </p:cBhvr>
                                      <p:to>
                                        <p:strVal val="visible"/>
                                      </p:to>
                                    </p:set>
                                    <p:anim calcmode="lin" valueType="num">
                                      <p:cBhvr>
                                        <p:cTn id="13" dur="1000" fill="hold"/>
                                        <p:tgtEl>
                                          <p:spTgt spid="172">
                                            <p:txEl>
                                              <p:pRg st="0" end="0"/>
                                            </p:txEl>
                                          </p:spTgt>
                                        </p:tgtEl>
                                        <p:attrNameLst>
                                          <p:attrName>ppt_x</p:attrName>
                                        </p:attrNameLst>
                                      </p:cBhvr>
                                      <p:tavLst>
                                        <p:tav tm="0">
                                          <p:val>
                                            <p:strVal val="0-#ppt_w/2"/>
                                          </p:val>
                                        </p:tav>
                                        <p:tav tm="100000">
                                          <p:val>
                                            <p:strVal val="#ppt_x"/>
                                          </p:val>
                                        </p:tav>
                                      </p:tavLst>
                                    </p:anim>
                                    <p:anim calcmode="lin" valueType="num">
                                      <p:cBhvr>
                                        <p:cTn id="14" dur="1000" fill="hold"/>
                                        <p:tgtEl>
                                          <p:spTgt spid="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72">
                                            <p:txEl>
                                              <p:pRg st="1" end="1"/>
                                            </p:txEl>
                                          </p:spTgt>
                                        </p:tgtEl>
                                        <p:attrNameLst>
                                          <p:attrName>style.visibility</p:attrName>
                                        </p:attrNameLst>
                                      </p:cBhvr>
                                      <p:to>
                                        <p:strVal val="visible"/>
                                      </p:to>
                                    </p:set>
                                    <p:anim calcmode="lin" valueType="num">
                                      <p:cBhvr>
                                        <p:cTn id="19" dur="4000" fill="hold"/>
                                        <p:tgtEl>
                                          <p:spTgt spid="172">
                                            <p:txEl>
                                              <p:pRg st="1" end="1"/>
                                            </p:txEl>
                                          </p:spTgt>
                                        </p:tgtEl>
                                        <p:attrNameLst>
                                          <p:attrName>ppt_x</p:attrName>
                                        </p:attrNameLst>
                                      </p:cBhvr>
                                      <p:tavLst>
                                        <p:tav tm="0">
                                          <p:val>
                                            <p:strVal val="0-#ppt_w/2"/>
                                          </p:val>
                                        </p:tav>
                                        <p:tav tm="100000">
                                          <p:val>
                                            <p:strVal val="#ppt_x"/>
                                          </p:val>
                                        </p:tav>
                                      </p:tavLst>
                                    </p:anim>
                                    <p:anim calcmode="lin" valueType="num">
                                      <p:cBhvr>
                                        <p:cTn id="20" dur="4000" fill="hold"/>
                                        <p:tgtEl>
                                          <p:spTgt spid="1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3000"/>
                                  </p:stCondLst>
                                  <p:iterate>
                                    <p:tmAbs val="0"/>
                                  </p:iterate>
                                  <p:childTnLst>
                                    <p:set>
                                      <p:cBhvr>
                                        <p:cTn id="24" fill="hold"/>
                                        <p:tgtEl>
                                          <p:spTgt spid="172">
                                            <p:txEl>
                                              <p:pRg st="2" end="2"/>
                                            </p:txEl>
                                          </p:spTgt>
                                        </p:tgtEl>
                                        <p:attrNameLst>
                                          <p:attrName>style.visibility</p:attrName>
                                        </p:attrNameLst>
                                      </p:cBhvr>
                                      <p:to>
                                        <p:strVal val="visible"/>
                                      </p:to>
                                    </p:set>
                                    <p:anim calcmode="lin" valueType="num">
                                      <p:cBhvr>
                                        <p:cTn id="25" dur="4000" fill="hold"/>
                                        <p:tgtEl>
                                          <p:spTgt spid="172">
                                            <p:txEl>
                                              <p:pRg st="2" end="2"/>
                                            </p:txEl>
                                          </p:spTgt>
                                        </p:tgtEl>
                                        <p:attrNameLst>
                                          <p:attrName>ppt_x</p:attrName>
                                        </p:attrNameLst>
                                      </p:cBhvr>
                                      <p:tavLst>
                                        <p:tav tm="0">
                                          <p:val>
                                            <p:strVal val="0-#ppt_w/2"/>
                                          </p:val>
                                        </p:tav>
                                        <p:tav tm="100000">
                                          <p:val>
                                            <p:strVal val="#ppt_x"/>
                                          </p:val>
                                        </p:tav>
                                      </p:tavLst>
                                    </p:anim>
                                    <p:anim calcmode="lin" valueType="num">
                                      <p:cBhvr>
                                        <p:cTn id="26" dur="4000" fill="hold"/>
                                        <p:tgtEl>
                                          <p:spTgt spid="1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3000"/>
                                  </p:stCondLst>
                                  <p:iterate>
                                    <p:tmAbs val="0"/>
                                  </p:iterate>
                                  <p:childTnLst>
                                    <p:set>
                                      <p:cBhvr>
                                        <p:cTn id="30" fill="hold"/>
                                        <p:tgtEl>
                                          <p:spTgt spid="172">
                                            <p:txEl>
                                              <p:pRg st="3" end="3"/>
                                            </p:txEl>
                                          </p:spTgt>
                                        </p:tgtEl>
                                        <p:attrNameLst>
                                          <p:attrName>style.visibility</p:attrName>
                                        </p:attrNameLst>
                                      </p:cBhvr>
                                      <p:to>
                                        <p:strVal val="visible"/>
                                      </p:to>
                                    </p:set>
                                    <p:anim calcmode="lin" valueType="num">
                                      <p:cBhvr>
                                        <p:cTn id="31" dur="5000" fill="hold"/>
                                        <p:tgtEl>
                                          <p:spTgt spid="172">
                                            <p:txEl>
                                              <p:pRg st="3" end="3"/>
                                            </p:txEl>
                                          </p:spTgt>
                                        </p:tgtEl>
                                        <p:attrNameLst>
                                          <p:attrName>ppt_x</p:attrName>
                                        </p:attrNameLst>
                                      </p:cBhvr>
                                      <p:tavLst>
                                        <p:tav tm="0">
                                          <p:val>
                                            <p:strVal val="0-#ppt_w/2"/>
                                          </p:val>
                                        </p:tav>
                                        <p:tav tm="100000">
                                          <p:val>
                                            <p:strVal val="#ppt_x"/>
                                          </p:val>
                                        </p:tav>
                                      </p:tavLst>
                                    </p:anim>
                                    <p:anim calcmode="lin" valueType="num">
                                      <p:cBhvr>
                                        <p:cTn id="32" dur="5000" fill="hold"/>
                                        <p:tgtEl>
                                          <p:spTgt spid="1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3000"/>
                                  </p:stCondLst>
                                  <p:iterate>
                                    <p:tmAbs val="0"/>
                                  </p:iterate>
                                  <p:childTnLst>
                                    <p:set>
                                      <p:cBhvr>
                                        <p:cTn id="36" fill="hold"/>
                                        <p:tgtEl>
                                          <p:spTgt spid="172">
                                            <p:txEl>
                                              <p:pRg st="4" end="4"/>
                                            </p:txEl>
                                          </p:spTgt>
                                        </p:tgtEl>
                                        <p:attrNameLst>
                                          <p:attrName>style.visibility</p:attrName>
                                        </p:attrNameLst>
                                      </p:cBhvr>
                                      <p:to>
                                        <p:strVal val="visible"/>
                                      </p:to>
                                    </p:set>
                                    <p:anim calcmode="lin" valueType="num">
                                      <p:cBhvr>
                                        <p:cTn id="37" dur="5000" fill="hold"/>
                                        <p:tgtEl>
                                          <p:spTgt spid="172">
                                            <p:txEl>
                                              <p:pRg st="4" end="4"/>
                                            </p:txEl>
                                          </p:spTgt>
                                        </p:tgtEl>
                                        <p:attrNameLst>
                                          <p:attrName>ppt_x</p:attrName>
                                        </p:attrNameLst>
                                      </p:cBhvr>
                                      <p:tavLst>
                                        <p:tav tm="0">
                                          <p:val>
                                            <p:strVal val="0-#ppt_w/2"/>
                                          </p:val>
                                        </p:tav>
                                        <p:tav tm="100000">
                                          <p:val>
                                            <p:strVal val="#ppt_x"/>
                                          </p:val>
                                        </p:tav>
                                      </p:tavLst>
                                    </p:anim>
                                    <p:anim calcmode="lin" valueType="num">
                                      <p:cBhvr>
                                        <p:cTn id="38" dur="5000" fill="hold"/>
                                        <p:tgtEl>
                                          <p:spTgt spid="17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uiExpan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als:…"/>
          <p:cNvSpPr txBox="1">
            <a:spLocks noGrp="1"/>
          </p:cNvSpPr>
          <p:nvPr>
            <p:ph type="body" idx="1"/>
          </p:nvPr>
        </p:nvSpPr>
        <p:spPr>
          <a:prstGeom prst="rect">
            <a:avLst/>
          </a:prstGeom>
        </p:spPr>
        <p:txBody>
          <a:bodyPr/>
          <a:lstStyle/>
          <a:p>
            <a:pPr>
              <a:defRPr b="1"/>
            </a:pPr>
            <a:r>
              <a:t>Goals:</a:t>
            </a:r>
          </a:p>
          <a:p>
            <a:r>
              <a:t>Optimise blood glucose control </a:t>
            </a:r>
          </a:p>
          <a:p>
            <a:r>
              <a:t> prevent hypoglycaemia due to medications </a:t>
            </a:r>
          </a:p>
          <a:p>
            <a:r>
              <a:t> prevent onset of disease sequalae (e.g. retinopathy, skin infections).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4">
                                            <p:bg/>
                                          </p:spTgt>
                                        </p:tgtEl>
                                        <p:attrNameLst>
                                          <p:attrName>style.visibility</p:attrName>
                                        </p:attrNameLst>
                                      </p:cBhvr>
                                      <p:to>
                                        <p:strVal val="visible"/>
                                      </p:to>
                                    </p:set>
                                    <p:anim calcmode="lin" valueType="num">
                                      <p:cBhvr>
                                        <p:cTn id="7" dur="1000" fill="hold"/>
                                        <p:tgtEl>
                                          <p:spTgt spid="174">
                                            <p:bg/>
                                          </p:spTgt>
                                        </p:tgtEl>
                                        <p:attrNameLst>
                                          <p:attrName>ppt_x</p:attrName>
                                        </p:attrNameLst>
                                      </p:cBhvr>
                                      <p:tavLst>
                                        <p:tav tm="0">
                                          <p:val>
                                            <p:strVal val="0-#ppt_w/2"/>
                                          </p:val>
                                        </p:tav>
                                        <p:tav tm="100000">
                                          <p:val>
                                            <p:strVal val="#ppt_x"/>
                                          </p:val>
                                        </p:tav>
                                      </p:tavLst>
                                    </p:anim>
                                    <p:anim calcmode="lin" valueType="num">
                                      <p:cBhvr>
                                        <p:cTn id="8" dur="1000" fill="hold"/>
                                        <p:tgtEl>
                                          <p:spTgt spid="17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4">
                                            <p:txEl>
                                              <p:pRg st="0" end="0"/>
                                            </p:txEl>
                                          </p:spTgt>
                                        </p:tgtEl>
                                        <p:attrNameLst>
                                          <p:attrName>style.visibility</p:attrName>
                                        </p:attrNameLst>
                                      </p:cBhvr>
                                      <p:to>
                                        <p:strVal val="visible"/>
                                      </p:to>
                                    </p:set>
                                    <p:anim calcmode="lin" valueType="num">
                                      <p:cBhvr>
                                        <p:cTn id="11" dur="1000" fill="hold"/>
                                        <p:tgtEl>
                                          <p:spTgt spid="17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4">
                                            <p:txEl>
                                              <p:pRg st="1" end="1"/>
                                            </p:txEl>
                                          </p:spTgt>
                                        </p:tgtEl>
                                        <p:attrNameLst>
                                          <p:attrName>style.visibility</p:attrName>
                                        </p:attrNameLst>
                                      </p:cBhvr>
                                      <p:to>
                                        <p:strVal val="visible"/>
                                      </p:to>
                                    </p:set>
                                    <p:anim calcmode="lin" valueType="num">
                                      <p:cBhvr>
                                        <p:cTn id="17" dur="4000" fill="hold"/>
                                        <p:tgtEl>
                                          <p:spTgt spid="174">
                                            <p:txEl>
                                              <p:pRg st="1" end="1"/>
                                            </p:txEl>
                                          </p:spTgt>
                                        </p:tgtEl>
                                        <p:attrNameLst>
                                          <p:attrName>ppt_x</p:attrName>
                                        </p:attrNameLst>
                                      </p:cBhvr>
                                      <p:tavLst>
                                        <p:tav tm="0">
                                          <p:val>
                                            <p:strVal val="0-#ppt_w/2"/>
                                          </p:val>
                                        </p:tav>
                                        <p:tav tm="100000">
                                          <p:val>
                                            <p:strVal val="#ppt_x"/>
                                          </p:val>
                                        </p:tav>
                                      </p:tavLst>
                                    </p:anim>
                                    <p:anim calcmode="lin" valueType="num">
                                      <p:cBhvr>
                                        <p:cTn id="18" dur="4000" fill="hold"/>
                                        <p:tgtEl>
                                          <p:spTgt spid="1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4">
                                            <p:txEl>
                                              <p:pRg st="2" end="2"/>
                                            </p:txEl>
                                          </p:spTgt>
                                        </p:tgtEl>
                                        <p:attrNameLst>
                                          <p:attrName>style.visibility</p:attrName>
                                        </p:attrNameLst>
                                      </p:cBhvr>
                                      <p:to>
                                        <p:strVal val="visible"/>
                                      </p:to>
                                    </p:set>
                                    <p:anim calcmode="lin" valueType="num">
                                      <p:cBhvr>
                                        <p:cTn id="23" dur="4000" fill="hold"/>
                                        <p:tgtEl>
                                          <p:spTgt spid="174">
                                            <p:txEl>
                                              <p:pRg st="2" end="2"/>
                                            </p:txEl>
                                          </p:spTgt>
                                        </p:tgtEl>
                                        <p:attrNameLst>
                                          <p:attrName>ppt_x</p:attrName>
                                        </p:attrNameLst>
                                      </p:cBhvr>
                                      <p:tavLst>
                                        <p:tav tm="0">
                                          <p:val>
                                            <p:strVal val="0-#ppt_w/2"/>
                                          </p:val>
                                        </p:tav>
                                        <p:tav tm="100000">
                                          <p:val>
                                            <p:strVal val="#ppt_x"/>
                                          </p:val>
                                        </p:tav>
                                      </p:tavLst>
                                    </p:anim>
                                    <p:anim calcmode="lin" valueType="num">
                                      <p:cBhvr>
                                        <p:cTn id="24" dur="4000" fill="hold"/>
                                        <p:tgtEl>
                                          <p:spTgt spid="1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3000"/>
                                  </p:stCondLst>
                                  <p:iterate>
                                    <p:tmAbs val="0"/>
                                  </p:iterate>
                                  <p:childTnLst>
                                    <p:set>
                                      <p:cBhvr>
                                        <p:cTn id="28" fill="hold"/>
                                        <p:tgtEl>
                                          <p:spTgt spid="174">
                                            <p:txEl>
                                              <p:pRg st="3" end="3"/>
                                            </p:txEl>
                                          </p:spTgt>
                                        </p:tgtEl>
                                        <p:attrNameLst>
                                          <p:attrName>style.visibility</p:attrName>
                                        </p:attrNameLst>
                                      </p:cBhvr>
                                      <p:to>
                                        <p:strVal val="visible"/>
                                      </p:to>
                                    </p:set>
                                    <p:anim calcmode="lin" valueType="num">
                                      <p:cBhvr>
                                        <p:cTn id="29" dur="4000" fill="hold"/>
                                        <p:tgtEl>
                                          <p:spTgt spid="174">
                                            <p:txEl>
                                              <p:pRg st="3" end="3"/>
                                            </p:txEl>
                                          </p:spTgt>
                                        </p:tgtEl>
                                        <p:attrNameLst>
                                          <p:attrName>ppt_x</p:attrName>
                                        </p:attrNameLst>
                                      </p:cBhvr>
                                      <p:tavLst>
                                        <p:tav tm="0">
                                          <p:val>
                                            <p:strVal val="0-#ppt_w/2"/>
                                          </p:val>
                                        </p:tav>
                                        <p:tav tm="100000">
                                          <p:val>
                                            <p:strVal val="#ppt_x"/>
                                          </p:val>
                                        </p:tav>
                                      </p:tavLst>
                                    </p:anim>
                                    <p:anim calcmode="lin" valueType="num">
                                      <p:cBhvr>
                                        <p:cTn id="30" dur="4000" fill="hold"/>
                                        <p:tgtEl>
                                          <p:spTgt spid="17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uiExpan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ase study – cancer…"/>
          <p:cNvSpPr txBox="1">
            <a:spLocks noGrp="1"/>
          </p:cNvSpPr>
          <p:nvPr>
            <p:ph type="body" idx="1"/>
          </p:nvPr>
        </p:nvSpPr>
        <p:spPr>
          <a:prstGeom prst="rect">
            <a:avLst/>
          </a:prstGeom>
        </p:spPr>
        <p:txBody>
          <a:bodyPr/>
          <a:lstStyle/>
          <a:p>
            <a:pPr marL="492760" indent="-492760" defTabSz="566674">
              <a:spcBef>
                <a:spcPts val="4000"/>
              </a:spcBef>
              <a:defRPr sz="3686"/>
            </a:pPr>
            <a:r>
              <a:rPr b="1"/>
              <a:t>Case study – cancer</a:t>
            </a:r>
            <a:r>
              <a:t> </a:t>
            </a:r>
          </a:p>
          <a:p>
            <a:pPr marL="492760" indent="-492760" defTabSz="566674">
              <a:spcBef>
                <a:spcPts val="4000"/>
              </a:spcBef>
              <a:defRPr sz="3686"/>
            </a:pPr>
            <a:r>
              <a:t>Mr BW is a 60-year-old patient with prostate cancer. He is complaining of severe pain that is interfering with his daily activities. He takes paracetamol with codeine, when needed, for pain and has received treatment for prostate cancer. </a:t>
            </a:r>
          </a:p>
          <a:p>
            <a:pPr marL="492760" indent="-492760" defTabSz="566674">
              <a:spcBef>
                <a:spcPts val="4000"/>
              </a:spcBef>
              <a:defRPr sz="3686" b="1"/>
            </a:pPr>
            <a:r>
              <a:t>Needs: </a:t>
            </a:r>
          </a:p>
          <a:p>
            <a:pPr marL="492760" indent="-492760" defTabSz="566674">
              <a:spcBef>
                <a:spcPts val="4000"/>
              </a:spcBef>
              <a:defRPr sz="3686"/>
            </a:pPr>
            <a:r>
              <a:t> control pain </a:t>
            </a:r>
          </a:p>
          <a:p>
            <a:pPr marL="492760" indent="-492760" defTabSz="566674">
              <a:spcBef>
                <a:spcPts val="4000"/>
              </a:spcBef>
              <a:defRPr sz="3686"/>
            </a:pPr>
            <a:r>
              <a:t> control potential side-effects </a:t>
            </a:r>
          </a:p>
          <a:p>
            <a:pPr marL="492760" indent="-492760" defTabSz="566674">
              <a:spcBef>
                <a:spcPts val="4000"/>
              </a:spcBef>
              <a:defRPr sz="3686"/>
            </a:pPr>
            <a:r>
              <a:t> treat cancer.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6">
                                            <p:bg/>
                                          </p:spTgt>
                                        </p:tgtEl>
                                        <p:attrNameLst>
                                          <p:attrName>style.visibility</p:attrName>
                                        </p:attrNameLst>
                                      </p:cBhvr>
                                      <p:to>
                                        <p:strVal val="visible"/>
                                      </p:to>
                                    </p:set>
                                    <p:anim calcmode="lin" valueType="num">
                                      <p:cBhvr>
                                        <p:cTn id="7" dur="1000" fill="hold"/>
                                        <p:tgtEl>
                                          <p:spTgt spid="176">
                                            <p:bg/>
                                          </p:spTgt>
                                        </p:tgtEl>
                                        <p:attrNameLst>
                                          <p:attrName>ppt_x</p:attrName>
                                        </p:attrNameLst>
                                      </p:cBhvr>
                                      <p:tavLst>
                                        <p:tav tm="0">
                                          <p:val>
                                            <p:strVal val="0-#ppt_w/2"/>
                                          </p:val>
                                        </p:tav>
                                        <p:tav tm="100000">
                                          <p:val>
                                            <p:strVal val="#ppt_x"/>
                                          </p:val>
                                        </p:tav>
                                      </p:tavLst>
                                    </p:anim>
                                    <p:anim calcmode="lin" valueType="num">
                                      <p:cBhvr>
                                        <p:cTn id="8" dur="1000" fill="hold"/>
                                        <p:tgtEl>
                                          <p:spTgt spid="17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6">
                                            <p:txEl>
                                              <p:pRg st="0" end="0"/>
                                            </p:txEl>
                                          </p:spTgt>
                                        </p:tgtEl>
                                        <p:attrNameLst>
                                          <p:attrName>style.visibility</p:attrName>
                                        </p:attrNameLst>
                                      </p:cBhvr>
                                      <p:to>
                                        <p:strVal val="visible"/>
                                      </p:to>
                                    </p:set>
                                    <p:anim calcmode="lin" valueType="num">
                                      <p:cBhvr>
                                        <p:cTn id="11" dur="1000" fill="hold"/>
                                        <p:tgtEl>
                                          <p:spTgt spid="17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6">
                                            <p:txEl>
                                              <p:pRg st="1" end="1"/>
                                            </p:txEl>
                                          </p:spTgt>
                                        </p:tgtEl>
                                        <p:attrNameLst>
                                          <p:attrName>style.visibility</p:attrName>
                                        </p:attrNameLst>
                                      </p:cBhvr>
                                      <p:to>
                                        <p:strVal val="visible"/>
                                      </p:to>
                                    </p:set>
                                    <p:anim calcmode="lin" valueType="num">
                                      <p:cBhvr>
                                        <p:cTn id="17" dur="1000" fill="hold"/>
                                        <p:tgtEl>
                                          <p:spTgt spid="17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6">
                                            <p:txEl>
                                              <p:pRg st="2" end="2"/>
                                            </p:txEl>
                                          </p:spTgt>
                                        </p:tgtEl>
                                        <p:attrNameLst>
                                          <p:attrName>style.visibility</p:attrName>
                                        </p:attrNameLst>
                                      </p:cBhvr>
                                      <p:to>
                                        <p:strVal val="visible"/>
                                      </p:to>
                                    </p:set>
                                    <p:anim calcmode="lin" valueType="num">
                                      <p:cBhvr>
                                        <p:cTn id="23" dur="1000" fill="hold"/>
                                        <p:tgtEl>
                                          <p:spTgt spid="176">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6">
                                            <p:txEl>
                                              <p:pRg st="3" end="3"/>
                                            </p:txEl>
                                          </p:spTgt>
                                        </p:tgtEl>
                                        <p:attrNameLst>
                                          <p:attrName>style.visibility</p:attrName>
                                        </p:attrNameLst>
                                      </p:cBhvr>
                                      <p:to>
                                        <p:strVal val="visible"/>
                                      </p:to>
                                    </p:set>
                                    <p:anim calcmode="lin" valueType="num">
                                      <p:cBhvr>
                                        <p:cTn id="29" dur="4000" fill="hold"/>
                                        <p:tgtEl>
                                          <p:spTgt spid="176">
                                            <p:txEl>
                                              <p:pRg st="3" end="3"/>
                                            </p:txEl>
                                          </p:spTgt>
                                        </p:tgtEl>
                                        <p:attrNameLst>
                                          <p:attrName>ppt_x</p:attrName>
                                        </p:attrNameLst>
                                      </p:cBhvr>
                                      <p:tavLst>
                                        <p:tav tm="0">
                                          <p:val>
                                            <p:strVal val="0-#ppt_w/2"/>
                                          </p:val>
                                        </p:tav>
                                        <p:tav tm="100000">
                                          <p:val>
                                            <p:strVal val="#ppt_x"/>
                                          </p:val>
                                        </p:tav>
                                      </p:tavLst>
                                    </p:anim>
                                    <p:anim calcmode="lin" valueType="num">
                                      <p:cBhvr>
                                        <p:cTn id="30" dur="4000" fill="hold"/>
                                        <p:tgtEl>
                                          <p:spTgt spid="1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2000"/>
                                  </p:stCondLst>
                                  <p:iterate>
                                    <p:tmAbs val="0"/>
                                  </p:iterate>
                                  <p:childTnLst>
                                    <p:set>
                                      <p:cBhvr>
                                        <p:cTn id="34" fill="hold"/>
                                        <p:tgtEl>
                                          <p:spTgt spid="176">
                                            <p:txEl>
                                              <p:pRg st="4" end="4"/>
                                            </p:txEl>
                                          </p:spTgt>
                                        </p:tgtEl>
                                        <p:attrNameLst>
                                          <p:attrName>style.visibility</p:attrName>
                                        </p:attrNameLst>
                                      </p:cBhvr>
                                      <p:to>
                                        <p:strVal val="visible"/>
                                      </p:to>
                                    </p:set>
                                    <p:anim calcmode="lin" valueType="num">
                                      <p:cBhvr>
                                        <p:cTn id="35" dur="4000" fill="hold"/>
                                        <p:tgtEl>
                                          <p:spTgt spid="176">
                                            <p:txEl>
                                              <p:pRg st="4" end="4"/>
                                            </p:txEl>
                                          </p:spTgt>
                                        </p:tgtEl>
                                        <p:attrNameLst>
                                          <p:attrName>ppt_x</p:attrName>
                                        </p:attrNameLst>
                                      </p:cBhvr>
                                      <p:tavLst>
                                        <p:tav tm="0">
                                          <p:val>
                                            <p:strVal val="0-#ppt_w/2"/>
                                          </p:val>
                                        </p:tav>
                                        <p:tav tm="100000">
                                          <p:val>
                                            <p:strVal val="#ppt_x"/>
                                          </p:val>
                                        </p:tav>
                                      </p:tavLst>
                                    </p:anim>
                                    <p:anim calcmode="lin" valueType="num">
                                      <p:cBhvr>
                                        <p:cTn id="36" dur="4000" fill="hold"/>
                                        <p:tgtEl>
                                          <p:spTgt spid="17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2000"/>
                                  </p:stCondLst>
                                  <p:iterate>
                                    <p:tmAbs val="0"/>
                                  </p:iterate>
                                  <p:childTnLst>
                                    <p:set>
                                      <p:cBhvr>
                                        <p:cTn id="40" fill="hold"/>
                                        <p:tgtEl>
                                          <p:spTgt spid="176">
                                            <p:txEl>
                                              <p:pRg st="5" end="5"/>
                                            </p:txEl>
                                          </p:spTgt>
                                        </p:tgtEl>
                                        <p:attrNameLst>
                                          <p:attrName>style.visibility</p:attrName>
                                        </p:attrNameLst>
                                      </p:cBhvr>
                                      <p:to>
                                        <p:strVal val="visible"/>
                                      </p:to>
                                    </p:set>
                                    <p:anim calcmode="lin" valueType="num">
                                      <p:cBhvr>
                                        <p:cTn id="41" dur="3000" fill="hold"/>
                                        <p:tgtEl>
                                          <p:spTgt spid="176">
                                            <p:txEl>
                                              <p:pRg st="5" end="5"/>
                                            </p:txEl>
                                          </p:spTgt>
                                        </p:tgtEl>
                                        <p:attrNameLst>
                                          <p:attrName>ppt_x</p:attrName>
                                        </p:attrNameLst>
                                      </p:cBhvr>
                                      <p:tavLst>
                                        <p:tav tm="0">
                                          <p:val>
                                            <p:strVal val="0-#ppt_w/2"/>
                                          </p:val>
                                        </p:tav>
                                        <p:tav tm="100000">
                                          <p:val>
                                            <p:strVal val="#ppt_x"/>
                                          </p:val>
                                        </p:tav>
                                      </p:tavLst>
                                    </p:anim>
                                    <p:anim calcmode="lin" valueType="num">
                                      <p:cBhvr>
                                        <p:cTn id="42" dur="3000" fill="hold"/>
                                        <p:tgtEl>
                                          <p:spTgt spid="17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uiExpan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als:…"/>
          <p:cNvSpPr txBox="1">
            <a:spLocks noGrp="1"/>
          </p:cNvSpPr>
          <p:nvPr>
            <p:ph type="body" idx="1"/>
          </p:nvPr>
        </p:nvSpPr>
        <p:spPr>
          <a:prstGeom prst="rect">
            <a:avLst/>
          </a:prstGeom>
        </p:spPr>
        <p:txBody>
          <a:bodyPr/>
          <a:lstStyle/>
          <a:p>
            <a:pPr>
              <a:defRPr b="1"/>
            </a:pPr>
            <a:r>
              <a:t>Goals:</a:t>
            </a:r>
          </a:p>
          <a:p>
            <a:r>
              <a:t>optimize pain control</a:t>
            </a:r>
          </a:p>
          <a:p>
            <a:r>
              <a:t>prevent side-effects of pain medication</a:t>
            </a:r>
          </a:p>
          <a:p>
            <a:r>
              <a:t>treat cancer.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8">
                                            <p:bg/>
                                          </p:spTgt>
                                        </p:tgtEl>
                                        <p:attrNameLst>
                                          <p:attrName>style.visibility</p:attrName>
                                        </p:attrNameLst>
                                      </p:cBhvr>
                                      <p:to>
                                        <p:strVal val="visible"/>
                                      </p:to>
                                    </p:set>
                                    <p:anim calcmode="lin" valueType="num">
                                      <p:cBhvr>
                                        <p:cTn id="7" dur="1000" fill="hold"/>
                                        <p:tgtEl>
                                          <p:spTgt spid="178">
                                            <p:bg/>
                                          </p:spTgt>
                                        </p:tgtEl>
                                        <p:attrNameLst>
                                          <p:attrName>ppt_x</p:attrName>
                                        </p:attrNameLst>
                                      </p:cBhvr>
                                      <p:tavLst>
                                        <p:tav tm="0">
                                          <p:val>
                                            <p:strVal val="0-#ppt_w/2"/>
                                          </p:val>
                                        </p:tav>
                                        <p:tav tm="100000">
                                          <p:val>
                                            <p:strVal val="#ppt_x"/>
                                          </p:val>
                                        </p:tav>
                                      </p:tavLst>
                                    </p:anim>
                                    <p:anim calcmode="lin" valueType="num">
                                      <p:cBhvr>
                                        <p:cTn id="8" dur="1000" fill="hold"/>
                                        <p:tgtEl>
                                          <p:spTgt spid="17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78">
                                            <p:txEl>
                                              <p:pRg st="0" end="0"/>
                                            </p:txEl>
                                          </p:spTgt>
                                        </p:tgtEl>
                                        <p:attrNameLst>
                                          <p:attrName>style.visibility</p:attrName>
                                        </p:attrNameLst>
                                      </p:cBhvr>
                                      <p:to>
                                        <p:strVal val="visible"/>
                                      </p:to>
                                    </p:set>
                                    <p:anim calcmode="lin" valueType="num">
                                      <p:cBhvr>
                                        <p:cTn id="11" dur="1000" fill="hold"/>
                                        <p:tgtEl>
                                          <p:spTgt spid="17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78">
                                            <p:txEl>
                                              <p:pRg st="1" end="1"/>
                                            </p:txEl>
                                          </p:spTgt>
                                        </p:tgtEl>
                                        <p:attrNameLst>
                                          <p:attrName>style.visibility</p:attrName>
                                        </p:attrNameLst>
                                      </p:cBhvr>
                                      <p:to>
                                        <p:strVal val="visible"/>
                                      </p:to>
                                    </p:set>
                                    <p:anim calcmode="lin" valueType="num">
                                      <p:cBhvr>
                                        <p:cTn id="17" dur="1000" fill="hold"/>
                                        <p:tgtEl>
                                          <p:spTgt spid="17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78">
                                            <p:txEl>
                                              <p:pRg st="2" end="2"/>
                                            </p:txEl>
                                          </p:spTgt>
                                        </p:tgtEl>
                                        <p:attrNameLst>
                                          <p:attrName>style.visibility</p:attrName>
                                        </p:attrNameLst>
                                      </p:cBhvr>
                                      <p:to>
                                        <p:strVal val="visible"/>
                                      </p:to>
                                    </p:set>
                                    <p:anim calcmode="lin" valueType="num">
                                      <p:cBhvr>
                                        <p:cTn id="23" dur="1000" fill="hold"/>
                                        <p:tgtEl>
                                          <p:spTgt spid="17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78">
                                            <p:txEl>
                                              <p:pRg st="3" end="3"/>
                                            </p:txEl>
                                          </p:spTgt>
                                        </p:tgtEl>
                                        <p:attrNameLst>
                                          <p:attrName>style.visibility</p:attrName>
                                        </p:attrNameLst>
                                      </p:cBhvr>
                                      <p:to>
                                        <p:strVal val="visible"/>
                                      </p:to>
                                    </p:set>
                                    <p:anim calcmode="lin" valueType="num">
                                      <p:cBhvr>
                                        <p:cTn id="29" dur="1000" fill="hold"/>
                                        <p:tgtEl>
                                          <p:spTgt spid="17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uiExpan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3. Identify therapy recommendations…"/>
          <p:cNvSpPr txBox="1">
            <a:spLocks noGrp="1"/>
          </p:cNvSpPr>
          <p:nvPr>
            <p:ph type="body" idx="1"/>
          </p:nvPr>
        </p:nvSpPr>
        <p:spPr>
          <a:prstGeom prst="rect">
            <a:avLst/>
          </a:prstGeom>
        </p:spPr>
        <p:txBody>
          <a:bodyPr/>
          <a:lstStyle/>
          <a:p>
            <a:pPr>
              <a:defRPr b="1"/>
            </a:pPr>
            <a:r>
              <a:t>3. Identify therapy recommendations</a:t>
            </a:r>
          </a:p>
          <a:p>
            <a:r>
              <a:t>Drug selection</a:t>
            </a:r>
          </a:p>
          <a:p>
            <a:r>
              <a:t>Dose and dosing frequency</a:t>
            </a:r>
          </a:p>
          <a:p>
            <a:r>
              <a:t>Route of administration</a:t>
            </a:r>
          </a:p>
          <a:p>
            <a:r>
              <a:t>Length of therapy.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0">
                                            <p:bg/>
                                          </p:spTgt>
                                        </p:tgtEl>
                                        <p:attrNameLst>
                                          <p:attrName>style.visibility</p:attrName>
                                        </p:attrNameLst>
                                      </p:cBhvr>
                                      <p:to>
                                        <p:strVal val="visible"/>
                                      </p:to>
                                    </p:set>
                                    <p:anim calcmode="lin" valueType="num">
                                      <p:cBhvr>
                                        <p:cTn id="7" dur="1000" fill="hold"/>
                                        <p:tgtEl>
                                          <p:spTgt spid="180">
                                            <p:bg/>
                                          </p:spTgt>
                                        </p:tgtEl>
                                        <p:attrNameLst>
                                          <p:attrName>ppt_x</p:attrName>
                                        </p:attrNameLst>
                                      </p:cBhvr>
                                      <p:tavLst>
                                        <p:tav tm="0">
                                          <p:val>
                                            <p:strVal val="0-#ppt_w/2"/>
                                          </p:val>
                                        </p:tav>
                                        <p:tav tm="100000">
                                          <p:val>
                                            <p:strVal val="#ppt_x"/>
                                          </p:val>
                                        </p:tav>
                                      </p:tavLst>
                                    </p:anim>
                                    <p:anim calcmode="lin" valueType="num">
                                      <p:cBhvr>
                                        <p:cTn id="8" dur="1000" fill="hold"/>
                                        <p:tgtEl>
                                          <p:spTgt spid="180">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0">
                                            <p:txEl>
                                              <p:pRg st="0" end="0"/>
                                            </p:txEl>
                                          </p:spTgt>
                                        </p:tgtEl>
                                        <p:attrNameLst>
                                          <p:attrName>style.visibility</p:attrName>
                                        </p:attrNameLst>
                                      </p:cBhvr>
                                      <p:to>
                                        <p:strVal val="visible"/>
                                      </p:to>
                                    </p:set>
                                    <p:anim calcmode="lin" valueType="num">
                                      <p:cBhvr>
                                        <p:cTn id="11" dur="1000" fill="hold"/>
                                        <p:tgtEl>
                                          <p:spTgt spid="18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0">
                                            <p:txEl>
                                              <p:pRg st="1" end="1"/>
                                            </p:txEl>
                                          </p:spTgt>
                                        </p:tgtEl>
                                        <p:attrNameLst>
                                          <p:attrName>style.visibility</p:attrName>
                                        </p:attrNameLst>
                                      </p:cBhvr>
                                      <p:to>
                                        <p:strVal val="visible"/>
                                      </p:to>
                                    </p:set>
                                    <p:anim calcmode="lin" valueType="num">
                                      <p:cBhvr>
                                        <p:cTn id="17" dur="1000" fill="hold"/>
                                        <p:tgtEl>
                                          <p:spTgt spid="18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2000"/>
                                  </p:stCondLst>
                                  <p:iterate>
                                    <p:tmAbs val="0"/>
                                  </p:iterate>
                                  <p:childTnLst>
                                    <p:set>
                                      <p:cBhvr>
                                        <p:cTn id="22" fill="hold"/>
                                        <p:tgtEl>
                                          <p:spTgt spid="180">
                                            <p:txEl>
                                              <p:pRg st="2" end="2"/>
                                            </p:txEl>
                                          </p:spTgt>
                                        </p:tgtEl>
                                        <p:attrNameLst>
                                          <p:attrName>style.visibility</p:attrName>
                                        </p:attrNameLst>
                                      </p:cBhvr>
                                      <p:to>
                                        <p:strVal val="visible"/>
                                      </p:to>
                                    </p:set>
                                    <p:anim calcmode="lin" valueType="num">
                                      <p:cBhvr>
                                        <p:cTn id="23" dur="3000" fill="hold"/>
                                        <p:tgtEl>
                                          <p:spTgt spid="180">
                                            <p:txEl>
                                              <p:pRg st="2" end="2"/>
                                            </p:txEl>
                                          </p:spTgt>
                                        </p:tgtEl>
                                        <p:attrNameLst>
                                          <p:attrName>ppt_x</p:attrName>
                                        </p:attrNameLst>
                                      </p:cBhvr>
                                      <p:tavLst>
                                        <p:tav tm="0">
                                          <p:val>
                                            <p:strVal val="0-#ppt_w/2"/>
                                          </p:val>
                                        </p:tav>
                                        <p:tav tm="100000">
                                          <p:val>
                                            <p:strVal val="#ppt_x"/>
                                          </p:val>
                                        </p:tav>
                                      </p:tavLst>
                                    </p:anim>
                                    <p:anim calcmode="lin" valueType="num">
                                      <p:cBhvr>
                                        <p:cTn id="24" dur="3000" fill="hold"/>
                                        <p:tgtEl>
                                          <p:spTgt spid="1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2000"/>
                                  </p:stCondLst>
                                  <p:iterate>
                                    <p:tmAbs val="0"/>
                                  </p:iterate>
                                  <p:childTnLst>
                                    <p:set>
                                      <p:cBhvr>
                                        <p:cTn id="28" fill="hold"/>
                                        <p:tgtEl>
                                          <p:spTgt spid="180">
                                            <p:txEl>
                                              <p:pRg st="3" end="3"/>
                                            </p:txEl>
                                          </p:spTgt>
                                        </p:tgtEl>
                                        <p:attrNameLst>
                                          <p:attrName>style.visibility</p:attrName>
                                        </p:attrNameLst>
                                      </p:cBhvr>
                                      <p:to>
                                        <p:strVal val="visible"/>
                                      </p:to>
                                    </p:set>
                                    <p:anim calcmode="lin" valueType="num">
                                      <p:cBhvr>
                                        <p:cTn id="29" dur="3000" fill="hold"/>
                                        <p:tgtEl>
                                          <p:spTgt spid="180">
                                            <p:txEl>
                                              <p:pRg st="3" end="3"/>
                                            </p:txEl>
                                          </p:spTgt>
                                        </p:tgtEl>
                                        <p:attrNameLst>
                                          <p:attrName>ppt_x</p:attrName>
                                        </p:attrNameLst>
                                      </p:cBhvr>
                                      <p:tavLst>
                                        <p:tav tm="0">
                                          <p:val>
                                            <p:strVal val="0-#ppt_w/2"/>
                                          </p:val>
                                        </p:tav>
                                        <p:tav tm="100000">
                                          <p:val>
                                            <p:strVal val="#ppt_x"/>
                                          </p:val>
                                        </p:tav>
                                      </p:tavLst>
                                    </p:anim>
                                    <p:anim calcmode="lin" valueType="num">
                                      <p:cBhvr>
                                        <p:cTn id="30" dur="3000" fill="hold"/>
                                        <p:tgtEl>
                                          <p:spTgt spid="1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2000"/>
                                  </p:stCondLst>
                                  <p:iterate>
                                    <p:tmAbs val="0"/>
                                  </p:iterate>
                                  <p:childTnLst>
                                    <p:set>
                                      <p:cBhvr>
                                        <p:cTn id="34" fill="hold"/>
                                        <p:tgtEl>
                                          <p:spTgt spid="180">
                                            <p:txEl>
                                              <p:pRg st="4" end="4"/>
                                            </p:txEl>
                                          </p:spTgt>
                                        </p:tgtEl>
                                        <p:attrNameLst>
                                          <p:attrName>style.visibility</p:attrName>
                                        </p:attrNameLst>
                                      </p:cBhvr>
                                      <p:to>
                                        <p:strVal val="visible"/>
                                      </p:to>
                                    </p:set>
                                    <p:anim calcmode="lin" valueType="num">
                                      <p:cBhvr>
                                        <p:cTn id="35" dur="3000" fill="hold"/>
                                        <p:tgtEl>
                                          <p:spTgt spid="180">
                                            <p:txEl>
                                              <p:pRg st="4" end="4"/>
                                            </p:txEl>
                                          </p:spTgt>
                                        </p:tgtEl>
                                        <p:attrNameLst>
                                          <p:attrName>ppt_x</p:attrName>
                                        </p:attrNameLst>
                                      </p:cBhvr>
                                      <p:tavLst>
                                        <p:tav tm="0">
                                          <p:val>
                                            <p:strVal val="0-#ppt_w/2"/>
                                          </p:val>
                                        </p:tav>
                                        <p:tav tm="100000">
                                          <p:val>
                                            <p:strVal val="#ppt_x"/>
                                          </p:val>
                                        </p:tav>
                                      </p:tavLst>
                                    </p:anim>
                                    <p:anim calcmode="lin" valueType="num">
                                      <p:cBhvr>
                                        <p:cTn id="36" dur="3000" fill="hold"/>
                                        <p:tgtEl>
                                          <p:spTgt spid="18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uiExpan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ase study – diabetes…"/>
          <p:cNvSpPr txBox="1">
            <a:spLocks noGrp="1"/>
          </p:cNvSpPr>
          <p:nvPr>
            <p:ph type="body" idx="1"/>
          </p:nvPr>
        </p:nvSpPr>
        <p:spPr>
          <a:prstGeom prst="rect">
            <a:avLst/>
          </a:prstGeom>
        </p:spPr>
        <p:txBody>
          <a:bodyPr/>
          <a:lstStyle/>
          <a:p>
            <a:pPr marL="411480" indent="-411480" defTabSz="473201">
              <a:spcBef>
                <a:spcPts val="3400"/>
              </a:spcBef>
              <a:defRPr sz="3078"/>
            </a:pPr>
            <a:r>
              <a:rPr b="1"/>
              <a:t>Case study – diabetes</a:t>
            </a:r>
          </a:p>
          <a:p>
            <a:pPr marL="411480" indent="-411480" defTabSz="473201">
              <a:spcBef>
                <a:spcPts val="3400"/>
              </a:spcBef>
              <a:defRPr sz="3078"/>
            </a:pPr>
            <a:r>
              <a:rPr b="1"/>
              <a:t>Drug selection</a:t>
            </a:r>
            <a:r>
              <a:t>:</a:t>
            </a:r>
          </a:p>
          <a:p>
            <a:pPr marL="411480" indent="-411480" defTabSz="473201">
              <a:spcBef>
                <a:spcPts val="3400"/>
              </a:spcBef>
              <a:defRPr sz="3078"/>
            </a:pPr>
            <a:r>
              <a:t>oral antidiabetic agents: sulphonylureas(e.g. gliclazide) or biguanides (e.g.metformin)</a:t>
            </a:r>
          </a:p>
          <a:p>
            <a:pPr marL="411480" indent="-411480" defTabSz="473201">
              <a:spcBef>
                <a:spcPts val="3400"/>
              </a:spcBef>
              <a:defRPr sz="3078"/>
            </a:pPr>
            <a:r>
              <a:t>insulin – short acting (e.g. insulin aspart)or intermediate acting (e.g. insulin zinc suspension)</a:t>
            </a:r>
          </a:p>
          <a:p>
            <a:pPr marL="411480" indent="-411480" defTabSz="473201">
              <a:spcBef>
                <a:spcPts val="3400"/>
              </a:spcBef>
              <a:defRPr sz="3078"/>
            </a:pPr>
            <a:r>
              <a:rPr b="1"/>
              <a:t>Dose and dosing frequency</a:t>
            </a:r>
            <a:r>
              <a:t>:</a:t>
            </a:r>
          </a:p>
          <a:p>
            <a:pPr marL="411480" indent="-411480" defTabSz="473201">
              <a:spcBef>
                <a:spcPts val="3400"/>
              </a:spcBef>
              <a:defRPr sz="3078"/>
            </a:pPr>
            <a:r>
              <a:t>insulin mixture or biphasic preparation(e.g. biphasic insulin aspart – 30% insulin aspart, 70% insulin aspart protamine)</a:t>
            </a:r>
          </a:p>
          <a:p>
            <a:pPr marL="411480" indent="-411480" defTabSz="473201">
              <a:spcBef>
                <a:spcPts val="3400"/>
              </a:spcBef>
              <a:defRPr sz="3078"/>
            </a:pPr>
            <a:r>
              <a:rPr b="1"/>
              <a:t>number of doses per day vs meal times</a:t>
            </a:r>
          </a:p>
          <a:p>
            <a:pPr marL="411480" indent="-411480" defTabSz="473201">
              <a:spcBef>
                <a:spcPts val="3400"/>
              </a:spcBef>
              <a:defRPr sz="3078"/>
            </a:pPr>
            <a:r>
              <a:rPr b="1"/>
              <a:t>Route of administration: </a:t>
            </a:r>
            <a:r>
              <a:t>syringe vs injection device (pen).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2">
                                            <p:bg/>
                                          </p:spTgt>
                                        </p:tgtEl>
                                        <p:attrNameLst>
                                          <p:attrName>style.visibility</p:attrName>
                                        </p:attrNameLst>
                                      </p:cBhvr>
                                      <p:to>
                                        <p:strVal val="visible"/>
                                      </p:to>
                                    </p:set>
                                    <p:anim calcmode="lin" valueType="num">
                                      <p:cBhvr>
                                        <p:cTn id="7" dur="1000" fill="hold"/>
                                        <p:tgtEl>
                                          <p:spTgt spid="182">
                                            <p:bg/>
                                          </p:spTgt>
                                        </p:tgtEl>
                                        <p:attrNameLst>
                                          <p:attrName>ppt_x</p:attrName>
                                        </p:attrNameLst>
                                      </p:cBhvr>
                                      <p:tavLst>
                                        <p:tav tm="0">
                                          <p:val>
                                            <p:strVal val="0-#ppt_w/2"/>
                                          </p:val>
                                        </p:tav>
                                        <p:tav tm="100000">
                                          <p:val>
                                            <p:strVal val="#ppt_x"/>
                                          </p:val>
                                        </p:tav>
                                      </p:tavLst>
                                    </p:anim>
                                    <p:anim calcmode="lin" valueType="num">
                                      <p:cBhvr>
                                        <p:cTn id="8" dur="1000" fill="hold"/>
                                        <p:tgtEl>
                                          <p:spTgt spid="18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2">
                                            <p:txEl>
                                              <p:pRg st="0" end="0"/>
                                            </p:txEl>
                                          </p:spTgt>
                                        </p:tgtEl>
                                        <p:attrNameLst>
                                          <p:attrName>style.visibility</p:attrName>
                                        </p:attrNameLst>
                                      </p:cBhvr>
                                      <p:to>
                                        <p:strVal val="visible"/>
                                      </p:to>
                                    </p:set>
                                    <p:anim calcmode="lin" valueType="num">
                                      <p:cBhvr>
                                        <p:cTn id="11" dur="1000" fill="hold"/>
                                        <p:tgtEl>
                                          <p:spTgt spid="18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2">
                                            <p:txEl>
                                              <p:pRg st="1" end="1"/>
                                            </p:txEl>
                                          </p:spTgt>
                                        </p:tgtEl>
                                        <p:attrNameLst>
                                          <p:attrName>style.visibility</p:attrName>
                                        </p:attrNameLst>
                                      </p:cBhvr>
                                      <p:to>
                                        <p:strVal val="visible"/>
                                      </p:to>
                                    </p:set>
                                    <p:anim calcmode="lin" valueType="num">
                                      <p:cBhvr>
                                        <p:cTn id="17" dur="1000" fill="hold"/>
                                        <p:tgtEl>
                                          <p:spTgt spid="18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2">
                                            <p:txEl>
                                              <p:pRg st="2" end="2"/>
                                            </p:txEl>
                                          </p:spTgt>
                                        </p:tgtEl>
                                        <p:attrNameLst>
                                          <p:attrName>style.visibility</p:attrName>
                                        </p:attrNameLst>
                                      </p:cBhvr>
                                      <p:to>
                                        <p:strVal val="visible"/>
                                      </p:to>
                                    </p:set>
                                    <p:anim calcmode="lin" valueType="num">
                                      <p:cBhvr>
                                        <p:cTn id="23" dur="1000" fill="hold"/>
                                        <p:tgtEl>
                                          <p:spTgt spid="18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2">
                                            <p:txEl>
                                              <p:pRg st="3" end="3"/>
                                            </p:txEl>
                                          </p:spTgt>
                                        </p:tgtEl>
                                        <p:attrNameLst>
                                          <p:attrName>style.visibility</p:attrName>
                                        </p:attrNameLst>
                                      </p:cBhvr>
                                      <p:to>
                                        <p:strVal val="visible"/>
                                      </p:to>
                                    </p:set>
                                    <p:anim calcmode="lin" valueType="num">
                                      <p:cBhvr>
                                        <p:cTn id="29" dur="1000" fill="hold"/>
                                        <p:tgtEl>
                                          <p:spTgt spid="182">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82">
                                            <p:txEl>
                                              <p:pRg st="4" end="4"/>
                                            </p:txEl>
                                          </p:spTgt>
                                        </p:tgtEl>
                                        <p:attrNameLst>
                                          <p:attrName>style.visibility</p:attrName>
                                        </p:attrNameLst>
                                      </p:cBhvr>
                                      <p:to>
                                        <p:strVal val="visible"/>
                                      </p:to>
                                    </p:set>
                                    <p:anim calcmode="lin" valueType="num">
                                      <p:cBhvr>
                                        <p:cTn id="35" dur="1000" fill="hold"/>
                                        <p:tgtEl>
                                          <p:spTgt spid="182">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182">
                                            <p:txEl>
                                              <p:pRg st="5" end="5"/>
                                            </p:txEl>
                                          </p:spTgt>
                                        </p:tgtEl>
                                        <p:attrNameLst>
                                          <p:attrName>style.visibility</p:attrName>
                                        </p:attrNameLst>
                                      </p:cBhvr>
                                      <p:to>
                                        <p:strVal val="visible"/>
                                      </p:to>
                                    </p:set>
                                    <p:anim calcmode="lin" valueType="num">
                                      <p:cBhvr>
                                        <p:cTn id="41" dur="1000" fill="hold"/>
                                        <p:tgtEl>
                                          <p:spTgt spid="182">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18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p:tmAbs val="0"/>
                                  </p:iterate>
                                  <p:childTnLst>
                                    <p:set>
                                      <p:cBhvr>
                                        <p:cTn id="46" fill="hold"/>
                                        <p:tgtEl>
                                          <p:spTgt spid="182">
                                            <p:txEl>
                                              <p:pRg st="6" end="6"/>
                                            </p:txEl>
                                          </p:spTgt>
                                        </p:tgtEl>
                                        <p:attrNameLst>
                                          <p:attrName>style.visibility</p:attrName>
                                        </p:attrNameLst>
                                      </p:cBhvr>
                                      <p:to>
                                        <p:strVal val="visible"/>
                                      </p:to>
                                    </p:set>
                                    <p:anim calcmode="lin" valueType="num">
                                      <p:cBhvr>
                                        <p:cTn id="47" dur="1000" fill="hold"/>
                                        <p:tgtEl>
                                          <p:spTgt spid="182">
                                            <p:txEl>
                                              <p:pRg st="6" end="6"/>
                                            </p:txEl>
                                          </p:spTgt>
                                        </p:tgtEl>
                                        <p:attrNameLst>
                                          <p:attrName>ppt_x</p:attrName>
                                        </p:attrNameLst>
                                      </p:cBhvr>
                                      <p:tavLst>
                                        <p:tav tm="0">
                                          <p:val>
                                            <p:strVal val="0-#ppt_w/2"/>
                                          </p:val>
                                        </p:tav>
                                        <p:tav tm="100000">
                                          <p:val>
                                            <p:strVal val="#ppt_x"/>
                                          </p:val>
                                        </p:tav>
                                      </p:tavLst>
                                    </p:anim>
                                    <p:anim calcmode="lin" valueType="num">
                                      <p:cBhvr>
                                        <p:cTn id="48" dur="1000" fill="hold"/>
                                        <p:tgtEl>
                                          <p:spTgt spid="18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iterate>
                                    <p:tmAbs val="0"/>
                                  </p:iterate>
                                  <p:childTnLst>
                                    <p:set>
                                      <p:cBhvr>
                                        <p:cTn id="52" fill="hold"/>
                                        <p:tgtEl>
                                          <p:spTgt spid="182">
                                            <p:txEl>
                                              <p:pRg st="7" end="7"/>
                                            </p:txEl>
                                          </p:spTgt>
                                        </p:tgtEl>
                                        <p:attrNameLst>
                                          <p:attrName>style.visibility</p:attrName>
                                        </p:attrNameLst>
                                      </p:cBhvr>
                                      <p:to>
                                        <p:strVal val="visible"/>
                                      </p:to>
                                    </p:set>
                                    <p:anim calcmode="lin" valueType="num">
                                      <p:cBhvr>
                                        <p:cTn id="53" dur="1000" fill="hold"/>
                                        <p:tgtEl>
                                          <p:spTgt spid="182">
                                            <p:txEl>
                                              <p:pRg st="7" end="7"/>
                                            </p:txEl>
                                          </p:spTgt>
                                        </p:tgtEl>
                                        <p:attrNameLst>
                                          <p:attrName>ppt_x</p:attrName>
                                        </p:attrNameLst>
                                      </p:cBhvr>
                                      <p:tavLst>
                                        <p:tav tm="0">
                                          <p:val>
                                            <p:strVal val="0-#ppt_w/2"/>
                                          </p:val>
                                        </p:tav>
                                        <p:tav tm="100000">
                                          <p:val>
                                            <p:strVal val="#ppt_x"/>
                                          </p:val>
                                        </p:tav>
                                      </p:tavLst>
                                    </p:anim>
                                    <p:anim calcmode="lin" valueType="num">
                                      <p:cBhvr>
                                        <p:cTn id="54" dur="1000" fill="hold"/>
                                        <p:tgtEl>
                                          <p:spTgt spid="18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uiExpan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4. Patient monitoring…"/>
          <p:cNvSpPr txBox="1">
            <a:spLocks noGrp="1"/>
          </p:cNvSpPr>
          <p:nvPr>
            <p:ph type="body" idx="1"/>
          </p:nvPr>
        </p:nvSpPr>
        <p:spPr>
          <a:prstGeom prst="rect">
            <a:avLst/>
          </a:prstGeom>
        </p:spPr>
        <p:txBody>
          <a:bodyPr/>
          <a:lstStyle/>
          <a:p>
            <a:pPr>
              <a:defRPr b="1"/>
            </a:pPr>
            <a:r>
              <a:t>4. Patient monitoring</a:t>
            </a:r>
          </a:p>
          <a:p>
            <a:r>
              <a:t>Quantitative and qualitative parameters (i.e clinical assessment)</a:t>
            </a:r>
          </a:p>
          <a:p>
            <a:r>
              <a:t>Define pharmacotherapeutic end-points</a:t>
            </a:r>
          </a:p>
          <a:p>
            <a:r>
              <a:t>Determine monitoring frequency.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4">
                                            <p:bg/>
                                          </p:spTgt>
                                        </p:tgtEl>
                                        <p:attrNameLst>
                                          <p:attrName>style.visibility</p:attrName>
                                        </p:attrNameLst>
                                      </p:cBhvr>
                                      <p:to>
                                        <p:strVal val="visible"/>
                                      </p:to>
                                    </p:set>
                                    <p:anim calcmode="lin" valueType="num">
                                      <p:cBhvr>
                                        <p:cTn id="7" dur="1000" fill="hold"/>
                                        <p:tgtEl>
                                          <p:spTgt spid="184">
                                            <p:bg/>
                                          </p:spTgt>
                                        </p:tgtEl>
                                        <p:attrNameLst>
                                          <p:attrName>ppt_x</p:attrName>
                                        </p:attrNameLst>
                                      </p:cBhvr>
                                      <p:tavLst>
                                        <p:tav tm="0">
                                          <p:val>
                                            <p:strVal val="0-#ppt_w/2"/>
                                          </p:val>
                                        </p:tav>
                                        <p:tav tm="100000">
                                          <p:val>
                                            <p:strVal val="#ppt_x"/>
                                          </p:val>
                                        </p:tav>
                                      </p:tavLst>
                                    </p:anim>
                                    <p:anim calcmode="lin" valueType="num">
                                      <p:cBhvr>
                                        <p:cTn id="8" dur="1000" fill="hold"/>
                                        <p:tgtEl>
                                          <p:spTgt spid="18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4">
                                            <p:txEl>
                                              <p:pRg st="0" end="0"/>
                                            </p:txEl>
                                          </p:spTgt>
                                        </p:tgtEl>
                                        <p:attrNameLst>
                                          <p:attrName>style.visibility</p:attrName>
                                        </p:attrNameLst>
                                      </p:cBhvr>
                                      <p:to>
                                        <p:strVal val="visible"/>
                                      </p:to>
                                    </p:set>
                                    <p:anim calcmode="lin" valueType="num">
                                      <p:cBhvr>
                                        <p:cTn id="11" dur="1000" fill="hold"/>
                                        <p:tgtEl>
                                          <p:spTgt spid="18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4">
                                            <p:txEl>
                                              <p:pRg st="1" end="1"/>
                                            </p:txEl>
                                          </p:spTgt>
                                        </p:tgtEl>
                                        <p:attrNameLst>
                                          <p:attrName>style.visibility</p:attrName>
                                        </p:attrNameLst>
                                      </p:cBhvr>
                                      <p:to>
                                        <p:strVal val="visible"/>
                                      </p:to>
                                    </p:set>
                                    <p:anim calcmode="lin" valueType="num">
                                      <p:cBhvr>
                                        <p:cTn id="17" dur="1000" fill="hold"/>
                                        <p:tgtEl>
                                          <p:spTgt spid="18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4">
                                            <p:txEl>
                                              <p:pRg st="2" end="2"/>
                                            </p:txEl>
                                          </p:spTgt>
                                        </p:tgtEl>
                                        <p:attrNameLst>
                                          <p:attrName>style.visibility</p:attrName>
                                        </p:attrNameLst>
                                      </p:cBhvr>
                                      <p:to>
                                        <p:strVal val="visible"/>
                                      </p:to>
                                    </p:set>
                                    <p:anim calcmode="lin" valueType="num">
                                      <p:cBhvr>
                                        <p:cTn id="23" dur="1000" fill="hold"/>
                                        <p:tgtEl>
                                          <p:spTgt spid="18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4">
                                            <p:txEl>
                                              <p:pRg st="3" end="3"/>
                                            </p:txEl>
                                          </p:spTgt>
                                        </p:tgtEl>
                                        <p:attrNameLst>
                                          <p:attrName>style.visibility</p:attrName>
                                        </p:attrNameLst>
                                      </p:cBhvr>
                                      <p:to>
                                        <p:strVal val="visible"/>
                                      </p:to>
                                    </p:set>
                                    <p:anim calcmode="lin" valueType="num">
                                      <p:cBhvr>
                                        <p:cTn id="29" dur="1000" fill="hold"/>
                                        <p:tgtEl>
                                          <p:spTgt spid="184">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uiExpan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linical pharmacy CP"/>
          <p:cNvSpPr txBox="1">
            <a:spLocks noGrp="1"/>
          </p:cNvSpPr>
          <p:nvPr>
            <p:ph type="title"/>
          </p:nvPr>
        </p:nvSpPr>
        <p:spPr>
          <a:prstGeom prst="rect">
            <a:avLst/>
          </a:prstGeom>
        </p:spPr>
        <p:txBody>
          <a:bodyPr/>
          <a:lstStyle/>
          <a:p>
            <a:r>
              <a:rPr dirty="0"/>
              <a:t>Clinical pharmacy CP</a:t>
            </a:r>
          </a:p>
        </p:txBody>
      </p:sp>
      <p:sp>
        <p:nvSpPr>
          <p:cNvPr id="138" name="Is the discipline concerned with the use of medicines in patients.…"/>
          <p:cNvSpPr txBox="1">
            <a:spLocks noGrp="1"/>
          </p:cNvSpPr>
          <p:nvPr>
            <p:ph type="body" idx="1"/>
          </p:nvPr>
        </p:nvSpPr>
        <p:spPr>
          <a:prstGeom prst="rect">
            <a:avLst/>
          </a:prstGeom>
        </p:spPr>
        <p:txBody>
          <a:bodyPr/>
          <a:lstStyle/>
          <a:p>
            <a:pPr marL="574842" indent="-574842">
              <a:defRPr sz="4300" b="1"/>
            </a:pPr>
            <a:r>
              <a:t>Is the discipline concerned with the use of medicines in patients. </a:t>
            </a:r>
          </a:p>
          <a:p>
            <a:pPr marL="574842" indent="-574842">
              <a:defRPr sz="4300" b="1"/>
            </a:pPr>
            <a:r>
              <a:t>It requires the application of pharmaceutical science in order to solve drug therapy problems in individual patients.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37"/>
                                        </p:tgtEl>
                                        <p:attrNameLst>
                                          <p:attrName>style.visibility</p:attrName>
                                        </p:attrNameLst>
                                      </p:cBhvr>
                                      <p:to>
                                        <p:strVal val="visible"/>
                                      </p:to>
                                    </p:set>
                                    <p:anim calcmode="lin" valueType="num">
                                      <p:cBhvr>
                                        <p:cTn id="7" dur="1000" fill="hold"/>
                                        <p:tgtEl>
                                          <p:spTgt spid="137"/>
                                        </p:tgtEl>
                                        <p:attrNameLst>
                                          <p:attrName>ppt_w</p:attrName>
                                        </p:attrNameLst>
                                      </p:cBhvr>
                                      <p:tavLst>
                                        <p:tav tm="0">
                                          <p:val>
                                            <p:strVal val="4*#ppt_w"/>
                                          </p:val>
                                        </p:tav>
                                        <p:tav tm="100000">
                                          <p:val>
                                            <p:strVal val="#ppt_w"/>
                                          </p:val>
                                        </p:tav>
                                      </p:tavLst>
                                    </p:anim>
                                    <p:anim calcmode="lin" valueType="num">
                                      <p:cBhvr>
                                        <p:cTn id="8" dur="1000" fill="hold"/>
                                        <p:tgtEl>
                                          <p:spTgt spid="13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38">
                                            <p:bg/>
                                          </p:spTgt>
                                        </p:tgtEl>
                                        <p:attrNameLst>
                                          <p:attrName>style.visibility</p:attrName>
                                        </p:attrNameLst>
                                      </p:cBhvr>
                                      <p:to>
                                        <p:strVal val="visible"/>
                                      </p:to>
                                    </p:set>
                                    <p:anim calcmode="lin" valueType="num">
                                      <p:cBhvr>
                                        <p:cTn id="13" dur="1000" fill="hold"/>
                                        <p:tgtEl>
                                          <p:spTgt spid="138">
                                            <p:bg/>
                                          </p:spTgt>
                                        </p:tgtEl>
                                        <p:attrNameLst>
                                          <p:attrName>ppt_x</p:attrName>
                                        </p:attrNameLst>
                                      </p:cBhvr>
                                      <p:tavLst>
                                        <p:tav tm="0">
                                          <p:val>
                                            <p:strVal val="0-#ppt_w/2"/>
                                          </p:val>
                                        </p:tav>
                                        <p:tav tm="100000">
                                          <p:val>
                                            <p:strVal val="#ppt_x"/>
                                          </p:val>
                                        </p:tav>
                                      </p:tavLst>
                                    </p:anim>
                                    <p:anim calcmode="lin" valueType="num">
                                      <p:cBhvr>
                                        <p:cTn id="14" dur="1000" fill="hold"/>
                                        <p:tgtEl>
                                          <p:spTgt spid="138">
                                            <p:bg/>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iterate>
                                    <p:tmAbs val="0"/>
                                  </p:iterate>
                                  <p:childTnLst>
                                    <p:set>
                                      <p:cBhvr>
                                        <p:cTn id="17" fill="hold"/>
                                        <p:tgtEl>
                                          <p:spTgt spid="138">
                                            <p:txEl>
                                              <p:pRg st="0" end="0"/>
                                            </p:txEl>
                                          </p:spTgt>
                                        </p:tgtEl>
                                        <p:attrNameLst>
                                          <p:attrName>style.visibility</p:attrName>
                                        </p:attrNameLst>
                                      </p:cBhvr>
                                      <p:to>
                                        <p:strVal val="visible"/>
                                      </p:to>
                                    </p:set>
                                    <p:anim calcmode="lin" valueType="num">
                                      <p:cBhvr>
                                        <p:cTn id="18" dur="1000" fill="hold"/>
                                        <p:tgtEl>
                                          <p:spTgt spid="138">
                                            <p:txEl>
                                              <p:pRg st="0" end="0"/>
                                            </p:txEl>
                                          </p:spTgt>
                                        </p:tgtEl>
                                        <p:attrNameLst>
                                          <p:attrName>ppt_x</p:attrName>
                                        </p:attrNameLst>
                                      </p:cBhvr>
                                      <p:tavLst>
                                        <p:tav tm="0">
                                          <p:val>
                                            <p:strVal val="0-#ppt_w/2"/>
                                          </p:val>
                                        </p:tav>
                                        <p:tav tm="100000">
                                          <p:val>
                                            <p:strVal val="#ppt_x"/>
                                          </p:val>
                                        </p:tav>
                                      </p:tavLst>
                                    </p:anim>
                                    <p:anim calcmode="lin" valueType="num">
                                      <p:cBhvr>
                                        <p:cTn id="19" dur="1000" fill="hold"/>
                                        <p:tgtEl>
                                          <p:spTgt spid="138">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iterate>
                                    <p:tmAbs val="0"/>
                                  </p:iterate>
                                  <p:childTnLst>
                                    <p:set>
                                      <p:cBhvr>
                                        <p:cTn id="22" fill="hold"/>
                                        <p:tgtEl>
                                          <p:spTgt spid="138">
                                            <p:txEl>
                                              <p:pRg st="1" end="1"/>
                                            </p:txEl>
                                          </p:spTgt>
                                        </p:tgtEl>
                                        <p:attrNameLst>
                                          <p:attrName>style.visibility</p:attrName>
                                        </p:attrNameLst>
                                      </p:cBhvr>
                                      <p:to>
                                        <p:strVal val="visible"/>
                                      </p:to>
                                    </p:set>
                                    <p:anim calcmode="lin" valueType="num">
                                      <p:cBhvr>
                                        <p:cTn id="23" dur="1000" fill="hold"/>
                                        <p:tgtEl>
                                          <p:spTgt spid="138">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3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advAuto="0"/>
      <p:bldP spid="138" grpId="0" uiExpan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ase study – diabetes…"/>
          <p:cNvSpPr txBox="1">
            <a:spLocks noGrp="1"/>
          </p:cNvSpPr>
          <p:nvPr>
            <p:ph type="body" idx="1"/>
          </p:nvPr>
        </p:nvSpPr>
        <p:spPr>
          <a:prstGeom prst="rect">
            <a:avLst/>
          </a:prstGeom>
        </p:spPr>
        <p:txBody>
          <a:bodyPr/>
          <a:lstStyle/>
          <a:p>
            <a:r>
              <a:rPr b="1"/>
              <a:t>Case study – diabetes</a:t>
            </a:r>
          </a:p>
          <a:p>
            <a:r>
              <a:rPr b="1"/>
              <a:t>Patient monitoring</a:t>
            </a:r>
            <a:r>
              <a:t>:</a:t>
            </a:r>
          </a:p>
          <a:p>
            <a:r>
              <a:t>glucose control (blood glucose, HbA1c)</a:t>
            </a:r>
          </a:p>
          <a:p>
            <a:r>
              <a:t>assessment of quality of life</a:t>
            </a:r>
          </a:p>
          <a:p>
            <a:r>
              <a:t>assessment of onset of side-effects due to medications (e.g. nausea, hypoglycemic attacks).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6">
                                            <p:bg/>
                                          </p:spTgt>
                                        </p:tgtEl>
                                        <p:attrNameLst>
                                          <p:attrName>style.visibility</p:attrName>
                                        </p:attrNameLst>
                                      </p:cBhvr>
                                      <p:to>
                                        <p:strVal val="visible"/>
                                      </p:to>
                                    </p:set>
                                    <p:anim calcmode="lin" valueType="num">
                                      <p:cBhvr>
                                        <p:cTn id="7" dur="1000" fill="hold"/>
                                        <p:tgtEl>
                                          <p:spTgt spid="186">
                                            <p:bg/>
                                          </p:spTgt>
                                        </p:tgtEl>
                                        <p:attrNameLst>
                                          <p:attrName>ppt_x</p:attrName>
                                        </p:attrNameLst>
                                      </p:cBhvr>
                                      <p:tavLst>
                                        <p:tav tm="0">
                                          <p:val>
                                            <p:strVal val="0-#ppt_w/2"/>
                                          </p:val>
                                        </p:tav>
                                        <p:tav tm="100000">
                                          <p:val>
                                            <p:strVal val="#ppt_x"/>
                                          </p:val>
                                        </p:tav>
                                      </p:tavLst>
                                    </p:anim>
                                    <p:anim calcmode="lin" valueType="num">
                                      <p:cBhvr>
                                        <p:cTn id="8" dur="1000" fill="hold"/>
                                        <p:tgtEl>
                                          <p:spTgt spid="18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6">
                                            <p:txEl>
                                              <p:pRg st="0" end="0"/>
                                            </p:txEl>
                                          </p:spTgt>
                                        </p:tgtEl>
                                        <p:attrNameLst>
                                          <p:attrName>style.visibility</p:attrName>
                                        </p:attrNameLst>
                                      </p:cBhvr>
                                      <p:to>
                                        <p:strVal val="visible"/>
                                      </p:to>
                                    </p:set>
                                    <p:anim calcmode="lin" valueType="num">
                                      <p:cBhvr>
                                        <p:cTn id="11" dur="1000" fill="hold"/>
                                        <p:tgtEl>
                                          <p:spTgt spid="18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6">
                                            <p:txEl>
                                              <p:pRg st="1" end="1"/>
                                            </p:txEl>
                                          </p:spTgt>
                                        </p:tgtEl>
                                        <p:attrNameLst>
                                          <p:attrName>style.visibility</p:attrName>
                                        </p:attrNameLst>
                                      </p:cBhvr>
                                      <p:to>
                                        <p:strVal val="visible"/>
                                      </p:to>
                                    </p:set>
                                    <p:anim calcmode="lin" valueType="num">
                                      <p:cBhvr>
                                        <p:cTn id="17" dur="1000" fill="hold"/>
                                        <p:tgtEl>
                                          <p:spTgt spid="18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6">
                                            <p:txEl>
                                              <p:pRg st="2" end="2"/>
                                            </p:txEl>
                                          </p:spTgt>
                                        </p:tgtEl>
                                        <p:attrNameLst>
                                          <p:attrName>style.visibility</p:attrName>
                                        </p:attrNameLst>
                                      </p:cBhvr>
                                      <p:to>
                                        <p:strVal val="visible"/>
                                      </p:to>
                                    </p:set>
                                    <p:anim calcmode="lin" valueType="num">
                                      <p:cBhvr>
                                        <p:cTn id="23" dur="1000" fill="hold"/>
                                        <p:tgtEl>
                                          <p:spTgt spid="186">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6">
                                            <p:txEl>
                                              <p:pRg st="3" end="3"/>
                                            </p:txEl>
                                          </p:spTgt>
                                        </p:tgtEl>
                                        <p:attrNameLst>
                                          <p:attrName>style.visibility</p:attrName>
                                        </p:attrNameLst>
                                      </p:cBhvr>
                                      <p:to>
                                        <p:strVal val="visible"/>
                                      </p:to>
                                    </p:set>
                                    <p:anim calcmode="lin" valueType="num">
                                      <p:cBhvr>
                                        <p:cTn id="29" dur="1000" fill="hold"/>
                                        <p:tgtEl>
                                          <p:spTgt spid="186">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86">
                                            <p:txEl>
                                              <p:pRg st="4" end="4"/>
                                            </p:txEl>
                                          </p:spTgt>
                                        </p:tgtEl>
                                        <p:attrNameLst>
                                          <p:attrName>style.visibility</p:attrName>
                                        </p:attrNameLst>
                                      </p:cBhvr>
                                      <p:to>
                                        <p:strVal val="visible"/>
                                      </p:to>
                                    </p:set>
                                    <p:anim calcmode="lin" valueType="num">
                                      <p:cBhvr>
                                        <p:cTn id="35" dur="1000" fill="hold"/>
                                        <p:tgtEl>
                                          <p:spTgt spid="186">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8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ase study –  cancer…"/>
          <p:cNvSpPr txBox="1">
            <a:spLocks noGrp="1"/>
          </p:cNvSpPr>
          <p:nvPr>
            <p:ph type="body" idx="1"/>
          </p:nvPr>
        </p:nvSpPr>
        <p:spPr>
          <a:prstGeom prst="rect">
            <a:avLst/>
          </a:prstGeom>
        </p:spPr>
        <p:txBody>
          <a:bodyPr/>
          <a:lstStyle/>
          <a:p>
            <a:r>
              <a:rPr b="1"/>
              <a:t>Case study –  cancer</a:t>
            </a:r>
          </a:p>
          <a:p>
            <a:r>
              <a:rPr b="1"/>
              <a:t>Patients</a:t>
            </a:r>
            <a:r>
              <a:t> </a:t>
            </a:r>
            <a:r>
              <a:rPr b="1"/>
              <a:t>monitoring</a:t>
            </a:r>
            <a:r>
              <a:t>:</a:t>
            </a:r>
          </a:p>
          <a:p>
            <a:r>
              <a:t>use of pain scales to assess pain perception</a:t>
            </a:r>
          </a:p>
          <a:p>
            <a:r>
              <a:t>assessment of quality of life</a:t>
            </a:r>
          </a:p>
          <a:p>
            <a:r>
              <a:t>assessment of onset of side-effects due to medications (e.g. nausea, constipation).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8">
                                            <p:bg/>
                                          </p:spTgt>
                                        </p:tgtEl>
                                        <p:attrNameLst>
                                          <p:attrName>style.visibility</p:attrName>
                                        </p:attrNameLst>
                                      </p:cBhvr>
                                      <p:to>
                                        <p:strVal val="visible"/>
                                      </p:to>
                                    </p:set>
                                    <p:anim calcmode="lin" valueType="num">
                                      <p:cBhvr>
                                        <p:cTn id="7" dur="1000" fill="hold"/>
                                        <p:tgtEl>
                                          <p:spTgt spid="188">
                                            <p:bg/>
                                          </p:spTgt>
                                        </p:tgtEl>
                                        <p:attrNameLst>
                                          <p:attrName>ppt_x</p:attrName>
                                        </p:attrNameLst>
                                      </p:cBhvr>
                                      <p:tavLst>
                                        <p:tav tm="0">
                                          <p:val>
                                            <p:strVal val="0-#ppt_w/2"/>
                                          </p:val>
                                        </p:tav>
                                        <p:tav tm="100000">
                                          <p:val>
                                            <p:strVal val="#ppt_x"/>
                                          </p:val>
                                        </p:tav>
                                      </p:tavLst>
                                    </p:anim>
                                    <p:anim calcmode="lin" valueType="num">
                                      <p:cBhvr>
                                        <p:cTn id="8" dur="1000" fill="hold"/>
                                        <p:tgtEl>
                                          <p:spTgt spid="18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88">
                                            <p:txEl>
                                              <p:pRg st="0" end="0"/>
                                            </p:txEl>
                                          </p:spTgt>
                                        </p:tgtEl>
                                        <p:attrNameLst>
                                          <p:attrName>style.visibility</p:attrName>
                                        </p:attrNameLst>
                                      </p:cBhvr>
                                      <p:to>
                                        <p:strVal val="visible"/>
                                      </p:to>
                                    </p:set>
                                    <p:anim calcmode="lin" valueType="num">
                                      <p:cBhvr>
                                        <p:cTn id="11" dur="1000" fill="hold"/>
                                        <p:tgtEl>
                                          <p:spTgt spid="18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88">
                                            <p:txEl>
                                              <p:pRg st="1" end="1"/>
                                            </p:txEl>
                                          </p:spTgt>
                                        </p:tgtEl>
                                        <p:attrNameLst>
                                          <p:attrName>style.visibility</p:attrName>
                                        </p:attrNameLst>
                                      </p:cBhvr>
                                      <p:to>
                                        <p:strVal val="visible"/>
                                      </p:to>
                                    </p:set>
                                    <p:anim calcmode="lin" valueType="num">
                                      <p:cBhvr>
                                        <p:cTn id="17" dur="1000" fill="hold"/>
                                        <p:tgtEl>
                                          <p:spTgt spid="18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88">
                                            <p:txEl>
                                              <p:pRg st="2" end="2"/>
                                            </p:txEl>
                                          </p:spTgt>
                                        </p:tgtEl>
                                        <p:attrNameLst>
                                          <p:attrName>style.visibility</p:attrName>
                                        </p:attrNameLst>
                                      </p:cBhvr>
                                      <p:to>
                                        <p:strVal val="visible"/>
                                      </p:to>
                                    </p:set>
                                    <p:anim calcmode="lin" valueType="num">
                                      <p:cBhvr>
                                        <p:cTn id="23" dur="1000" fill="hold"/>
                                        <p:tgtEl>
                                          <p:spTgt spid="18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88">
                                            <p:txEl>
                                              <p:pRg st="3" end="3"/>
                                            </p:txEl>
                                          </p:spTgt>
                                        </p:tgtEl>
                                        <p:attrNameLst>
                                          <p:attrName>style.visibility</p:attrName>
                                        </p:attrNameLst>
                                      </p:cBhvr>
                                      <p:to>
                                        <p:strVal val="visible"/>
                                      </p:to>
                                    </p:set>
                                    <p:anim calcmode="lin" valueType="num">
                                      <p:cBhvr>
                                        <p:cTn id="29" dur="1000" fill="hold"/>
                                        <p:tgtEl>
                                          <p:spTgt spid="18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88">
                                            <p:txEl>
                                              <p:pRg st="4" end="4"/>
                                            </p:txEl>
                                          </p:spTgt>
                                        </p:tgtEl>
                                        <p:attrNameLst>
                                          <p:attrName>style.visibility</p:attrName>
                                        </p:attrNameLst>
                                      </p:cBhvr>
                                      <p:to>
                                        <p:strVal val="visible"/>
                                      </p:to>
                                    </p:set>
                                    <p:anim calcmode="lin" valueType="num">
                                      <p:cBhvr>
                                        <p:cTn id="35" dur="1000" fill="hold"/>
                                        <p:tgtEl>
                                          <p:spTgt spid="188">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8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uiExpan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9FCB999B-DC73-4088-9123-A1A8AA591EA0-L0-001.png" descr="9FCB999B-DC73-4088-9123-A1A8AA591EA0-L0-001.png"/>
          <p:cNvPicPr>
            <a:picLocks noGrp="1" noChangeAspect="1"/>
          </p:cNvPicPr>
          <p:nvPr>
            <p:ph type="pic" idx="13"/>
          </p:nvPr>
        </p:nvPicPr>
        <p:blipFill>
          <a:blip r:embed="rId2"/>
          <a:srcRect t="21875" b="21875"/>
          <a:stretch>
            <a:fillRect/>
          </a:stretch>
        </p:blipFill>
        <p:spPr>
          <a:xfrm>
            <a:off x="0" y="0"/>
            <a:ext cx="13004800" cy="97536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harmaceutical care (PC)"/>
          <p:cNvSpPr txBox="1">
            <a:spLocks noGrp="1"/>
          </p:cNvSpPr>
          <p:nvPr>
            <p:ph type="title"/>
          </p:nvPr>
        </p:nvSpPr>
        <p:spPr>
          <a:prstGeom prst="rect">
            <a:avLst/>
          </a:prstGeom>
        </p:spPr>
        <p:txBody>
          <a:bodyPr/>
          <a:lstStyle/>
          <a:p>
            <a:r>
              <a:rPr dirty="0"/>
              <a:t>Pharmaceutical care (PC)</a:t>
            </a:r>
          </a:p>
        </p:txBody>
      </p:sp>
      <p:sp>
        <p:nvSpPr>
          <p:cNvPr id="141" name="Is the integration of clinical pharmacy knowledge, skills and attitudes into a system of multidisciplinary care which aims to provide quality assurance of medicines in use"/>
          <p:cNvSpPr txBox="1">
            <a:spLocks noGrp="1"/>
          </p:cNvSpPr>
          <p:nvPr>
            <p:ph type="body" idx="1"/>
          </p:nvPr>
        </p:nvSpPr>
        <p:spPr>
          <a:prstGeom prst="rect">
            <a:avLst/>
          </a:prstGeom>
        </p:spPr>
        <p:txBody>
          <a:bodyPr/>
          <a:lstStyle>
            <a:lvl1pPr marL="561473" indent="-561473">
              <a:defRPr sz="4200" b="1"/>
            </a:lvl1pPr>
          </a:lstStyle>
          <a:p>
            <a:r>
              <a:t>Is the integration of clinical pharmacy knowledge, skills and attitudes into a system of multidisciplinary care which aims to provide quality assurance of medicines in use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2000"/>
                                        <p:tgtEl>
                                          <p:spTgt spid="140"/>
                                        </p:tgtEl>
                                      </p:cBhvr>
                                    </p:animEffect>
                                    <p:anim calcmode="lin" valueType="num">
                                      <p:cBhvr>
                                        <p:cTn id="8" dur="2000" fill="hold"/>
                                        <p:tgtEl>
                                          <p:spTgt spid="140"/>
                                        </p:tgtEl>
                                        <p:attrNameLst>
                                          <p:attrName>ppt_w</p:attrName>
                                        </p:attrNameLst>
                                      </p:cBhvr>
                                      <p:tavLst>
                                        <p:tav tm="0" fmla="#ppt_w*sin(2.5*pi*$)">
                                          <p:val>
                                            <p:fltVal val="0"/>
                                          </p:val>
                                        </p:tav>
                                        <p:tav tm="100000">
                                          <p:val>
                                            <p:fltVal val="1"/>
                                          </p:val>
                                        </p:tav>
                                      </p:tavLst>
                                    </p:anim>
                                    <p:anim calcmode="lin" valueType="num">
                                      <p:cBhvr>
                                        <p:cTn id="9" dur="2000" fill="hold"/>
                                        <p:tgtEl>
                                          <p:spTgt spid="14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1"/>
                                        </p:tgtEl>
                                        <p:attrNameLst>
                                          <p:attrName>style.visibility</p:attrName>
                                        </p:attrNameLst>
                                      </p:cBhvr>
                                      <p:to>
                                        <p:strVal val="visible"/>
                                      </p:to>
                                    </p:set>
                                    <p:anim calcmode="lin" valueType="num">
                                      <p:cBhvr additive="base">
                                        <p:cTn id="14" dur="2250" fill="hold"/>
                                        <p:tgtEl>
                                          <p:spTgt spid="141"/>
                                        </p:tgtEl>
                                        <p:attrNameLst>
                                          <p:attrName>ppt_x</p:attrName>
                                        </p:attrNameLst>
                                      </p:cBhvr>
                                      <p:tavLst>
                                        <p:tav tm="0">
                                          <p:val>
                                            <p:strVal val="#ppt_x"/>
                                          </p:val>
                                        </p:tav>
                                        <p:tav tm="100000">
                                          <p:val>
                                            <p:strVal val="#ppt_x"/>
                                          </p:val>
                                        </p:tav>
                                      </p:tavLst>
                                    </p:anim>
                                    <p:anim calcmode="lin" valueType="num">
                                      <p:cBhvr additive="base">
                                        <p:cTn id="15" dur="225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advAuto="0"/>
      <p:bldP spid="14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concept of pharmaceutical care"/>
          <p:cNvSpPr txBox="1">
            <a:spLocks noGrp="1"/>
          </p:cNvSpPr>
          <p:nvPr>
            <p:ph type="title"/>
          </p:nvPr>
        </p:nvSpPr>
        <p:spPr>
          <a:prstGeom prst="rect">
            <a:avLst/>
          </a:prstGeom>
        </p:spPr>
        <p:txBody>
          <a:bodyPr/>
          <a:lstStyle>
            <a:lvl1pPr defTabSz="566674">
              <a:defRPr sz="6208" spc="-124"/>
            </a:lvl1pPr>
          </a:lstStyle>
          <a:p>
            <a:r>
              <a:rPr dirty="0"/>
              <a:t>The concept of pharmaceutical care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43"/>
                                        </p:tgtEl>
                                        <p:attrNameLst>
                                          <p:attrName>style.visibility</p:attrName>
                                        </p:attrNameLst>
                                      </p:cBhvr>
                                      <p:to>
                                        <p:strVal val="visible"/>
                                      </p:to>
                                    </p:set>
                                    <p:anim calcmode="lin" valueType="num">
                                      <p:cBhvr>
                                        <p:cTn id="7" dur="1000" fill="hold"/>
                                        <p:tgtEl>
                                          <p:spTgt spid="143"/>
                                        </p:tgtEl>
                                        <p:attrNameLst>
                                          <p:attrName>ppt_w</p:attrName>
                                        </p:attrNameLst>
                                      </p:cBhvr>
                                      <p:tavLst>
                                        <p:tav tm="0">
                                          <p:val>
                                            <p:strVal val="4*#ppt_w"/>
                                          </p:val>
                                        </p:tav>
                                        <p:tav tm="100000">
                                          <p:val>
                                            <p:strVal val="#ppt_w"/>
                                          </p:val>
                                        </p:tav>
                                      </p:tavLst>
                                    </p:anim>
                                    <p:anim calcmode="lin" valueType="num">
                                      <p:cBhvr>
                                        <p:cTn id="8" dur="1000" fill="hold"/>
                                        <p:tgtEl>
                                          <p:spTgt spid="14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harmaceutical care"/>
          <p:cNvSpPr/>
          <p:nvPr/>
        </p:nvSpPr>
        <p:spPr>
          <a:xfrm>
            <a:off x="4131495" y="4164337"/>
            <a:ext cx="3716194" cy="1424926"/>
          </a:xfrm>
          <a:prstGeom prst="roundRect">
            <a:avLst>
              <a:gd name="adj" fmla="val 13369"/>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a:solidFill>
                  <a:srgbClr val="FFFFFF"/>
                </a:solidFill>
              </a:defRPr>
            </a:lvl1pPr>
          </a:lstStyle>
          <a:p>
            <a:r>
              <a:t>Pharmaceutical care </a:t>
            </a:r>
          </a:p>
        </p:txBody>
      </p:sp>
      <p:sp>
        <p:nvSpPr>
          <p:cNvPr id="146" name="Line"/>
          <p:cNvSpPr/>
          <p:nvPr/>
        </p:nvSpPr>
        <p:spPr>
          <a:xfrm flipV="1">
            <a:off x="7764792" y="3051435"/>
            <a:ext cx="1588588" cy="1195800"/>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47" name="Line"/>
          <p:cNvSpPr/>
          <p:nvPr/>
        </p:nvSpPr>
        <p:spPr>
          <a:xfrm flipV="1">
            <a:off x="3062237" y="5560920"/>
            <a:ext cx="1141245" cy="879385"/>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48" name="Line"/>
          <p:cNvSpPr/>
          <p:nvPr/>
        </p:nvSpPr>
        <p:spPr>
          <a:xfrm>
            <a:off x="7797524" y="5414689"/>
            <a:ext cx="1523123" cy="844522"/>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49" name="Line"/>
          <p:cNvSpPr/>
          <p:nvPr/>
        </p:nvSpPr>
        <p:spPr>
          <a:xfrm>
            <a:off x="3062237" y="3110380"/>
            <a:ext cx="1141245" cy="1141245"/>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endParaRPr/>
          </a:p>
        </p:txBody>
      </p:sp>
      <p:sp>
        <p:nvSpPr>
          <p:cNvPr id="150" name="System"/>
          <p:cNvSpPr/>
          <p:nvPr/>
        </p:nvSpPr>
        <p:spPr>
          <a:xfrm>
            <a:off x="9063177" y="1698496"/>
            <a:ext cx="2766954" cy="1905001"/>
          </a:xfrm>
          <a:prstGeom prst="ellipse">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a:solidFill>
                  <a:srgbClr val="FFFFFF"/>
                </a:solidFill>
              </a:defRPr>
            </a:lvl1pPr>
          </a:lstStyle>
          <a:p>
            <a:r>
              <a:t>System</a:t>
            </a:r>
          </a:p>
        </p:txBody>
      </p:sp>
      <p:sp>
        <p:nvSpPr>
          <p:cNvPr id="151" name="Practice"/>
          <p:cNvSpPr/>
          <p:nvPr/>
        </p:nvSpPr>
        <p:spPr>
          <a:xfrm>
            <a:off x="749148" y="1698496"/>
            <a:ext cx="3148832" cy="1905001"/>
          </a:xfrm>
          <a:prstGeom prst="ellipse">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a:solidFill>
                  <a:srgbClr val="FFFFFF"/>
                </a:solidFill>
              </a:defRPr>
            </a:lvl1pPr>
          </a:lstStyle>
          <a:p>
            <a:r>
              <a:t>Practice</a:t>
            </a:r>
          </a:p>
        </p:txBody>
      </p:sp>
      <p:sp>
        <p:nvSpPr>
          <p:cNvPr id="152" name="Public health"/>
          <p:cNvSpPr/>
          <p:nvPr/>
        </p:nvSpPr>
        <p:spPr>
          <a:xfrm>
            <a:off x="9172285" y="5648206"/>
            <a:ext cx="2876062" cy="1905001"/>
          </a:xfrm>
          <a:prstGeom prst="ellipse">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a:solidFill>
                  <a:srgbClr val="FFFFFF"/>
                </a:solidFill>
              </a:defRPr>
            </a:lvl1pPr>
          </a:lstStyle>
          <a:p>
            <a:r>
              <a:t>Public health</a:t>
            </a:r>
          </a:p>
        </p:txBody>
      </p:sp>
      <p:sp>
        <p:nvSpPr>
          <p:cNvPr id="153" name="Quality assurance"/>
          <p:cNvSpPr/>
          <p:nvPr/>
        </p:nvSpPr>
        <p:spPr>
          <a:xfrm>
            <a:off x="885533" y="5975530"/>
            <a:ext cx="3181564" cy="1905001"/>
          </a:xfrm>
          <a:prstGeom prst="ellipse">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a:solidFill>
                  <a:srgbClr val="FFFFFF"/>
                </a:solidFill>
              </a:defRPr>
            </a:lvl1pPr>
          </a:lstStyle>
          <a:p>
            <a:r>
              <a:t>Quality assurance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ppt_x"/>
                                          </p:val>
                                        </p:tav>
                                        <p:tav tm="100000">
                                          <p:val>
                                            <p:strVal val="#ppt_x"/>
                                          </p:val>
                                        </p:tav>
                                      </p:tavLst>
                                    </p:anim>
                                    <p:anim calcmode="lin" valueType="num">
                                      <p:cBhvr additive="base">
                                        <p:cTn id="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51"/>
                                        </p:tgtEl>
                                        <p:attrNameLst>
                                          <p:attrName>style.visibility</p:attrName>
                                        </p:attrNameLst>
                                      </p:cBhvr>
                                      <p:to>
                                        <p:strVal val="visible"/>
                                      </p:to>
                                    </p:set>
                                    <p:anim calcmode="lin" valueType="num">
                                      <p:cBhvr>
                                        <p:cTn id="13" dur="2000" fill="hold"/>
                                        <p:tgtEl>
                                          <p:spTgt spid="151"/>
                                        </p:tgtEl>
                                        <p:attrNameLst>
                                          <p:attrName>ppt_x</p:attrName>
                                        </p:attrNameLst>
                                      </p:cBhvr>
                                      <p:tavLst>
                                        <p:tav tm="0">
                                          <p:val>
                                            <p:strVal val="0-#ppt_w/2"/>
                                          </p:val>
                                        </p:tav>
                                        <p:tav tm="100000">
                                          <p:val>
                                            <p:strVal val="#ppt_x"/>
                                          </p:val>
                                        </p:tav>
                                      </p:tavLst>
                                    </p:anim>
                                    <p:anim calcmode="lin" valueType="num">
                                      <p:cBhvr>
                                        <p:cTn id="14" dur="20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53"/>
                                        </p:tgtEl>
                                        <p:attrNameLst>
                                          <p:attrName>style.visibility</p:attrName>
                                        </p:attrNameLst>
                                      </p:cBhvr>
                                      <p:to>
                                        <p:strVal val="visible"/>
                                      </p:to>
                                    </p:set>
                                    <p:anim calcmode="lin" valueType="num">
                                      <p:cBhvr>
                                        <p:cTn id="19" dur="2000" fill="hold"/>
                                        <p:tgtEl>
                                          <p:spTgt spid="153"/>
                                        </p:tgtEl>
                                        <p:attrNameLst>
                                          <p:attrName>ppt_x</p:attrName>
                                        </p:attrNameLst>
                                      </p:cBhvr>
                                      <p:tavLst>
                                        <p:tav tm="0">
                                          <p:val>
                                            <p:strVal val="0-#ppt_w/2"/>
                                          </p:val>
                                        </p:tav>
                                        <p:tav tm="100000">
                                          <p:val>
                                            <p:strVal val="#ppt_x"/>
                                          </p:val>
                                        </p:tav>
                                      </p:tavLst>
                                    </p:anim>
                                    <p:anim calcmode="lin" valueType="num">
                                      <p:cBhvr>
                                        <p:cTn id="20" dur="20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50"/>
                                        </p:tgtEl>
                                        <p:attrNameLst>
                                          <p:attrName>style.visibility</p:attrName>
                                        </p:attrNameLst>
                                      </p:cBhvr>
                                      <p:to>
                                        <p:strVal val="visible"/>
                                      </p:to>
                                    </p:set>
                                    <p:anim calcmode="lin" valueType="num">
                                      <p:cBhvr>
                                        <p:cTn id="25" dur="2000" fill="hold"/>
                                        <p:tgtEl>
                                          <p:spTgt spid="150"/>
                                        </p:tgtEl>
                                        <p:attrNameLst>
                                          <p:attrName>ppt_x</p:attrName>
                                        </p:attrNameLst>
                                      </p:cBhvr>
                                      <p:tavLst>
                                        <p:tav tm="0">
                                          <p:val>
                                            <p:strVal val="0-#ppt_w/2"/>
                                          </p:val>
                                        </p:tav>
                                        <p:tav tm="100000">
                                          <p:val>
                                            <p:strVal val="#ppt_x"/>
                                          </p:val>
                                        </p:tav>
                                      </p:tavLst>
                                    </p:anim>
                                    <p:anim calcmode="lin" valueType="num">
                                      <p:cBhvr>
                                        <p:cTn id="26" dur="20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152"/>
                                        </p:tgtEl>
                                        <p:attrNameLst>
                                          <p:attrName>style.visibility</p:attrName>
                                        </p:attrNameLst>
                                      </p:cBhvr>
                                      <p:to>
                                        <p:strVal val="visible"/>
                                      </p:to>
                                    </p:set>
                                    <p:anim calcmode="lin" valueType="num">
                                      <p:cBhvr>
                                        <p:cTn id="31" dur="2000" fill="hold"/>
                                        <p:tgtEl>
                                          <p:spTgt spid="152"/>
                                        </p:tgtEl>
                                        <p:attrNameLst>
                                          <p:attrName>ppt_x</p:attrName>
                                        </p:attrNameLst>
                                      </p:cBhvr>
                                      <p:tavLst>
                                        <p:tav tm="0">
                                          <p:val>
                                            <p:strVal val="0-#ppt_w/2"/>
                                          </p:val>
                                        </p:tav>
                                        <p:tav tm="100000">
                                          <p:val>
                                            <p:strVal val="#ppt_x"/>
                                          </p:val>
                                        </p:tav>
                                      </p:tavLst>
                                    </p:anim>
                                    <p:anim calcmode="lin" valueType="num">
                                      <p:cBhvr>
                                        <p:cTn id="32" dur="20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50" grpId="0" animBg="1" advAuto="0"/>
      <p:bldP spid="151" grpId="0" animBg="1" advAuto="0"/>
      <p:bldP spid="152" grpId="0" animBg="1" advAuto="0"/>
      <p:bldP spid="15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1. Quality assurance of pharma- cotherapy"/>
          <p:cNvSpPr txBox="1">
            <a:spLocks noGrp="1"/>
          </p:cNvSpPr>
          <p:nvPr>
            <p:ph type="title"/>
          </p:nvPr>
        </p:nvSpPr>
        <p:spPr>
          <a:prstGeom prst="rect">
            <a:avLst/>
          </a:prstGeom>
        </p:spPr>
        <p:txBody>
          <a:bodyPr/>
          <a:lstStyle>
            <a:lvl1pPr defTabSz="560831">
              <a:defRPr sz="6144" spc="-122"/>
            </a:lvl1pPr>
          </a:lstStyle>
          <a:p>
            <a:r>
              <a:t>1. Quality assurance of pharma- cotherapy</a:t>
            </a:r>
          </a:p>
        </p:txBody>
      </p:sp>
      <p:sp>
        <p:nvSpPr>
          <p:cNvPr id="156" name="Pharmacotherapy in the real world setting: factors to be considered:…"/>
          <p:cNvSpPr txBox="1">
            <a:spLocks noGrp="1"/>
          </p:cNvSpPr>
          <p:nvPr>
            <p:ph type="body" idx="1"/>
          </p:nvPr>
        </p:nvSpPr>
        <p:spPr>
          <a:prstGeom prst="rect">
            <a:avLst/>
          </a:prstGeom>
        </p:spPr>
        <p:txBody>
          <a:bodyPr/>
          <a:lstStyle/>
          <a:p>
            <a:pPr>
              <a:defRPr b="1"/>
            </a:pPr>
            <a:r>
              <a:t>Pharmacotherapy in the real world setting: factors to be considered:</a:t>
            </a:r>
          </a:p>
          <a:p>
            <a:r>
              <a:t>Comorbidity </a:t>
            </a:r>
          </a:p>
          <a:p>
            <a:r>
              <a:t>Polypharmacy </a:t>
            </a:r>
          </a:p>
          <a:p>
            <a:r>
              <a:t>Incomplete information about the patient’s background and drug history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p:tmAbs val="0"/>
                                  </p:iterate>
                                  <p:childTnLst>
                                    <p:set>
                                      <p:cBhvr>
                                        <p:cTn id="13" fill="hold"/>
                                        <p:tgtEl>
                                          <p:spTgt spid="156">
                                            <p:bg/>
                                          </p:spTgt>
                                        </p:tgtEl>
                                        <p:attrNameLst>
                                          <p:attrName>style.visibility</p:attrName>
                                        </p:attrNameLst>
                                      </p:cBhvr>
                                      <p:to>
                                        <p:strVal val="visible"/>
                                      </p:to>
                                    </p:set>
                                    <p:anim calcmode="lin" valueType="num">
                                      <p:cBhvr>
                                        <p:cTn id="14" dur="1000" fill="hold"/>
                                        <p:tgtEl>
                                          <p:spTgt spid="156">
                                            <p:bg/>
                                          </p:spTgt>
                                        </p:tgtEl>
                                        <p:attrNameLst>
                                          <p:attrName>ppt_x</p:attrName>
                                        </p:attrNameLst>
                                      </p:cBhvr>
                                      <p:tavLst>
                                        <p:tav tm="0">
                                          <p:val>
                                            <p:strVal val="0-#ppt_w/2"/>
                                          </p:val>
                                        </p:tav>
                                        <p:tav tm="100000">
                                          <p:val>
                                            <p:strVal val="#ppt_x"/>
                                          </p:val>
                                        </p:tav>
                                      </p:tavLst>
                                    </p:anim>
                                    <p:anim calcmode="lin" valueType="num">
                                      <p:cBhvr>
                                        <p:cTn id="15" dur="1000" fill="hold"/>
                                        <p:tgtEl>
                                          <p:spTgt spid="156">
                                            <p:bg/>
                                          </p:spTgt>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6">
                                            <p:txEl>
                                              <p:pRg st="0" end="0"/>
                                            </p:txEl>
                                          </p:spTgt>
                                        </p:tgtEl>
                                        <p:attrNameLst>
                                          <p:attrName>style.visibility</p:attrName>
                                        </p:attrNameLst>
                                      </p:cBhvr>
                                      <p:to>
                                        <p:strVal val="visible"/>
                                      </p:to>
                                    </p:set>
                                    <p:anim calcmode="lin" valueType="num">
                                      <p:cBhvr additive="base">
                                        <p:cTn id="18" dur="500" fill="hold"/>
                                        <p:tgtEl>
                                          <p:spTgt spid="15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iterate>
                                    <p:tmAbs val="0"/>
                                  </p:iterate>
                                  <p:childTnLst>
                                    <p:set>
                                      <p:cBhvr>
                                        <p:cTn id="23" fill="hold"/>
                                        <p:tgtEl>
                                          <p:spTgt spid="156">
                                            <p:txEl>
                                              <p:pRg st="1" end="1"/>
                                            </p:txEl>
                                          </p:spTgt>
                                        </p:tgtEl>
                                        <p:attrNameLst>
                                          <p:attrName>style.visibility</p:attrName>
                                        </p:attrNameLst>
                                      </p:cBhvr>
                                      <p:to>
                                        <p:strVal val="visible"/>
                                      </p:to>
                                    </p:set>
                                    <p:anim calcmode="lin" valueType="num">
                                      <p:cBhvr>
                                        <p:cTn id="24" dur="3000" fill="hold"/>
                                        <p:tgtEl>
                                          <p:spTgt spid="156">
                                            <p:txEl>
                                              <p:pRg st="1" end="1"/>
                                            </p:txEl>
                                          </p:spTgt>
                                        </p:tgtEl>
                                        <p:attrNameLst>
                                          <p:attrName>ppt_x</p:attrName>
                                        </p:attrNameLst>
                                      </p:cBhvr>
                                      <p:tavLst>
                                        <p:tav tm="0">
                                          <p:val>
                                            <p:strVal val="0-#ppt_w/2"/>
                                          </p:val>
                                        </p:tav>
                                        <p:tav tm="100000">
                                          <p:val>
                                            <p:strVal val="#ppt_x"/>
                                          </p:val>
                                        </p:tav>
                                      </p:tavLst>
                                    </p:anim>
                                    <p:anim calcmode="lin" valueType="num">
                                      <p:cBhvr>
                                        <p:cTn id="25" dur="3000" fill="hold"/>
                                        <p:tgtEl>
                                          <p:spTgt spid="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p:tmAbs val="0"/>
                                  </p:iterate>
                                  <p:childTnLst>
                                    <p:set>
                                      <p:cBhvr>
                                        <p:cTn id="29" fill="hold"/>
                                        <p:tgtEl>
                                          <p:spTgt spid="156">
                                            <p:txEl>
                                              <p:pRg st="2" end="2"/>
                                            </p:txEl>
                                          </p:spTgt>
                                        </p:tgtEl>
                                        <p:attrNameLst>
                                          <p:attrName>style.visibility</p:attrName>
                                        </p:attrNameLst>
                                      </p:cBhvr>
                                      <p:to>
                                        <p:strVal val="visible"/>
                                      </p:to>
                                    </p:set>
                                    <p:anim calcmode="lin" valueType="num">
                                      <p:cBhvr>
                                        <p:cTn id="30" dur="1000" fill="hold"/>
                                        <p:tgtEl>
                                          <p:spTgt spid="156">
                                            <p:txEl>
                                              <p:pRg st="2" end="2"/>
                                            </p:txEl>
                                          </p:spTgt>
                                        </p:tgtEl>
                                        <p:attrNameLst>
                                          <p:attrName>ppt_x</p:attrName>
                                        </p:attrNameLst>
                                      </p:cBhvr>
                                      <p:tavLst>
                                        <p:tav tm="0">
                                          <p:val>
                                            <p:strVal val="0-#ppt_w/2"/>
                                          </p:val>
                                        </p:tav>
                                        <p:tav tm="100000">
                                          <p:val>
                                            <p:strVal val="#ppt_x"/>
                                          </p:val>
                                        </p:tav>
                                      </p:tavLst>
                                    </p:anim>
                                    <p:anim calcmode="lin" valueType="num">
                                      <p:cBhvr>
                                        <p:cTn id="31" dur="1000" fill="hold"/>
                                        <p:tgtEl>
                                          <p:spTgt spid="1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iterate>
                                    <p:tmAbs val="0"/>
                                  </p:iterate>
                                  <p:childTnLst>
                                    <p:set>
                                      <p:cBhvr>
                                        <p:cTn id="35" fill="hold"/>
                                        <p:tgtEl>
                                          <p:spTgt spid="156">
                                            <p:txEl>
                                              <p:pRg st="3" end="3"/>
                                            </p:txEl>
                                          </p:spTgt>
                                        </p:tgtEl>
                                        <p:attrNameLst>
                                          <p:attrName>style.visibility</p:attrName>
                                        </p:attrNameLst>
                                      </p:cBhvr>
                                      <p:to>
                                        <p:strVal val="visible"/>
                                      </p:to>
                                    </p:set>
                                    <p:anim calcmode="lin" valueType="num">
                                      <p:cBhvr>
                                        <p:cTn id="36" dur="1000" fill="hold"/>
                                        <p:tgtEl>
                                          <p:spTgt spid="156">
                                            <p:txEl>
                                              <p:pRg st="3" end="3"/>
                                            </p:txEl>
                                          </p:spTgt>
                                        </p:tgtEl>
                                        <p:attrNameLst>
                                          <p:attrName>ppt_x</p:attrName>
                                        </p:attrNameLst>
                                      </p:cBhvr>
                                      <p:tavLst>
                                        <p:tav tm="0">
                                          <p:val>
                                            <p:strVal val="0-#ppt_w/2"/>
                                          </p:val>
                                        </p:tav>
                                        <p:tav tm="100000">
                                          <p:val>
                                            <p:strVal val="#ppt_x"/>
                                          </p:val>
                                        </p:tav>
                                      </p:tavLst>
                                    </p:anim>
                                    <p:anim calcmode="lin" valueType="num">
                                      <p:cBhvr>
                                        <p:cTn id="37" dur="1000" fill="hold"/>
                                        <p:tgtEl>
                                          <p:spTgt spid="1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advAuto="0"/>
      <p:bldP spid="156" grpId="0" uiExpan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linical uncertainty…"/>
          <p:cNvSpPr txBox="1">
            <a:spLocks noGrp="1"/>
          </p:cNvSpPr>
          <p:nvPr>
            <p:ph type="body" idx="1"/>
          </p:nvPr>
        </p:nvSpPr>
        <p:spPr>
          <a:prstGeom prst="rect">
            <a:avLst/>
          </a:prstGeom>
        </p:spPr>
        <p:txBody>
          <a:bodyPr/>
          <a:lstStyle/>
          <a:p>
            <a:r>
              <a:t>Clinical uncertainty </a:t>
            </a:r>
          </a:p>
          <a:p>
            <a:r>
              <a:t>Patients’ responses may be unpredictable </a:t>
            </a:r>
          </a:p>
          <a:p>
            <a:r>
              <a:t> Evidence base for use of a medicine or a combination may be lacking </a:t>
            </a:r>
          </a:p>
          <a:p>
            <a:r>
              <a:t> Pharmaceutical care is a monitoring and enquiry strategy to  validate the treatment plan.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58">
                                            <p:bg/>
                                          </p:spTgt>
                                        </p:tgtEl>
                                        <p:attrNameLst>
                                          <p:attrName>style.visibility</p:attrName>
                                        </p:attrNameLst>
                                      </p:cBhvr>
                                      <p:to>
                                        <p:strVal val="visible"/>
                                      </p:to>
                                    </p:set>
                                    <p:anim calcmode="lin" valueType="num">
                                      <p:cBhvr>
                                        <p:cTn id="7" dur="1000" fill="hold"/>
                                        <p:tgtEl>
                                          <p:spTgt spid="158">
                                            <p:bg/>
                                          </p:spTgt>
                                        </p:tgtEl>
                                        <p:attrNameLst>
                                          <p:attrName>ppt_x</p:attrName>
                                        </p:attrNameLst>
                                      </p:cBhvr>
                                      <p:tavLst>
                                        <p:tav tm="0">
                                          <p:val>
                                            <p:strVal val="0-#ppt_w/2"/>
                                          </p:val>
                                        </p:tav>
                                        <p:tav tm="100000">
                                          <p:val>
                                            <p:strVal val="#ppt_x"/>
                                          </p:val>
                                        </p:tav>
                                      </p:tavLst>
                                    </p:anim>
                                    <p:anim calcmode="lin" valueType="num">
                                      <p:cBhvr>
                                        <p:cTn id="8" dur="1000" fill="hold"/>
                                        <p:tgtEl>
                                          <p:spTgt spid="15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58">
                                            <p:txEl>
                                              <p:pRg st="0" end="0"/>
                                            </p:txEl>
                                          </p:spTgt>
                                        </p:tgtEl>
                                        <p:attrNameLst>
                                          <p:attrName>style.visibility</p:attrName>
                                        </p:attrNameLst>
                                      </p:cBhvr>
                                      <p:to>
                                        <p:strVal val="visible"/>
                                      </p:to>
                                    </p:set>
                                    <p:anim calcmode="lin" valueType="num">
                                      <p:cBhvr>
                                        <p:cTn id="11" dur="1000" fill="hold"/>
                                        <p:tgtEl>
                                          <p:spTgt spid="15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58">
                                            <p:txEl>
                                              <p:pRg st="1" end="1"/>
                                            </p:txEl>
                                          </p:spTgt>
                                        </p:tgtEl>
                                        <p:attrNameLst>
                                          <p:attrName>style.visibility</p:attrName>
                                        </p:attrNameLst>
                                      </p:cBhvr>
                                      <p:to>
                                        <p:strVal val="visible"/>
                                      </p:to>
                                    </p:set>
                                    <p:anim calcmode="lin" valueType="num">
                                      <p:cBhvr>
                                        <p:cTn id="17" dur="1000" fill="hold"/>
                                        <p:tgtEl>
                                          <p:spTgt spid="15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58">
                                            <p:txEl>
                                              <p:pRg st="2" end="2"/>
                                            </p:txEl>
                                          </p:spTgt>
                                        </p:tgtEl>
                                        <p:attrNameLst>
                                          <p:attrName>style.visibility</p:attrName>
                                        </p:attrNameLst>
                                      </p:cBhvr>
                                      <p:to>
                                        <p:strVal val="visible"/>
                                      </p:to>
                                    </p:set>
                                    <p:anim calcmode="lin" valueType="num">
                                      <p:cBhvr>
                                        <p:cTn id="23" dur="1000" fill="hold"/>
                                        <p:tgtEl>
                                          <p:spTgt spid="15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58">
                                            <p:txEl>
                                              <p:pRg st="3" end="3"/>
                                            </p:txEl>
                                          </p:spTgt>
                                        </p:tgtEl>
                                        <p:attrNameLst>
                                          <p:attrName>style.visibility</p:attrName>
                                        </p:attrNameLst>
                                      </p:cBhvr>
                                      <p:to>
                                        <p:strVal val="visible"/>
                                      </p:to>
                                    </p:set>
                                    <p:anim calcmode="lin" valueType="num">
                                      <p:cBhvr>
                                        <p:cTn id="29" dur="4000" fill="hold"/>
                                        <p:tgtEl>
                                          <p:spTgt spid="158">
                                            <p:txEl>
                                              <p:pRg st="3" end="3"/>
                                            </p:txEl>
                                          </p:spTgt>
                                        </p:tgtEl>
                                        <p:attrNameLst>
                                          <p:attrName>ppt_x</p:attrName>
                                        </p:attrNameLst>
                                      </p:cBhvr>
                                      <p:tavLst>
                                        <p:tav tm="0">
                                          <p:val>
                                            <p:strVal val="0-#ppt_w/2"/>
                                          </p:val>
                                        </p:tav>
                                        <p:tav tm="100000">
                                          <p:val>
                                            <p:strVal val="#ppt_x"/>
                                          </p:val>
                                        </p:tav>
                                      </p:tavLst>
                                    </p:anim>
                                    <p:anim calcmode="lin" valueType="num">
                                      <p:cBhvr>
                                        <p:cTn id="30" dur="4000" fill="hold"/>
                                        <p:tgtEl>
                                          <p:spTgt spid="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uiExpan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2. The practice"/>
          <p:cNvSpPr txBox="1">
            <a:spLocks noGrp="1"/>
          </p:cNvSpPr>
          <p:nvPr>
            <p:ph type="title"/>
          </p:nvPr>
        </p:nvSpPr>
        <p:spPr>
          <a:prstGeom prst="rect">
            <a:avLst/>
          </a:prstGeom>
        </p:spPr>
        <p:txBody>
          <a:bodyPr/>
          <a:lstStyle/>
          <a:p>
            <a:r>
              <a:t>2. The practice </a:t>
            </a:r>
          </a:p>
        </p:txBody>
      </p:sp>
      <p:sp>
        <p:nvSpPr>
          <p:cNvPr id="161" name="A. Achieving rational drug therapy…"/>
          <p:cNvSpPr txBox="1">
            <a:spLocks noGrp="1"/>
          </p:cNvSpPr>
          <p:nvPr>
            <p:ph type="body" idx="1"/>
          </p:nvPr>
        </p:nvSpPr>
        <p:spPr>
          <a:prstGeom prst="rect">
            <a:avLst/>
          </a:prstGeom>
        </p:spPr>
        <p:txBody>
          <a:bodyPr/>
          <a:lstStyle/>
          <a:p>
            <a:pPr marL="381000" indent="-381000" defTabSz="438150">
              <a:spcBef>
                <a:spcPts val="3100"/>
              </a:spcBef>
              <a:defRPr sz="2850" b="1"/>
            </a:pPr>
            <a:r>
              <a:t>A. Achieving rational drug therapy</a:t>
            </a:r>
          </a:p>
          <a:p>
            <a:pPr marL="381000" indent="-381000" defTabSz="438150">
              <a:spcBef>
                <a:spcPts val="3100"/>
              </a:spcBef>
              <a:defRPr sz="2850"/>
            </a:pPr>
            <a:r>
              <a:t>Accurate diagnosis </a:t>
            </a:r>
          </a:p>
          <a:p>
            <a:pPr marL="381000" indent="-381000" defTabSz="438150">
              <a:spcBef>
                <a:spcPts val="3100"/>
              </a:spcBef>
              <a:defRPr sz="2850"/>
            </a:pPr>
            <a:r>
              <a:t> Knowledge of the pathophysiology of disease </a:t>
            </a:r>
          </a:p>
          <a:p>
            <a:pPr marL="381000" indent="-381000" defTabSz="438150">
              <a:spcBef>
                <a:spcPts val="3100"/>
              </a:spcBef>
              <a:defRPr sz="2850"/>
            </a:pPr>
            <a:r>
              <a:t> Knowledge of basic pharmacology and pharmacokinetics </a:t>
            </a:r>
          </a:p>
          <a:p>
            <a:pPr marL="381000" indent="-381000" defTabSz="438150">
              <a:spcBef>
                <a:spcPts val="3100"/>
              </a:spcBef>
              <a:defRPr sz="2850"/>
            </a:pPr>
            <a:r>
              <a:t> Ability to transfer knowledge into effective bedside action </a:t>
            </a:r>
          </a:p>
          <a:p>
            <a:pPr marL="381000" indent="-381000" defTabSz="438150">
              <a:spcBef>
                <a:spcPts val="3100"/>
              </a:spcBef>
              <a:defRPr sz="2850"/>
            </a:pPr>
            <a:r>
              <a:t> Reasonable expectations of these relationships so as to anticipate the effect of drugs </a:t>
            </a:r>
          </a:p>
          <a:p>
            <a:pPr marL="381000" indent="-381000" defTabSz="438150">
              <a:spcBef>
                <a:spcPts val="3100"/>
              </a:spcBef>
              <a:defRPr sz="2850"/>
            </a:pPr>
            <a:r>
              <a:t> Plan of therapy.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60"/>
                                        </p:tgtEl>
                                        <p:attrNameLst>
                                          <p:attrName>style.visibility</p:attrName>
                                        </p:attrNameLst>
                                      </p:cBhvr>
                                      <p:to>
                                        <p:strVal val="visible"/>
                                      </p:to>
                                    </p:set>
                                    <p:anim calcmode="lin" valueType="num">
                                      <p:cBhvr>
                                        <p:cTn id="7" dur="1000" fill="hold"/>
                                        <p:tgtEl>
                                          <p:spTgt spid="160"/>
                                        </p:tgtEl>
                                        <p:attrNameLst>
                                          <p:attrName>ppt_w</p:attrName>
                                        </p:attrNameLst>
                                      </p:cBhvr>
                                      <p:tavLst>
                                        <p:tav tm="0">
                                          <p:val>
                                            <p:strVal val="4*#ppt_w"/>
                                          </p:val>
                                        </p:tav>
                                        <p:tav tm="100000">
                                          <p:val>
                                            <p:strVal val="#ppt_w"/>
                                          </p:val>
                                        </p:tav>
                                      </p:tavLst>
                                    </p:anim>
                                    <p:anim calcmode="lin" valueType="num">
                                      <p:cBhvr>
                                        <p:cTn id="8" dur="1000" fill="hold"/>
                                        <p:tgtEl>
                                          <p:spTgt spid="16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1">
                                            <p:bg/>
                                          </p:spTgt>
                                        </p:tgtEl>
                                        <p:attrNameLst>
                                          <p:attrName>style.visibility</p:attrName>
                                        </p:attrNameLst>
                                      </p:cBhvr>
                                      <p:to>
                                        <p:strVal val="visible"/>
                                      </p:to>
                                    </p:set>
                                    <p:anim calcmode="lin" valueType="num">
                                      <p:cBhvr>
                                        <p:cTn id="13" dur="1000" fill="hold"/>
                                        <p:tgtEl>
                                          <p:spTgt spid="161">
                                            <p:bg/>
                                          </p:spTgt>
                                        </p:tgtEl>
                                        <p:attrNameLst>
                                          <p:attrName>ppt_x</p:attrName>
                                        </p:attrNameLst>
                                      </p:cBhvr>
                                      <p:tavLst>
                                        <p:tav tm="0">
                                          <p:val>
                                            <p:strVal val="0-#ppt_w/2"/>
                                          </p:val>
                                        </p:tav>
                                        <p:tav tm="100000">
                                          <p:val>
                                            <p:strVal val="#ppt_x"/>
                                          </p:val>
                                        </p:tav>
                                      </p:tavLst>
                                    </p:anim>
                                    <p:anim calcmode="lin" valueType="num">
                                      <p:cBhvr>
                                        <p:cTn id="14" dur="1000" fill="hold"/>
                                        <p:tgtEl>
                                          <p:spTgt spid="161">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61">
                                            <p:txEl>
                                              <p:pRg st="0" end="0"/>
                                            </p:txEl>
                                          </p:spTgt>
                                        </p:tgtEl>
                                        <p:attrNameLst>
                                          <p:attrName>style.visibility</p:attrName>
                                        </p:attrNameLst>
                                      </p:cBhvr>
                                      <p:to>
                                        <p:strVal val="visible"/>
                                      </p:to>
                                    </p:set>
                                    <p:anim calcmode="lin" valueType="num">
                                      <p:cBhvr>
                                        <p:cTn id="17" dur="1000" fill="hold"/>
                                        <p:tgtEl>
                                          <p:spTgt spid="161">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61">
                                            <p:txEl>
                                              <p:pRg st="1" end="1"/>
                                            </p:txEl>
                                          </p:spTgt>
                                        </p:tgtEl>
                                        <p:attrNameLst>
                                          <p:attrName>style.visibility</p:attrName>
                                        </p:attrNameLst>
                                      </p:cBhvr>
                                      <p:to>
                                        <p:strVal val="visible"/>
                                      </p:to>
                                    </p:set>
                                    <p:anim calcmode="lin" valueType="num">
                                      <p:cBhvr>
                                        <p:cTn id="23" dur="1000" fill="hold"/>
                                        <p:tgtEl>
                                          <p:spTgt spid="161">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61">
                                            <p:txEl>
                                              <p:pRg st="2" end="2"/>
                                            </p:txEl>
                                          </p:spTgt>
                                        </p:tgtEl>
                                        <p:attrNameLst>
                                          <p:attrName>style.visibility</p:attrName>
                                        </p:attrNameLst>
                                      </p:cBhvr>
                                      <p:to>
                                        <p:strVal val="visible"/>
                                      </p:to>
                                    </p:set>
                                    <p:anim calcmode="lin" valueType="num">
                                      <p:cBhvr>
                                        <p:cTn id="29" dur="4000" fill="hold"/>
                                        <p:tgtEl>
                                          <p:spTgt spid="161">
                                            <p:txEl>
                                              <p:pRg st="2" end="2"/>
                                            </p:txEl>
                                          </p:spTgt>
                                        </p:tgtEl>
                                        <p:attrNameLst>
                                          <p:attrName>ppt_x</p:attrName>
                                        </p:attrNameLst>
                                      </p:cBhvr>
                                      <p:tavLst>
                                        <p:tav tm="0">
                                          <p:val>
                                            <p:strVal val="0-#ppt_w/2"/>
                                          </p:val>
                                        </p:tav>
                                        <p:tav tm="100000">
                                          <p:val>
                                            <p:strVal val="#ppt_x"/>
                                          </p:val>
                                        </p:tav>
                                      </p:tavLst>
                                    </p:anim>
                                    <p:anim calcmode="lin" valueType="num">
                                      <p:cBhvr>
                                        <p:cTn id="30" dur="4000" fill="hold"/>
                                        <p:tgtEl>
                                          <p:spTgt spid="1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161">
                                            <p:txEl>
                                              <p:pRg st="3" end="3"/>
                                            </p:txEl>
                                          </p:spTgt>
                                        </p:tgtEl>
                                        <p:attrNameLst>
                                          <p:attrName>style.visibility</p:attrName>
                                        </p:attrNameLst>
                                      </p:cBhvr>
                                      <p:to>
                                        <p:strVal val="visible"/>
                                      </p:to>
                                    </p:set>
                                    <p:anim calcmode="lin" valueType="num">
                                      <p:cBhvr>
                                        <p:cTn id="35" dur="1000" fill="hold"/>
                                        <p:tgtEl>
                                          <p:spTgt spid="161">
                                            <p:txEl>
                                              <p:pRg st="3" end="3"/>
                                            </p:txEl>
                                          </p:spTgt>
                                        </p:tgtEl>
                                        <p:attrNameLst>
                                          <p:attrName>ppt_x</p:attrName>
                                        </p:attrNameLst>
                                      </p:cBhvr>
                                      <p:tavLst>
                                        <p:tav tm="0">
                                          <p:val>
                                            <p:strVal val="0-#ppt_w/2"/>
                                          </p:val>
                                        </p:tav>
                                        <p:tav tm="100000">
                                          <p:val>
                                            <p:strVal val="#ppt_x"/>
                                          </p:val>
                                        </p:tav>
                                      </p:tavLst>
                                    </p:anim>
                                    <p:anim calcmode="lin" valueType="num">
                                      <p:cBhvr>
                                        <p:cTn id="36" dur="1000" fill="hold"/>
                                        <p:tgtEl>
                                          <p:spTgt spid="16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161">
                                            <p:txEl>
                                              <p:pRg st="4" end="4"/>
                                            </p:txEl>
                                          </p:spTgt>
                                        </p:tgtEl>
                                        <p:attrNameLst>
                                          <p:attrName>style.visibility</p:attrName>
                                        </p:attrNameLst>
                                      </p:cBhvr>
                                      <p:to>
                                        <p:strVal val="visible"/>
                                      </p:to>
                                    </p:set>
                                    <p:anim calcmode="lin" valueType="num">
                                      <p:cBhvr>
                                        <p:cTn id="41" dur="1000" fill="hold"/>
                                        <p:tgtEl>
                                          <p:spTgt spid="161">
                                            <p:txEl>
                                              <p:pRg st="4" end="4"/>
                                            </p:txEl>
                                          </p:spTgt>
                                        </p:tgtEl>
                                        <p:attrNameLst>
                                          <p:attrName>ppt_x</p:attrName>
                                        </p:attrNameLst>
                                      </p:cBhvr>
                                      <p:tavLst>
                                        <p:tav tm="0">
                                          <p:val>
                                            <p:strVal val="0-#ppt_w/2"/>
                                          </p:val>
                                        </p:tav>
                                        <p:tav tm="100000">
                                          <p:val>
                                            <p:strVal val="#ppt_x"/>
                                          </p:val>
                                        </p:tav>
                                      </p:tavLst>
                                    </p:anim>
                                    <p:anim calcmode="lin" valueType="num">
                                      <p:cBhvr>
                                        <p:cTn id="42" dur="1000" fill="hold"/>
                                        <p:tgtEl>
                                          <p:spTgt spid="16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p:tmAbs val="0"/>
                                  </p:iterate>
                                  <p:childTnLst>
                                    <p:set>
                                      <p:cBhvr>
                                        <p:cTn id="46" fill="hold"/>
                                        <p:tgtEl>
                                          <p:spTgt spid="161">
                                            <p:txEl>
                                              <p:pRg st="5" end="5"/>
                                            </p:txEl>
                                          </p:spTgt>
                                        </p:tgtEl>
                                        <p:attrNameLst>
                                          <p:attrName>style.visibility</p:attrName>
                                        </p:attrNameLst>
                                      </p:cBhvr>
                                      <p:to>
                                        <p:strVal val="visible"/>
                                      </p:to>
                                    </p:set>
                                    <p:anim calcmode="lin" valueType="num">
                                      <p:cBhvr>
                                        <p:cTn id="47" dur="1000" fill="hold"/>
                                        <p:tgtEl>
                                          <p:spTgt spid="161">
                                            <p:txEl>
                                              <p:pRg st="5" end="5"/>
                                            </p:txEl>
                                          </p:spTgt>
                                        </p:tgtEl>
                                        <p:attrNameLst>
                                          <p:attrName>ppt_x</p:attrName>
                                        </p:attrNameLst>
                                      </p:cBhvr>
                                      <p:tavLst>
                                        <p:tav tm="0">
                                          <p:val>
                                            <p:strVal val="0-#ppt_w/2"/>
                                          </p:val>
                                        </p:tav>
                                        <p:tav tm="100000">
                                          <p:val>
                                            <p:strVal val="#ppt_x"/>
                                          </p:val>
                                        </p:tav>
                                      </p:tavLst>
                                    </p:anim>
                                    <p:anim calcmode="lin" valueType="num">
                                      <p:cBhvr>
                                        <p:cTn id="48" dur="1000" fill="hold"/>
                                        <p:tgtEl>
                                          <p:spTgt spid="16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iterate>
                                    <p:tmAbs val="0"/>
                                  </p:iterate>
                                  <p:childTnLst>
                                    <p:set>
                                      <p:cBhvr>
                                        <p:cTn id="52" fill="hold"/>
                                        <p:tgtEl>
                                          <p:spTgt spid="161">
                                            <p:txEl>
                                              <p:pRg st="6" end="6"/>
                                            </p:txEl>
                                          </p:spTgt>
                                        </p:tgtEl>
                                        <p:attrNameLst>
                                          <p:attrName>style.visibility</p:attrName>
                                        </p:attrNameLst>
                                      </p:cBhvr>
                                      <p:to>
                                        <p:strVal val="visible"/>
                                      </p:to>
                                    </p:set>
                                    <p:anim calcmode="lin" valueType="num">
                                      <p:cBhvr>
                                        <p:cTn id="53" dur="1000" fill="hold"/>
                                        <p:tgtEl>
                                          <p:spTgt spid="161">
                                            <p:txEl>
                                              <p:pRg st="6" end="6"/>
                                            </p:txEl>
                                          </p:spTgt>
                                        </p:tgtEl>
                                        <p:attrNameLst>
                                          <p:attrName>ppt_x</p:attrName>
                                        </p:attrNameLst>
                                      </p:cBhvr>
                                      <p:tavLst>
                                        <p:tav tm="0">
                                          <p:val>
                                            <p:strVal val="0-#ppt_w/2"/>
                                          </p:val>
                                        </p:tav>
                                        <p:tav tm="100000">
                                          <p:val>
                                            <p:strVal val="#ppt_x"/>
                                          </p:val>
                                        </p:tav>
                                      </p:tavLst>
                                    </p:anim>
                                    <p:anim calcmode="lin" valueType="num">
                                      <p:cBhvr>
                                        <p:cTn id="54" dur="1000" fill="hold"/>
                                        <p:tgtEl>
                                          <p:spTgt spid="16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advAuto="0"/>
      <p:bldP spid="161" grpId="0" uiExpan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B. Medication-related problems…"/>
          <p:cNvSpPr txBox="1">
            <a:spLocks noGrp="1"/>
          </p:cNvSpPr>
          <p:nvPr>
            <p:ph type="body" idx="1"/>
          </p:nvPr>
        </p:nvSpPr>
        <p:spPr>
          <a:prstGeom prst="rect">
            <a:avLst/>
          </a:prstGeom>
        </p:spPr>
        <p:txBody>
          <a:bodyPr/>
          <a:lstStyle/>
          <a:p>
            <a:pPr marL="502919" indent="-502919" defTabSz="578358">
              <a:spcBef>
                <a:spcPts val="4100"/>
              </a:spcBef>
              <a:defRPr sz="3762"/>
            </a:pPr>
            <a:r>
              <a:rPr b="1"/>
              <a:t>B. Medication-related problems </a:t>
            </a:r>
          </a:p>
          <a:p>
            <a:pPr marL="502919" indent="-502919" defTabSz="578358">
              <a:spcBef>
                <a:spcPts val="4100"/>
              </a:spcBef>
              <a:defRPr sz="3762"/>
            </a:pPr>
            <a:r>
              <a:t> Untreated indication </a:t>
            </a:r>
          </a:p>
          <a:p>
            <a:pPr marL="502919" indent="-502919" defTabSz="578358">
              <a:spcBef>
                <a:spcPts val="4100"/>
              </a:spcBef>
              <a:defRPr sz="3762"/>
            </a:pPr>
            <a:r>
              <a:t> Improper drug selection </a:t>
            </a:r>
          </a:p>
          <a:p>
            <a:pPr marL="502919" indent="-502919" defTabSz="578358">
              <a:spcBef>
                <a:spcPts val="4100"/>
              </a:spcBef>
              <a:defRPr sz="3762"/>
            </a:pPr>
            <a:r>
              <a:t> Subtherapeutic dosage </a:t>
            </a:r>
          </a:p>
          <a:p>
            <a:pPr marL="502919" indent="-502919" defTabSz="578358">
              <a:spcBef>
                <a:spcPts val="4100"/>
              </a:spcBef>
              <a:defRPr sz="3762"/>
            </a:pPr>
            <a:r>
              <a:t> Failure to receive medication </a:t>
            </a:r>
          </a:p>
          <a:p>
            <a:pPr marL="502919" indent="-502919" defTabSz="578358">
              <a:spcBef>
                <a:spcPts val="4100"/>
              </a:spcBef>
              <a:defRPr sz="3762"/>
            </a:pPr>
            <a:r>
              <a:t> Overdosage </a:t>
            </a:r>
          </a:p>
          <a:p>
            <a:pPr marL="502919" indent="-502919" defTabSz="578358">
              <a:spcBef>
                <a:spcPts val="4100"/>
              </a:spcBef>
              <a:defRPr sz="3762"/>
            </a:pPr>
            <a:r>
              <a:t> Adverse drug reactions </a:t>
            </a:r>
          </a:p>
          <a:p>
            <a:pPr marL="502919" indent="-502919" defTabSz="578358">
              <a:spcBef>
                <a:spcPts val="4100"/>
              </a:spcBef>
              <a:defRPr sz="3762"/>
            </a:pPr>
            <a:r>
              <a:t> Drug interactions.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63">
                                            <p:bg/>
                                          </p:spTgt>
                                        </p:tgtEl>
                                        <p:attrNameLst>
                                          <p:attrName>style.visibility</p:attrName>
                                        </p:attrNameLst>
                                      </p:cBhvr>
                                      <p:to>
                                        <p:strVal val="visible"/>
                                      </p:to>
                                    </p:set>
                                    <p:anim calcmode="lin" valueType="num">
                                      <p:cBhvr>
                                        <p:cTn id="7" dur="3000" fill="hold"/>
                                        <p:tgtEl>
                                          <p:spTgt spid="163">
                                            <p:bg/>
                                          </p:spTgt>
                                        </p:tgtEl>
                                        <p:attrNameLst>
                                          <p:attrName>ppt_x</p:attrName>
                                        </p:attrNameLst>
                                      </p:cBhvr>
                                      <p:tavLst>
                                        <p:tav tm="0">
                                          <p:val>
                                            <p:strVal val="0-#ppt_w/2"/>
                                          </p:val>
                                        </p:tav>
                                        <p:tav tm="100000">
                                          <p:val>
                                            <p:strVal val="#ppt_x"/>
                                          </p:val>
                                        </p:tav>
                                      </p:tavLst>
                                    </p:anim>
                                    <p:anim calcmode="lin" valueType="num">
                                      <p:cBhvr>
                                        <p:cTn id="8" dur="3000" fill="hold"/>
                                        <p:tgtEl>
                                          <p:spTgt spid="16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3">
                                            <p:txEl>
                                              <p:pRg st="0" end="0"/>
                                            </p:txEl>
                                          </p:spTgt>
                                        </p:tgtEl>
                                        <p:attrNameLst>
                                          <p:attrName>style.visibility</p:attrName>
                                        </p:attrNameLst>
                                      </p:cBhvr>
                                      <p:to>
                                        <p:strVal val="visible"/>
                                      </p:to>
                                    </p:set>
                                    <p:anim calcmode="lin" valueType="num">
                                      <p:cBhvr>
                                        <p:cTn id="13" dur="3000" fill="hold"/>
                                        <p:tgtEl>
                                          <p:spTgt spid="163">
                                            <p:txEl>
                                              <p:pRg st="0" end="0"/>
                                            </p:txEl>
                                          </p:spTgt>
                                        </p:tgtEl>
                                        <p:attrNameLst>
                                          <p:attrName>ppt_x</p:attrName>
                                        </p:attrNameLst>
                                      </p:cBhvr>
                                      <p:tavLst>
                                        <p:tav tm="0">
                                          <p:val>
                                            <p:strVal val="0-#ppt_w/2"/>
                                          </p:val>
                                        </p:tav>
                                        <p:tav tm="100000">
                                          <p:val>
                                            <p:strVal val="#ppt_x"/>
                                          </p:val>
                                        </p:tav>
                                      </p:tavLst>
                                    </p:anim>
                                    <p:anim calcmode="lin" valueType="num">
                                      <p:cBhvr>
                                        <p:cTn id="14" dur="3000" fill="hold"/>
                                        <p:tgtEl>
                                          <p:spTgt spid="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63">
                                            <p:txEl>
                                              <p:pRg st="1" end="1"/>
                                            </p:txEl>
                                          </p:spTgt>
                                        </p:tgtEl>
                                        <p:attrNameLst>
                                          <p:attrName>style.visibility</p:attrName>
                                        </p:attrNameLst>
                                      </p:cBhvr>
                                      <p:to>
                                        <p:strVal val="visible"/>
                                      </p:to>
                                    </p:set>
                                    <p:anim calcmode="lin" valueType="num">
                                      <p:cBhvr>
                                        <p:cTn id="19" dur="3000" fill="hold"/>
                                        <p:tgtEl>
                                          <p:spTgt spid="163">
                                            <p:txEl>
                                              <p:pRg st="1" end="1"/>
                                            </p:txEl>
                                          </p:spTgt>
                                        </p:tgtEl>
                                        <p:attrNameLst>
                                          <p:attrName>ppt_x</p:attrName>
                                        </p:attrNameLst>
                                      </p:cBhvr>
                                      <p:tavLst>
                                        <p:tav tm="0">
                                          <p:val>
                                            <p:strVal val="0-#ppt_w/2"/>
                                          </p:val>
                                        </p:tav>
                                        <p:tav tm="100000">
                                          <p:val>
                                            <p:strVal val="#ppt_x"/>
                                          </p:val>
                                        </p:tav>
                                      </p:tavLst>
                                    </p:anim>
                                    <p:anim calcmode="lin" valueType="num">
                                      <p:cBhvr>
                                        <p:cTn id="20" dur="3000" fill="hold"/>
                                        <p:tgtEl>
                                          <p:spTgt spid="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63">
                                            <p:txEl>
                                              <p:pRg st="2" end="2"/>
                                            </p:txEl>
                                          </p:spTgt>
                                        </p:tgtEl>
                                        <p:attrNameLst>
                                          <p:attrName>style.visibility</p:attrName>
                                        </p:attrNameLst>
                                      </p:cBhvr>
                                      <p:to>
                                        <p:strVal val="visible"/>
                                      </p:to>
                                    </p:set>
                                    <p:anim calcmode="lin" valueType="num">
                                      <p:cBhvr>
                                        <p:cTn id="25" dur="3000" fill="hold"/>
                                        <p:tgtEl>
                                          <p:spTgt spid="163">
                                            <p:txEl>
                                              <p:pRg st="2" end="2"/>
                                            </p:txEl>
                                          </p:spTgt>
                                        </p:tgtEl>
                                        <p:attrNameLst>
                                          <p:attrName>ppt_x</p:attrName>
                                        </p:attrNameLst>
                                      </p:cBhvr>
                                      <p:tavLst>
                                        <p:tav tm="0">
                                          <p:val>
                                            <p:strVal val="0-#ppt_w/2"/>
                                          </p:val>
                                        </p:tav>
                                        <p:tav tm="100000">
                                          <p:val>
                                            <p:strVal val="#ppt_x"/>
                                          </p:val>
                                        </p:tav>
                                      </p:tavLst>
                                    </p:anim>
                                    <p:anim calcmode="lin" valueType="num">
                                      <p:cBhvr>
                                        <p:cTn id="26" dur="3000" fill="hold"/>
                                        <p:tgtEl>
                                          <p:spTgt spid="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163">
                                            <p:txEl>
                                              <p:pRg st="3" end="3"/>
                                            </p:txEl>
                                          </p:spTgt>
                                        </p:tgtEl>
                                        <p:attrNameLst>
                                          <p:attrName>style.visibility</p:attrName>
                                        </p:attrNameLst>
                                      </p:cBhvr>
                                      <p:to>
                                        <p:strVal val="visible"/>
                                      </p:to>
                                    </p:set>
                                    <p:anim calcmode="lin" valueType="num">
                                      <p:cBhvr>
                                        <p:cTn id="31" dur="3000" fill="hold"/>
                                        <p:tgtEl>
                                          <p:spTgt spid="163">
                                            <p:txEl>
                                              <p:pRg st="3" end="3"/>
                                            </p:txEl>
                                          </p:spTgt>
                                        </p:tgtEl>
                                        <p:attrNameLst>
                                          <p:attrName>ppt_x</p:attrName>
                                        </p:attrNameLst>
                                      </p:cBhvr>
                                      <p:tavLst>
                                        <p:tav tm="0">
                                          <p:val>
                                            <p:strVal val="0-#ppt_w/2"/>
                                          </p:val>
                                        </p:tav>
                                        <p:tav tm="100000">
                                          <p:val>
                                            <p:strVal val="#ppt_x"/>
                                          </p:val>
                                        </p:tav>
                                      </p:tavLst>
                                    </p:anim>
                                    <p:anim calcmode="lin" valueType="num">
                                      <p:cBhvr>
                                        <p:cTn id="32" dur="3000" fill="hold"/>
                                        <p:tgtEl>
                                          <p:spTgt spid="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p:tmAbs val="0"/>
                                  </p:iterate>
                                  <p:childTnLst>
                                    <p:set>
                                      <p:cBhvr>
                                        <p:cTn id="36" fill="hold"/>
                                        <p:tgtEl>
                                          <p:spTgt spid="163">
                                            <p:txEl>
                                              <p:pRg st="4" end="4"/>
                                            </p:txEl>
                                          </p:spTgt>
                                        </p:tgtEl>
                                        <p:attrNameLst>
                                          <p:attrName>style.visibility</p:attrName>
                                        </p:attrNameLst>
                                      </p:cBhvr>
                                      <p:to>
                                        <p:strVal val="visible"/>
                                      </p:to>
                                    </p:set>
                                    <p:anim calcmode="lin" valueType="num">
                                      <p:cBhvr>
                                        <p:cTn id="37" dur="3000" fill="hold"/>
                                        <p:tgtEl>
                                          <p:spTgt spid="163">
                                            <p:txEl>
                                              <p:pRg st="4" end="4"/>
                                            </p:txEl>
                                          </p:spTgt>
                                        </p:tgtEl>
                                        <p:attrNameLst>
                                          <p:attrName>ppt_x</p:attrName>
                                        </p:attrNameLst>
                                      </p:cBhvr>
                                      <p:tavLst>
                                        <p:tav tm="0">
                                          <p:val>
                                            <p:strVal val="0-#ppt_w/2"/>
                                          </p:val>
                                        </p:tav>
                                        <p:tav tm="100000">
                                          <p:val>
                                            <p:strVal val="#ppt_x"/>
                                          </p:val>
                                        </p:tav>
                                      </p:tavLst>
                                    </p:anim>
                                    <p:anim calcmode="lin" valueType="num">
                                      <p:cBhvr>
                                        <p:cTn id="38" dur="3000" fill="hold"/>
                                        <p:tgtEl>
                                          <p:spTgt spid="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p:tmAbs val="0"/>
                                  </p:iterate>
                                  <p:childTnLst>
                                    <p:set>
                                      <p:cBhvr>
                                        <p:cTn id="42" fill="hold"/>
                                        <p:tgtEl>
                                          <p:spTgt spid="163">
                                            <p:txEl>
                                              <p:pRg st="5" end="5"/>
                                            </p:txEl>
                                          </p:spTgt>
                                        </p:tgtEl>
                                        <p:attrNameLst>
                                          <p:attrName>style.visibility</p:attrName>
                                        </p:attrNameLst>
                                      </p:cBhvr>
                                      <p:to>
                                        <p:strVal val="visible"/>
                                      </p:to>
                                    </p:set>
                                    <p:anim calcmode="lin" valueType="num">
                                      <p:cBhvr>
                                        <p:cTn id="43" dur="3000" fill="hold"/>
                                        <p:tgtEl>
                                          <p:spTgt spid="163">
                                            <p:txEl>
                                              <p:pRg st="5" end="5"/>
                                            </p:txEl>
                                          </p:spTgt>
                                        </p:tgtEl>
                                        <p:attrNameLst>
                                          <p:attrName>ppt_x</p:attrName>
                                        </p:attrNameLst>
                                      </p:cBhvr>
                                      <p:tavLst>
                                        <p:tav tm="0">
                                          <p:val>
                                            <p:strVal val="0-#ppt_w/2"/>
                                          </p:val>
                                        </p:tav>
                                        <p:tav tm="100000">
                                          <p:val>
                                            <p:strVal val="#ppt_x"/>
                                          </p:val>
                                        </p:tav>
                                      </p:tavLst>
                                    </p:anim>
                                    <p:anim calcmode="lin" valueType="num">
                                      <p:cBhvr>
                                        <p:cTn id="44" dur="3000" fill="hold"/>
                                        <p:tgtEl>
                                          <p:spTgt spid="1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p:tmAbs val="0"/>
                                  </p:iterate>
                                  <p:childTnLst>
                                    <p:set>
                                      <p:cBhvr>
                                        <p:cTn id="48" fill="hold"/>
                                        <p:tgtEl>
                                          <p:spTgt spid="163">
                                            <p:txEl>
                                              <p:pRg st="6" end="6"/>
                                            </p:txEl>
                                          </p:spTgt>
                                        </p:tgtEl>
                                        <p:attrNameLst>
                                          <p:attrName>style.visibility</p:attrName>
                                        </p:attrNameLst>
                                      </p:cBhvr>
                                      <p:to>
                                        <p:strVal val="visible"/>
                                      </p:to>
                                    </p:set>
                                    <p:anim calcmode="lin" valueType="num">
                                      <p:cBhvr>
                                        <p:cTn id="49" dur="3000" fill="hold"/>
                                        <p:tgtEl>
                                          <p:spTgt spid="163">
                                            <p:txEl>
                                              <p:pRg st="6" end="6"/>
                                            </p:txEl>
                                          </p:spTgt>
                                        </p:tgtEl>
                                        <p:attrNameLst>
                                          <p:attrName>ppt_x</p:attrName>
                                        </p:attrNameLst>
                                      </p:cBhvr>
                                      <p:tavLst>
                                        <p:tav tm="0">
                                          <p:val>
                                            <p:strVal val="0-#ppt_w/2"/>
                                          </p:val>
                                        </p:tav>
                                        <p:tav tm="100000">
                                          <p:val>
                                            <p:strVal val="#ppt_x"/>
                                          </p:val>
                                        </p:tav>
                                      </p:tavLst>
                                    </p:anim>
                                    <p:anim calcmode="lin" valueType="num">
                                      <p:cBhvr>
                                        <p:cTn id="50" dur="3000" fill="hold"/>
                                        <p:tgtEl>
                                          <p:spTgt spid="1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iterate>
                                    <p:tmAbs val="0"/>
                                  </p:iterate>
                                  <p:childTnLst>
                                    <p:set>
                                      <p:cBhvr>
                                        <p:cTn id="54" fill="hold"/>
                                        <p:tgtEl>
                                          <p:spTgt spid="163">
                                            <p:txEl>
                                              <p:pRg st="7" end="7"/>
                                            </p:txEl>
                                          </p:spTgt>
                                        </p:tgtEl>
                                        <p:attrNameLst>
                                          <p:attrName>style.visibility</p:attrName>
                                        </p:attrNameLst>
                                      </p:cBhvr>
                                      <p:to>
                                        <p:strVal val="visible"/>
                                      </p:to>
                                    </p:set>
                                    <p:anim calcmode="lin" valueType="num">
                                      <p:cBhvr>
                                        <p:cTn id="55" dur="3000" fill="hold"/>
                                        <p:tgtEl>
                                          <p:spTgt spid="163">
                                            <p:txEl>
                                              <p:pRg st="7" end="7"/>
                                            </p:txEl>
                                          </p:spTgt>
                                        </p:tgtEl>
                                        <p:attrNameLst>
                                          <p:attrName>ppt_x</p:attrName>
                                        </p:attrNameLst>
                                      </p:cBhvr>
                                      <p:tavLst>
                                        <p:tav tm="0">
                                          <p:val>
                                            <p:strVal val="0-#ppt_w/2"/>
                                          </p:val>
                                        </p:tav>
                                        <p:tav tm="100000">
                                          <p:val>
                                            <p:strVal val="#ppt_x"/>
                                          </p:val>
                                        </p:tav>
                                      </p:tavLst>
                                    </p:anim>
                                    <p:anim calcmode="lin" valueType="num">
                                      <p:cBhvr>
                                        <p:cTn id="56" dur="3000" fill="hold"/>
                                        <p:tgtEl>
                                          <p:spTgt spid="1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uiExpand="1" build="p"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698</Words>
  <Application>Microsoft Office PowerPoint</Application>
  <PresentationFormat>Custom</PresentationFormat>
  <Paragraphs>99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Editorial</vt:lpstr>
      <vt:lpstr>Pharmaceutical care plans</vt:lpstr>
      <vt:lpstr>Clinical pharmacy CP</vt:lpstr>
      <vt:lpstr>Pharmaceutical care (PC)</vt:lpstr>
      <vt:lpstr>The concept of pharmaceutical care</vt:lpstr>
      <vt:lpstr>PowerPoint Presentation</vt:lpstr>
      <vt:lpstr>1. Quality assurance of pharma- cotherapy</vt:lpstr>
      <vt:lpstr>PowerPoint Presentation</vt:lpstr>
      <vt:lpstr>2. The practice </vt:lpstr>
      <vt:lpstr>PowerPoint Presentation</vt:lpstr>
      <vt:lpstr>3.The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care plans</dc:title>
  <cp:lastModifiedBy>DR.Ahmed Saker</cp:lastModifiedBy>
  <cp:revision>4</cp:revision>
  <dcterms:modified xsi:type="dcterms:W3CDTF">2019-10-13T21:52:23Z</dcterms:modified>
</cp:coreProperties>
</file>