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90" r:id="rId4"/>
    <p:sldId id="288" r:id="rId5"/>
    <p:sldId id="289" r:id="rId6"/>
    <p:sldId id="257" r:id="rId7"/>
    <p:sldId id="258" r:id="rId8"/>
    <p:sldId id="259" r:id="rId9"/>
    <p:sldId id="260" r:id="rId10"/>
    <p:sldId id="291" r:id="rId11"/>
    <p:sldId id="262" r:id="rId12"/>
    <p:sldId id="263" r:id="rId13"/>
    <p:sldId id="264" r:id="rId14"/>
    <p:sldId id="282" r:id="rId15"/>
    <p:sldId id="265" r:id="rId16"/>
    <p:sldId id="266" r:id="rId17"/>
    <p:sldId id="287" r:id="rId18"/>
    <p:sldId id="267" r:id="rId19"/>
    <p:sldId id="284" r:id="rId20"/>
    <p:sldId id="285" r:id="rId21"/>
    <p:sldId id="269" r:id="rId22"/>
    <p:sldId id="271" r:id="rId23"/>
    <p:sldId id="276" r:id="rId24"/>
    <p:sldId id="286" r:id="rId25"/>
    <p:sldId id="273" r:id="rId26"/>
    <p:sldId id="277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0"/>
  </p:normalViewPr>
  <p:slideViewPr>
    <p:cSldViewPr>
      <p:cViewPr>
        <p:scale>
          <a:sx n="76" d="100"/>
          <a:sy n="76" d="100"/>
        </p:scale>
        <p:origin x="-1714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5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3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0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9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8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1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2A61-BF61-4D5A-87CE-3A70256065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4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336704"/>
          </a:xfrm>
        </p:spPr>
        <p:txBody>
          <a:bodyPr/>
          <a:lstStyle/>
          <a:p>
            <a:pPr marL="0" lvl="0" indent="0" algn="ctr">
              <a:buNone/>
            </a:pPr>
            <a:endParaRPr lang="en-US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media </a:t>
            </a:r>
          </a:p>
          <a:p>
            <a:pPr marL="0" lv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</a:p>
          <a:p>
            <a:pPr marL="0" lv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marL="0" lv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colony</a:t>
            </a:r>
          </a:p>
          <a:p>
            <a:pPr marL="0" lvl="0" indent="0" algn="ctr">
              <a:buNone/>
            </a:pP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28168" r="52796" b="19126"/>
          <a:stretch/>
        </p:blipFill>
        <p:spPr>
          <a:xfrm>
            <a:off x="6372200" y="4509120"/>
            <a:ext cx="2592288" cy="2014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744416" cy="2358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4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Enriched media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36712"/>
            <a:ext cx="8928992" cy="597666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Substances like blood, serum, egg are added to the simple medium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to growth bacteria that are exacting in their nutritional needs.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agar, Chocolate agar.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410445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46085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6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3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culture techniques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835696" y="1772816"/>
            <a:ext cx="540060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 – plate technique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835696" y="3068960"/>
            <a:ext cx="540060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Streak – plate technique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835696" y="4437112"/>
            <a:ext cx="540060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plate technique</a:t>
            </a:r>
          </a:p>
        </p:txBody>
      </p:sp>
    </p:spTree>
    <p:extLst>
      <p:ext uri="{BB962C8B-B14F-4D97-AF65-F5344CB8AC3E}">
        <p14:creationId xmlns:p14="http://schemas.microsoft.com/office/powerpoint/2010/main" val="32672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 – plate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an easy , direct way of achieving a pure culture. In this technique a small volume of dilute bacterial mixture is transferred to the center of an agar plate and is spread evenly over the surface with sterile ,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L-shaped glass rod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glass rod is normally sterilized by dipping in alcohol and flamed to burn off the alcohol.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incubation some of the dispersed cells developed in to isolated colonies.</a:t>
            </a: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11188" y="620688"/>
            <a:ext cx="7772400" cy="936104"/>
          </a:xfrm>
        </p:spPr>
        <p:txBody>
          <a:bodyPr/>
          <a:lstStyle/>
          <a:p>
            <a:pPr eaLnBrk="1" hangingPunct="1"/>
            <a:r>
              <a:rPr kumimoji="1" lang="en-US" altLang="zh-CN" sz="3200" b="1" dirty="0" smtClean="0">
                <a:latin typeface="Times New Roman" panose="02020603050405020304" pitchFamily="18" charset="0"/>
              </a:rPr>
              <a:t> Spread plate technique </a:t>
            </a:r>
            <a:endParaRPr lang="en-US" altLang="zh-CN" sz="3200" b="1" dirty="0" smtClean="0"/>
          </a:p>
        </p:txBody>
      </p:sp>
      <p:pic>
        <p:nvPicPr>
          <p:cNvPr id="8196" name="Picture 5" descr="C:\Users\mustafa\Desktop\New folder\download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8"/>
          <a:stretch/>
        </p:blipFill>
        <p:spPr bwMode="auto">
          <a:xfrm>
            <a:off x="251520" y="2004429"/>
            <a:ext cx="3384550" cy="3667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6" descr="C:\Users\mustafa\Desktop\New folder\05_spreading_plate_P13029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89138"/>
            <a:ext cx="4679950" cy="368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8208912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04040"/>
            <a:ext cx="2664296" cy="3627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41961"/>
            <a:ext cx="5112568" cy="3627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18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52928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"/>
          <a:stretch/>
        </p:blipFill>
        <p:spPr bwMode="auto">
          <a:xfrm>
            <a:off x="611560" y="765175"/>
            <a:ext cx="7920880" cy="467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0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9046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Streak – plate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, pure colonies can also be obtained by the streak plate technique 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technique , the bacterial mixture is transferred to the edge of an agar plate with an inoculating loop and then streaked out over the surface in one of several patterns 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some point on the streaks , individual cells will be removed from the loop as it glides along the agar surface and will give rise to separate colonies.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 one assumes that one colony comes from one cell.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1625" y="188913"/>
            <a:ext cx="8540750" cy="1079500"/>
          </a:xfrm>
        </p:spPr>
        <p:txBody>
          <a:bodyPr>
            <a:normAutofit fontScale="90000"/>
          </a:bodyPr>
          <a:lstStyle/>
          <a:p>
            <a:r>
              <a:rPr kumimoji="1" lang="en-US" altLang="zh-CN" b="1" smtClean="0">
                <a:latin typeface="Times New Roman" panose="02020603050405020304" pitchFamily="18" charset="0"/>
              </a:rPr>
              <a:t/>
            </a:r>
            <a:br>
              <a:rPr kumimoji="1" lang="en-US" altLang="zh-CN" b="1" smtClean="0">
                <a:latin typeface="Times New Roman" panose="02020603050405020304" pitchFamily="18" charset="0"/>
              </a:rPr>
            </a:br>
            <a:r>
              <a:rPr kumimoji="1" lang="en-US" altLang="zh-CN" b="1" smtClean="0">
                <a:latin typeface="Times New Roman" panose="02020603050405020304" pitchFamily="18" charset="0"/>
              </a:rPr>
              <a:t>streak – plate technique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8CF7C3-31AB-48C5-A315-7794E4D3EFF9}" type="slidenum">
              <a:rPr lang="en-US" altLang="zh-CN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zh-CN" sz="1400" smtClean="0"/>
          </a:p>
        </p:txBody>
      </p:sp>
      <p:pic>
        <p:nvPicPr>
          <p:cNvPr id="10244" name="Picture 2" descr="C:\Users\mustafa\Desktop\New folder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752600"/>
            <a:ext cx="4104133" cy="3836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 descr="C:\Users\mustafa\Desktop\New folder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52600"/>
            <a:ext cx="4248472" cy="3836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2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0"/>
            <a:ext cx="8579296" cy="7173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Cultivation of bacteria 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growing microorganisms in culture by: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bacteria from an infection site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specimen collection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vivo.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bacteria in the artificial environment of the laboratory -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vitro.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cultivate bacteria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*Obtain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definitive identification and characterization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*Grow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isolate all bacteria present in an infection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*Determine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bacteria is most likely causing infection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*Determine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bacteria is likely a contaminant 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colonizer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0F8891-80CA-40FC-B9CE-40555F0BBC0C}" type="slidenum">
              <a:rPr lang="en-US" altLang="zh-CN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zh-CN" sz="1400" smtClean="0"/>
          </a:p>
        </p:txBody>
      </p:sp>
      <p:sp>
        <p:nvSpPr>
          <p:cNvPr id="1126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450" y="404813"/>
            <a:ext cx="5630863" cy="692150"/>
          </a:xfrm>
        </p:spPr>
        <p:txBody>
          <a:bodyPr/>
          <a:lstStyle/>
          <a:p>
            <a:pPr eaLnBrk="1" hangingPunct="1"/>
            <a:r>
              <a:rPr lang="fr-FR" sz="3200" b="1" dirty="0" err="1" smtClean="0">
                <a:solidFill>
                  <a:srgbClr val="FF0066"/>
                </a:solidFill>
              </a:rPr>
              <a:t>Streak</a:t>
            </a:r>
            <a:r>
              <a:rPr lang="fr-FR" sz="3200" b="1" dirty="0" smtClean="0">
                <a:solidFill>
                  <a:srgbClr val="FF0066"/>
                </a:solidFill>
              </a:rPr>
              <a:t>-plate technique	</a:t>
            </a:r>
            <a:endParaRPr lang="en-US" sz="3200" b="1" dirty="0" smtClean="0">
              <a:solidFill>
                <a:srgbClr val="FF0066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331913" y="1052513"/>
            <a:ext cx="611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2400" b="1" u="sng" dirty="0">
                <a:latin typeface="Times New Roman" panose="02020603050405020304" pitchFamily="18" charset="0"/>
              </a:rPr>
              <a:t>four-area streak plate technique</a:t>
            </a:r>
            <a:endParaRPr kumimoji="1" lang="en-US" sz="2400" b="1" u="sng" dirty="0">
              <a:latin typeface="Times New Roman" panose="02020603050405020304" pitchFamily="18" charset="0"/>
            </a:endParaRPr>
          </a:p>
        </p:txBody>
      </p:sp>
      <p:grpSp>
        <p:nvGrpSpPr>
          <p:cNvPr id="176132" name="Group 4"/>
          <p:cNvGrpSpPr>
            <a:grpSpLocks/>
          </p:cNvGrpSpPr>
          <p:nvPr/>
        </p:nvGrpSpPr>
        <p:grpSpPr bwMode="auto">
          <a:xfrm>
            <a:off x="1619250" y="4149725"/>
            <a:ext cx="2089150" cy="1897063"/>
            <a:chOff x="2925" y="2568"/>
            <a:chExt cx="1316" cy="1195"/>
          </a:xfrm>
        </p:grpSpPr>
        <p:sp>
          <p:nvSpPr>
            <p:cNvPr id="11305" name="Text Box 5"/>
            <p:cNvSpPr txBox="1">
              <a:spLocks noChangeArrowheads="1"/>
            </p:cNvSpPr>
            <p:nvPr/>
          </p:nvSpPr>
          <p:spPr bwMode="auto">
            <a:xfrm>
              <a:off x="2925" y="347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11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sz="2400">
                  <a:latin typeface="Times New Roman" panose="02020603050405020304" pitchFamily="18" charset="0"/>
                </a:rPr>
                <a:t>IV</a:t>
              </a:r>
            </a:p>
          </p:txBody>
        </p:sp>
        <p:grpSp>
          <p:nvGrpSpPr>
            <p:cNvPr id="11306" name="Group 6"/>
            <p:cNvGrpSpPr>
              <a:grpSpLocks/>
            </p:cNvGrpSpPr>
            <p:nvPr/>
          </p:nvGrpSpPr>
          <p:grpSpPr bwMode="auto">
            <a:xfrm>
              <a:off x="3107" y="2568"/>
              <a:ext cx="1134" cy="1134"/>
              <a:chOff x="3107" y="2614"/>
              <a:chExt cx="1134" cy="1134"/>
            </a:xfrm>
          </p:grpSpPr>
          <p:sp>
            <p:nvSpPr>
              <p:cNvPr id="11307" name="Oval 7"/>
              <p:cNvSpPr>
                <a:spLocks noChangeArrowheads="1"/>
              </p:cNvSpPr>
              <p:nvPr/>
            </p:nvSpPr>
            <p:spPr bwMode="auto">
              <a:xfrm>
                <a:off x="3107" y="2628"/>
                <a:ext cx="1134" cy="1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115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sz="1800"/>
              </a:p>
            </p:txBody>
          </p:sp>
          <p:sp>
            <p:nvSpPr>
              <p:cNvPr id="11308" name="Freeform 8"/>
              <p:cNvSpPr>
                <a:spLocks/>
              </p:cNvSpPr>
              <p:nvPr/>
            </p:nvSpPr>
            <p:spPr bwMode="auto">
              <a:xfrm>
                <a:off x="3123" y="2628"/>
                <a:ext cx="615" cy="360"/>
              </a:xfrm>
              <a:custGeom>
                <a:avLst/>
                <a:gdLst>
                  <a:gd name="T0" fmla="*/ 6 w 1138"/>
                  <a:gd name="T1" fmla="*/ 8 h 676"/>
                  <a:gd name="T2" fmla="*/ 19 w 1138"/>
                  <a:gd name="T3" fmla="*/ 1 h 676"/>
                  <a:gd name="T4" fmla="*/ 3 w 1138"/>
                  <a:gd name="T5" fmla="*/ 12 h 676"/>
                  <a:gd name="T6" fmla="*/ 22 w 1138"/>
                  <a:gd name="T7" fmla="*/ 1 h 676"/>
                  <a:gd name="T8" fmla="*/ 1 w 1138"/>
                  <a:gd name="T9" fmla="*/ 15 h 676"/>
                  <a:gd name="T10" fmla="*/ 27 w 1138"/>
                  <a:gd name="T11" fmla="*/ 1 h 676"/>
                  <a:gd name="T12" fmla="*/ 9 w 1138"/>
                  <a:gd name="T13" fmla="*/ 8 h 676"/>
                  <a:gd name="T14" fmla="*/ 3 w 1138"/>
                  <a:gd name="T15" fmla="*/ 12 h 676"/>
                  <a:gd name="T16" fmla="*/ 6 w 1138"/>
                  <a:gd name="T17" fmla="*/ 12 h 6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38" h="676">
                    <a:moveTo>
                      <a:pt x="245" y="364"/>
                    </a:moveTo>
                    <a:cubicBezTo>
                      <a:pt x="516" y="195"/>
                      <a:pt x="787" y="26"/>
                      <a:pt x="770" y="52"/>
                    </a:cubicBezTo>
                    <a:cubicBezTo>
                      <a:pt x="753" y="78"/>
                      <a:pt x="123" y="520"/>
                      <a:pt x="140" y="520"/>
                    </a:cubicBezTo>
                    <a:cubicBezTo>
                      <a:pt x="157" y="520"/>
                      <a:pt x="892" y="26"/>
                      <a:pt x="875" y="52"/>
                    </a:cubicBezTo>
                    <a:cubicBezTo>
                      <a:pt x="858" y="78"/>
                      <a:pt x="0" y="676"/>
                      <a:pt x="35" y="676"/>
                    </a:cubicBezTo>
                    <a:cubicBezTo>
                      <a:pt x="70" y="676"/>
                      <a:pt x="1032" y="104"/>
                      <a:pt x="1085" y="52"/>
                    </a:cubicBezTo>
                    <a:cubicBezTo>
                      <a:pt x="1138" y="0"/>
                      <a:pt x="507" y="286"/>
                      <a:pt x="350" y="364"/>
                    </a:cubicBezTo>
                    <a:cubicBezTo>
                      <a:pt x="193" y="442"/>
                      <a:pt x="157" y="494"/>
                      <a:pt x="140" y="520"/>
                    </a:cubicBezTo>
                    <a:cubicBezTo>
                      <a:pt x="123" y="546"/>
                      <a:pt x="184" y="533"/>
                      <a:pt x="245" y="52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Freeform 9"/>
              <p:cNvSpPr>
                <a:spLocks/>
              </p:cNvSpPr>
              <p:nvPr/>
            </p:nvSpPr>
            <p:spPr bwMode="auto">
              <a:xfrm>
                <a:off x="3318" y="2614"/>
                <a:ext cx="850" cy="347"/>
              </a:xfrm>
              <a:custGeom>
                <a:avLst/>
                <a:gdLst>
                  <a:gd name="T0" fmla="*/ 13 w 1575"/>
                  <a:gd name="T1" fmla="*/ 1 h 650"/>
                  <a:gd name="T2" fmla="*/ 29 w 1575"/>
                  <a:gd name="T3" fmla="*/ 4 h 650"/>
                  <a:gd name="T4" fmla="*/ 16 w 1575"/>
                  <a:gd name="T5" fmla="*/ 1 h 650"/>
                  <a:gd name="T6" fmla="*/ 34 w 1575"/>
                  <a:gd name="T7" fmla="*/ 7 h 650"/>
                  <a:gd name="T8" fmla="*/ 16 w 1575"/>
                  <a:gd name="T9" fmla="*/ 4 h 650"/>
                  <a:gd name="T10" fmla="*/ 13 w 1575"/>
                  <a:gd name="T11" fmla="*/ 4 h 650"/>
                  <a:gd name="T12" fmla="*/ 10 w 1575"/>
                  <a:gd name="T13" fmla="*/ 4 h 650"/>
                  <a:gd name="T14" fmla="*/ 36 w 1575"/>
                  <a:gd name="T15" fmla="*/ 11 h 650"/>
                  <a:gd name="T16" fmla="*/ 10 w 1575"/>
                  <a:gd name="T17" fmla="*/ 7 h 650"/>
                  <a:gd name="T18" fmla="*/ 8 w 1575"/>
                  <a:gd name="T19" fmla="*/ 7 h 650"/>
                  <a:gd name="T20" fmla="*/ 5 w 1575"/>
                  <a:gd name="T21" fmla="*/ 7 h 650"/>
                  <a:gd name="T22" fmla="*/ 39 w 1575"/>
                  <a:gd name="T23" fmla="*/ 15 h 6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75" h="650">
                    <a:moveTo>
                      <a:pt x="525" y="26"/>
                    </a:moveTo>
                    <a:cubicBezTo>
                      <a:pt x="831" y="104"/>
                      <a:pt x="1138" y="182"/>
                      <a:pt x="1155" y="182"/>
                    </a:cubicBezTo>
                    <a:cubicBezTo>
                      <a:pt x="1172" y="182"/>
                      <a:pt x="595" y="0"/>
                      <a:pt x="630" y="26"/>
                    </a:cubicBezTo>
                    <a:cubicBezTo>
                      <a:pt x="665" y="52"/>
                      <a:pt x="1365" y="312"/>
                      <a:pt x="1365" y="338"/>
                    </a:cubicBezTo>
                    <a:cubicBezTo>
                      <a:pt x="1365" y="364"/>
                      <a:pt x="770" y="208"/>
                      <a:pt x="630" y="182"/>
                    </a:cubicBezTo>
                    <a:cubicBezTo>
                      <a:pt x="490" y="156"/>
                      <a:pt x="560" y="182"/>
                      <a:pt x="525" y="182"/>
                    </a:cubicBezTo>
                    <a:cubicBezTo>
                      <a:pt x="490" y="182"/>
                      <a:pt x="262" y="130"/>
                      <a:pt x="420" y="182"/>
                    </a:cubicBezTo>
                    <a:cubicBezTo>
                      <a:pt x="578" y="234"/>
                      <a:pt x="1470" y="468"/>
                      <a:pt x="1470" y="494"/>
                    </a:cubicBezTo>
                    <a:cubicBezTo>
                      <a:pt x="1470" y="520"/>
                      <a:pt x="612" y="364"/>
                      <a:pt x="420" y="338"/>
                    </a:cubicBezTo>
                    <a:cubicBezTo>
                      <a:pt x="228" y="312"/>
                      <a:pt x="350" y="338"/>
                      <a:pt x="315" y="338"/>
                    </a:cubicBezTo>
                    <a:cubicBezTo>
                      <a:pt x="280" y="338"/>
                      <a:pt x="0" y="286"/>
                      <a:pt x="210" y="338"/>
                    </a:cubicBezTo>
                    <a:cubicBezTo>
                      <a:pt x="420" y="390"/>
                      <a:pt x="1347" y="598"/>
                      <a:pt x="1575" y="65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Freeform 10"/>
              <p:cNvSpPr>
                <a:spLocks/>
              </p:cNvSpPr>
              <p:nvPr/>
            </p:nvSpPr>
            <p:spPr bwMode="auto">
              <a:xfrm>
                <a:off x="3926" y="2795"/>
                <a:ext cx="255" cy="795"/>
              </a:xfrm>
              <a:custGeom>
                <a:avLst/>
                <a:gdLst>
                  <a:gd name="T0" fmla="*/ 9 w 472"/>
                  <a:gd name="T1" fmla="*/ 3 h 1586"/>
                  <a:gd name="T2" fmla="*/ 11 w 472"/>
                  <a:gd name="T3" fmla="*/ 18 h 1586"/>
                  <a:gd name="T4" fmla="*/ 6 w 472"/>
                  <a:gd name="T5" fmla="*/ 3 h 1586"/>
                  <a:gd name="T6" fmla="*/ 9 w 472"/>
                  <a:gd name="T7" fmla="*/ 23 h 1586"/>
                  <a:gd name="T8" fmla="*/ 1 w 472"/>
                  <a:gd name="T9" fmla="*/ 1 h 1586"/>
                  <a:gd name="T10" fmla="*/ 3 w 472"/>
                  <a:gd name="T11" fmla="*/ 25 h 15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" h="1586">
                    <a:moveTo>
                      <a:pt x="350" y="182"/>
                    </a:moveTo>
                    <a:cubicBezTo>
                      <a:pt x="411" y="650"/>
                      <a:pt x="472" y="1118"/>
                      <a:pt x="455" y="1118"/>
                    </a:cubicBezTo>
                    <a:cubicBezTo>
                      <a:pt x="438" y="1118"/>
                      <a:pt x="263" y="130"/>
                      <a:pt x="245" y="182"/>
                    </a:cubicBezTo>
                    <a:cubicBezTo>
                      <a:pt x="227" y="234"/>
                      <a:pt x="385" y="1456"/>
                      <a:pt x="350" y="1430"/>
                    </a:cubicBezTo>
                    <a:cubicBezTo>
                      <a:pt x="315" y="1404"/>
                      <a:pt x="70" y="0"/>
                      <a:pt x="35" y="26"/>
                    </a:cubicBezTo>
                    <a:cubicBezTo>
                      <a:pt x="0" y="52"/>
                      <a:pt x="123" y="1326"/>
                      <a:pt x="140" y="158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1" name="Freeform 11"/>
              <p:cNvSpPr>
                <a:spLocks/>
              </p:cNvSpPr>
              <p:nvPr/>
            </p:nvSpPr>
            <p:spPr bwMode="auto">
              <a:xfrm>
                <a:off x="3198" y="2984"/>
                <a:ext cx="887" cy="718"/>
              </a:xfrm>
              <a:custGeom>
                <a:avLst/>
                <a:gdLst>
                  <a:gd name="T0" fmla="*/ 37 w 1645"/>
                  <a:gd name="T1" fmla="*/ 18 h 1430"/>
                  <a:gd name="T2" fmla="*/ 13 w 1645"/>
                  <a:gd name="T3" fmla="*/ 23 h 1430"/>
                  <a:gd name="T4" fmla="*/ 39 w 1645"/>
                  <a:gd name="T5" fmla="*/ 15 h 1430"/>
                  <a:gd name="T6" fmla="*/ 9 w 1645"/>
                  <a:gd name="T7" fmla="*/ 20 h 1430"/>
                  <a:gd name="T8" fmla="*/ 39 w 1645"/>
                  <a:gd name="T9" fmla="*/ 13 h 1430"/>
                  <a:gd name="T10" fmla="*/ 3 w 1645"/>
                  <a:gd name="T11" fmla="*/ 18 h 1430"/>
                  <a:gd name="T12" fmla="*/ 32 w 1645"/>
                  <a:gd name="T13" fmla="*/ 10 h 1430"/>
                  <a:gd name="T14" fmla="*/ 1 w 1645"/>
                  <a:gd name="T15" fmla="*/ 15 h 1430"/>
                  <a:gd name="T16" fmla="*/ 29 w 1645"/>
                  <a:gd name="T17" fmla="*/ 8 h 1430"/>
                  <a:gd name="T18" fmla="*/ 3 w 1645"/>
                  <a:gd name="T19" fmla="*/ 10 h 1430"/>
                  <a:gd name="T20" fmla="*/ 9 w 1645"/>
                  <a:gd name="T21" fmla="*/ 8 h 1430"/>
                  <a:gd name="T22" fmla="*/ 27 w 1645"/>
                  <a:gd name="T23" fmla="*/ 3 h 1430"/>
                  <a:gd name="T24" fmla="*/ 3 w 1645"/>
                  <a:gd name="T25" fmla="*/ 5 h 1430"/>
                  <a:gd name="T26" fmla="*/ 19 w 1645"/>
                  <a:gd name="T27" fmla="*/ 0 h 14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45" h="1430">
                    <a:moveTo>
                      <a:pt x="1505" y="1092"/>
                    </a:moveTo>
                    <a:cubicBezTo>
                      <a:pt x="1024" y="1261"/>
                      <a:pt x="543" y="1430"/>
                      <a:pt x="560" y="1404"/>
                    </a:cubicBezTo>
                    <a:cubicBezTo>
                      <a:pt x="577" y="1378"/>
                      <a:pt x="1645" y="962"/>
                      <a:pt x="1610" y="936"/>
                    </a:cubicBezTo>
                    <a:cubicBezTo>
                      <a:pt x="1575" y="910"/>
                      <a:pt x="350" y="1274"/>
                      <a:pt x="350" y="1248"/>
                    </a:cubicBezTo>
                    <a:cubicBezTo>
                      <a:pt x="350" y="1222"/>
                      <a:pt x="1645" y="806"/>
                      <a:pt x="1610" y="780"/>
                    </a:cubicBezTo>
                    <a:cubicBezTo>
                      <a:pt x="1575" y="754"/>
                      <a:pt x="193" y="1118"/>
                      <a:pt x="140" y="1092"/>
                    </a:cubicBezTo>
                    <a:cubicBezTo>
                      <a:pt x="87" y="1066"/>
                      <a:pt x="1312" y="650"/>
                      <a:pt x="1295" y="624"/>
                    </a:cubicBezTo>
                    <a:cubicBezTo>
                      <a:pt x="1278" y="598"/>
                      <a:pt x="52" y="962"/>
                      <a:pt x="35" y="936"/>
                    </a:cubicBezTo>
                    <a:cubicBezTo>
                      <a:pt x="18" y="910"/>
                      <a:pt x="1172" y="520"/>
                      <a:pt x="1190" y="468"/>
                    </a:cubicBezTo>
                    <a:cubicBezTo>
                      <a:pt x="1208" y="416"/>
                      <a:pt x="280" y="624"/>
                      <a:pt x="140" y="624"/>
                    </a:cubicBezTo>
                    <a:cubicBezTo>
                      <a:pt x="0" y="624"/>
                      <a:pt x="193" y="546"/>
                      <a:pt x="350" y="468"/>
                    </a:cubicBezTo>
                    <a:cubicBezTo>
                      <a:pt x="507" y="390"/>
                      <a:pt x="1120" y="182"/>
                      <a:pt x="1085" y="156"/>
                    </a:cubicBezTo>
                    <a:cubicBezTo>
                      <a:pt x="1050" y="130"/>
                      <a:pt x="193" y="338"/>
                      <a:pt x="140" y="312"/>
                    </a:cubicBezTo>
                    <a:cubicBezTo>
                      <a:pt x="87" y="286"/>
                      <a:pt x="665" y="52"/>
                      <a:pt x="77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6140" name="Group 12"/>
          <p:cNvGrpSpPr>
            <a:grpSpLocks/>
          </p:cNvGrpSpPr>
          <p:nvPr/>
        </p:nvGrpSpPr>
        <p:grpSpPr bwMode="auto">
          <a:xfrm>
            <a:off x="5435600" y="1700213"/>
            <a:ext cx="2160588" cy="2160587"/>
            <a:chOff x="3424" y="1071"/>
            <a:chExt cx="1361" cy="1361"/>
          </a:xfrm>
        </p:grpSpPr>
        <p:grpSp>
          <p:nvGrpSpPr>
            <p:cNvPr id="11297" name="Group 13"/>
            <p:cNvGrpSpPr>
              <a:grpSpLocks/>
            </p:cNvGrpSpPr>
            <p:nvPr/>
          </p:nvGrpSpPr>
          <p:grpSpPr bwMode="auto">
            <a:xfrm>
              <a:off x="3424" y="1071"/>
              <a:ext cx="1134" cy="1361"/>
              <a:chOff x="3107" y="1071"/>
              <a:chExt cx="1134" cy="1361"/>
            </a:xfrm>
          </p:grpSpPr>
          <p:grpSp>
            <p:nvGrpSpPr>
              <p:cNvPr id="11299" name="Group 14"/>
              <p:cNvGrpSpPr>
                <a:grpSpLocks/>
              </p:cNvGrpSpPr>
              <p:nvPr/>
            </p:nvGrpSpPr>
            <p:grpSpPr bwMode="auto">
              <a:xfrm>
                <a:off x="3107" y="1298"/>
                <a:ext cx="1134" cy="1134"/>
                <a:chOff x="6177" y="3442"/>
                <a:chExt cx="2100" cy="2126"/>
              </a:xfrm>
            </p:grpSpPr>
            <p:sp>
              <p:nvSpPr>
                <p:cNvPr id="11302" name="Oval 15"/>
                <p:cNvSpPr>
                  <a:spLocks noChangeArrowheads="1"/>
                </p:cNvSpPr>
                <p:nvPr/>
              </p:nvSpPr>
              <p:spPr bwMode="auto">
                <a:xfrm>
                  <a:off x="6177" y="3468"/>
                  <a:ext cx="2100" cy="21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115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11303" name="Freeform 16"/>
                <p:cNvSpPr>
                  <a:spLocks/>
                </p:cNvSpPr>
                <p:nvPr/>
              </p:nvSpPr>
              <p:spPr bwMode="auto">
                <a:xfrm>
                  <a:off x="6207" y="3468"/>
                  <a:ext cx="1138" cy="676"/>
                </a:xfrm>
                <a:custGeom>
                  <a:avLst/>
                  <a:gdLst>
                    <a:gd name="T0" fmla="*/ 245 w 1138"/>
                    <a:gd name="T1" fmla="*/ 364 h 676"/>
                    <a:gd name="T2" fmla="*/ 770 w 1138"/>
                    <a:gd name="T3" fmla="*/ 52 h 676"/>
                    <a:gd name="T4" fmla="*/ 140 w 1138"/>
                    <a:gd name="T5" fmla="*/ 520 h 676"/>
                    <a:gd name="T6" fmla="*/ 875 w 1138"/>
                    <a:gd name="T7" fmla="*/ 52 h 676"/>
                    <a:gd name="T8" fmla="*/ 35 w 1138"/>
                    <a:gd name="T9" fmla="*/ 676 h 676"/>
                    <a:gd name="T10" fmla="*/ 1085 w 1138"/>
                    <a:gd name="T11" fmla="*/ 52 h 676"/>
                    <a:gd name="T12" fmla="*/ 350 w 1138"/>
                    <a:gd name="T13" fmla="*/ 364 h 676"/>
                    <a:gd name="T14" fmla="*/ 140 w 1138"/>
                    <a:gd name="T15" fmla="*/ 520 h 676"/>
                    <a:gd name="T16" fmla="*/ 245 w 1138"/>
                    <a:gd name="T17" fmla="*/ 520 h 6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38" h="676">
                      <a:moveTo>
                        <a:pt x="245" y="364"/>
                      </a:moveTo>
                      <a:cubicBezTo>
                        <a:pt x="516" y="195"/>
                        <a:pt x="787" y="26"/>
                        <a:pt x="770" y="52"/>
                      </a:cubicBezTo>
                      <a:cubicBezTo>
                        <a:pt x="753" y="78"/>
                        <a:pt x="123" y="520"/>
                        <a:pt x="140" y="520"/>
                      </a:cubicBezTo>
                      <a:cubicBezTo>
                        <a:pt x="157" y="520"/>
                        <a:pt x="892" y="26"/>
                        <a:pt x="875" y="52"/>
                      </a:cubicBezTo>
                      <a:cubicBezTo>
                        <a:pt x="858" y="78"/>
                        <a:pt x="0" y="676"/>
                        <a:pt x="35" y="676"/>
                      </a:cubicBezTo>
                      <a:cubicBezTo>
                        <a:pt x="70" y="676"/>
                        <a:pt x="1032" y="104"/>
                        <a:pt x="1085" y="52"/>
                      </a:cubicBezTo>
                      <a:cubicBezTo>
                        <a:pt x="1138" y="0"/>
                        <a:pt x="507" y="286"/>
                        <a:pt x="350" y="364"/>
                      </a:cubicBezTo>
                      <a:cubicBezTo>
                        <a:pt x="193" y="442"/>
                        <a:pt x="157" y="494"/>
                        <a:pt x="140" y="520"/>
                      </a:cubicBezTo>
                      <a:cubicBezTo>
                        <a:pt x="123" y="546"/>
                        <a:pt x="184" y="533"/>
                        <a:pt x="245" y="52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4" name="Freeform 17"/>
                <p:cNvSpPr>
                  <a:spLocks/>
                </p:cNvSpPr>
                <p:nvPr/>
              </p:nvSpPr>
              <p:spPr bwMode="auto">
                <a:xfrm>
                  <a:off x="6567" y="3442"/>
                  <a:ext cx="1575" cy="650"/>
                </a:xfrm>
                <a:custGeom>
                  <a:avLst/>
                  <a:gdLst>
                    <a:gd name="T0" fmla="*/ 525 w 1575"/>
                    <a:gd name="T1" fmla="*/ 26 h 650"/>
                    <a:gd name="T2" fmla="*/ 1155 w 1575"/>
                    <a:gd name="T3" fmla="*/ 182 h 650"/>
                    <a:gd name="T4" fmla="*/ 630 w 1575"/>
                    <a:gd name="T5" fmla="*/ 26 h 650"/>
                    <a:gd name="T6" fmla="*/ 1365 w 1575"/>
                    <a:gd name="T7" fmla="*/ 338 h 650"/>
                    <a:gd name="T8" fmla="*/ 630 w 1575"/>
                    <a:gd name="T9" fmla="*/ 182 h 650"/>
                    <a:gd name="T10" fmla="*/ 525 w 1575"/>
                    <a:gd name="T11" fmla="*/ 182 h 650"/>
                    <a:gd name="T12" fmla="*/ 420 w 1575"/>
                    <a:gd name="T13" fmla="*/ 182 h 650"/>
                    <a:gd name="T14" fmla="*/ 1470 w 1575"/>
                    <a:gd name="T15" fmla="*/ 494 h 650"/>
                    <a:gd name="T16" fmla="*/ 420 w 1575"/>
                    <a:gd name="T17" fmla="*/ 338 h 650"/>
                    <a:gd name="T18" fmla="*/ 315 w 1575"/>
                    <a:gd name="T19" fmla="*/ 338 h 650"/>
                    <a:gd name="T20" fmla="*/ 210 w 1575"/>
                    <a:gd name="T21" fmla="*/ 338 h 650"/>
                    <a:gd name="T22" fmla="*/ 1575 w 1575"/>
                    <a:gd name="T23" fmla="*/ 650 h 6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575" h="650">
                      <a:moveTo>
                        <a:pt x="525" y="26"/>
                      </a:moveTo>
                      <a:cubicBezTo>
                        <a:pt x="831" y="104"/>
                        <a:pt x="1138" y="182"/>
                        <a:pt x="1155" y="182"/>
                      </a:cubicBezTo>
                      <a:cubicBezTo>
                        <a:pt x="1172" y="182"/>
                        <a:pt x="595" y="0"/>
                        <a:pt x="630" y="26"/>
                      </a:cubicBezTo>
                      <a:cubicBezTo>
                        <a:pt x="665" y="52"/>
                        <a:pt x="1365" y="312"/>
                        <a:pt x="1365" y="338"/>
                      </a:cubicBezTo>
                      <a:cubicBezTo>
                        <a:pt x="1365" y="364"/>
                        <a:pt x="770" y="208"/>
                        <a:pt x="630" y="182"/>
                      </a:cubicBezTo>
                      <a:cubicBezTo>
                        <a:pt x="490" y="156"/>
                        <a:pt x="560" y="182"/>
                        <a:pt x="525" y="182"/>
                      </a:cubicBezTo>
                      <a:cubicBezTo>
                        <a:pt x="490" y="182"/>
                        <a:pt x="262" y="130"/>
                        <a:pt x="420" y="182"/>
                      </a:cubicBezTo>
                      <a:cubicBezTo>
                        <a:pt x="578" y="234"/>
                        <a:pt x="1470" y="468"/>
                        <a:pt x="1470" y="494"/>
                      </a:cubicBezTo>
                      <a:cubicBezTo>
                        <a:pt x="1470" y="520"/>
                        <a:pt x="612" y="364"/>
                        <a:pt x="420" y="338"/>
                      </a:cubicBezTo>
                      <a:cubicBezTo>
                        <a:pt x="228" y="312"/>
                        <a:pt x="350" y="338"/>
                        <a:pt x="315" y="338"/>
                      </a:cubicBezTo>
                      <a:cubicBezTo>
                        <a:pt x="280" y="338"/>
                        <a:pt x="0" y="286"/>
                        <a:pt x="210" y="338"/>
                      </a:cubicBezTo>
                      <a:cubicBezTo>
                        <a:pt x="420" y="390"/>
                        <a:pt x="1347" y="598"/>
                        <a:pt x="1575" y="65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00" name="Text Box 18"/>
              <p:cNvSpPr txBox="1">
                <a:spLocks noChangeArrowheads="1"/>
              </p:cNvSpPr>
              <p:nvPr/>
            </p:nvSpPr>
            <p:spPr bwMode="auto">
              <a:xfrm>
                <a:off x="3833" y="107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115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en-US" sz="2400">
                    <a:latin typeface="Times New Roman" panose="02020603050405020304" pitchFamily="18" charset="0"/>
                  </a:rPr>
                  <a:t>II</a:t>
                </a:r>
              </a:p>
            </p:txBody>
          </p:sp>
          <p:sp>
            <p:nvSpPr>
              <p:cNvPr id="11301" name="Text Box 19"/>
              <p:cNvSpPr txBox="1">
                <a:spLocks noChangeArrowheads="1"/>
              </p:cNvSpPr>
              <p:nvPr/>
            </p:nvSpPr>
            <p:spPr bwMode="auto">
              <a:xfrm>
                <a:off x="3153" y="1162"/>
                <a:ext cx="1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115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en-US" sz="2400"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11298" name="Text Box 20"/>
            <p:cNvSpPr txBox="1">
              <a:spLocks noChangeArrowheads="1"/>
            </p:cNvSpPr>
            <p:nvPr/>
          </p:nvSpPr>
          <p:spPr bwMode="auto">
            <a:xfrm>
              <a:off x="4377" y="1207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11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2000">
                  <a:latin typeface="Times New Roman" panose="02020603050405020304" pitchFamily="18" charset="0"/>
                </a:rPr>
                <a:t>1/5 </a:t>
              </a:r>
              <a:endParaRPr kumimoji="1" 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6149" name="Group 21"/>
          <p:cNvGrpSpPr>
            <a:grpSpLocks/>
          </p:cNvGrpSpPr>
          <p:nvPr/>
        </p:nvGrpSpPr>
        <p:grpSpPr bwMode="auto">
          <a:xfrm>
            <a:off x="1763713" y="1700213"/>
            <a:ext cx="1873250" cy="2089150"/>
            <a:chOff x="1111" y="1071"/>
            <a:chExt cx="1180" cy="1316"/>
          </a:xfrm>
        </p:grpSpPr>
        <p:grpSp>
          <p:nvGrpSpPr>
            <p:cNvPr id="11291" name="Group 22"/>
            <p:cNvGrpSpPr>
              <a:grpSpLocks/>
            </p:cNvGrpSpPr>
            <p:nvPr/>
          </p:nvGrpSpPr>
          <p:grpSpPr bwMode="auto">
            <a:xfrm>
              <a:off x="1111" y="1162"/>
              <a:ext cx="1180" cy="1225"/>
              <a:chOff x="1111" y="1162"/>
              <a:chExt cx="1180" cy="1225"/>
            </a:xfrm>
          </p:grpSpPr>
          <p:grpSp>
            <p:nvGrpSpPr>
              <p:cNvPr id="11293" name="Group 23"/>
              <p:cNvGrpSpPr>
                <a:grpSpLocks/>
              </p:cNvGrpSpPr>
              <p:nvPr/>
            </p:nvGrpSpPr>
            <p:grpSpPr bwMode="auto">
              <a:xfrm>
                <a:off x="1202" y="1298"/>
                <a:ext cx="1089" cy="1089"/>
                <a:chOff x="2322" y="3453"/>
                <a:chExt cx="2100" cy="2100"/>
              </a:xfrm>
            </p:grpSpPr>
            <p:sp>
              <p:nvSpPr>
                <p:cNvPr id="11295" name="Oval 24"/>
                <p:cNvSpPr>
                  <a:spLocks noChangeArrowheads="1"/>
                </p:cNvSpPr>
                <p:nvPr/>
              </p:nvSpPr>
              <p:spPr bwMode="auto">
                <a:xfrm>
                  <a:off x="2322" y="3453"/>
                  <a:ext cx="2100" cy="21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115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11296" name="Freeform 25"/>
                <p:cNvSpPr>
                  <a:spLocks/>
                </p:cNvSpPr>
                <p:nvPr/>
              </p:nvSpPr>
              <p:spPr bwMode="auto">
                <a:xfrm>
                  <a:off x="2367" y="3468"/>
                  <a:ext cx="1138" cy="676"/>
                </a:xfrm>
                <a:custGeom>
                  <a:avLst/>
                  <a:gdLst>
                    <a:gd name="T0" fmla="*/ 245 w 1138"/>
                    <a:gd name="T1" fmla="*/ 364 h 676"/>
                    <a:gd name="T2" fmla="*/ 770 w 1138"/>
                    <a:gd name="T3" fmla="*/ 52 h 676"/>
                    <a:gd name="T4" fmla="*/ 140 w 1138"/>
                    <a:gd name="T5" fmla="*/ 520 h 676"/>
                    <a:gd name="T6" fmla="*/ 875 w 1138"/>
                    <a:gd name="T7" fmla="*/ 52 h 676"/>
                    <a:gd name="T8" fmla="*/ 35 w 1138"/>
                    <a:gd name="T9" fmla="*/ 676 h 676"/>
                    <a:gd name="T10" fmla="*/ 1085 w 1138"/>
                    <a:gd name="T11" fmla="*/ 52 h 676"/>
                    <a:gd name="T12" fmla="*/ 350 w 1138"/>
                    <a:gd name="T13" fmla="*/ 364 h 676"/>
                    <a:gd name="T14" fmla="*/ 140 w 1138"/>
                    <a:gd name="T15" fmla="*/ 520 h 676"/>
                    <a:gd name="T16" fmla="*/ 245 w 1138"/>
                    <a:gd name="T17" fmla="*/ 520 h 6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38" h="676">
                      <a:moveTo>
                        <a:pt x="245" y="364"/>
                      </a:moveTo>
                      <a:cubicBezTo>
                        <a:pt x="516" y="195"/>
                        <a:pt x="787" y="26"/>
                        <a:pt x="770" y="52"/>
                      </a:cubicBezTo>
                      <a:cubicBezTo>
                        <a:pt x="753" y="78"/>
                        <a:pt x="123" y="520"/>
                        <a:pt x="140" y="520"/>
                      </a:cubicBezTo>
                      <a:cubicBezTo>
                        <a:pt x="157" y="520"/>
                        <a:pt x="892" y="26"/>
                        <a:pt x="875" y="52"/>
                      </a:cubicBezTo>
                      <a:cubicBezTo>
                        <a:pt x="858" y="78"/>
                        <a:pt x="0" y="676"/>
                        <a:pt x="35" y="676"/>
                      </a:cubicBezTo>
                      <a:cubicBezTo>
                        <a:pt x="70" y="676"/>
                        <a:pt x="1032" y="104"/>
                        <a:pt x="1085" y="52"/>
                      </a:cubicBezTo>
                      <a:cubicBezTo>
                        <a:pt x="1138" y="0"/>
                        <a:pt x="507" y="286"/>
                        <a:pt x="350" y="364"/>
                      </a:cubicBezTo>
                      <a:cubicBezTo>
                        <a:pt x="193" y="442"/>
                        <a:pt x="157" y="494"/>
                        <a:pt x="140" y="520"/>
                      </a:cubicBezTo>
                      <a:cubicBezTo>
                        <a:pt x="123" y="546"/>
                        <a:pt x="184" y="533"/>
                        <a:pt x="245" y="52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94" name="Text Box 26"/>
              <p:cNvSpPr txBox="1">
                <a:spLocks noChangeArrowheads="1"/>
              </p:cNvSpPr>
              <p:nvPr/>
            </p:nvSpPr>
            <p:spPr bwMode="auto">
              <a:xfrm>
                <a:off x="1111" y="1162"/>
                <a:ext cx="1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115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en-US" sz="2400"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11292" name="Text Box 27"/>
            <p:cNvSpPr txBox="1">
              <a:spLocks noChangeArrowheads="1"/>
            </p:cNvSpPr>
            <p:nvPr/>
          </p:nvSpPr>
          <p:spPr bwMode="auto">
            <a:xfrm>
              <a:off x="1292" y="1071"/>
              <a:ext cx="9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11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2000">
                  <a:latin typeface="Times New Roman" panose="02020603050405020304" pitchFamily="18" charset="0"/>
                </a:rPr>
                <a:t>1/10 </a:t>
              </a:r>
              <a:endParaRPr kumimoji="1" 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11272" name="Line 28"/>
          <p:cNvSpPr>
            <a:spLocks noChangeShapeType="1"/>
          </p:cNvSpPr>
          <p:nvPr/>
        </p:nvSpPr>
        <p:spPr bwMode="auto">
          <a:xfrm>
            <a:off x="3849688" y="2924175"/>
            <a:ext cx="1296987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3" name="Text Box 29"/>
          <p:cNvSpPr txBox="1">
            <a:spLocks noChangeArrowheads="1"/>
          </p:cNvSpPr>
          <p:nvPr/>
        </p:nvSpPr>
        <p:spPr bwMode="auto">
          <a:xfrm>
            <a:off x="3706813" y="2486025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800" b="1">
                <a:solidFill>
                  <a:srgbClr val="3333CC"/>
                </a:solidFill>
                <a:latin typeface="Times New Roman" panose="02020603050405020304" pitchFamily="18" charset="0"/>
              </a:rPr>
              <a:t>Rotate</a:t>
            </a:r>
            <a:r>
              <a:rPr kumimoji="1" lang="en-US" altLang="zh-CN" sz="1800">
                <a:latin typeface="Times New Roman" panose="02020603050405020304" pitchFamily="18" charset="0"/>
              </a:rPr>
              <a:t> plate 90</a:t>
            </a:r>
            <a:r>
              <a:rPr kumimoji="1" lang="en-US" altLang="zh-CN" sz="1800">
                <a:latin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kumimoji="1" lang="en-US" sz="18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274" name="Text Box 30"/>
          <p:cNvSpPr txBox="1">
            <a:spLocks noChangeArrowheads="1"/>
          </p:cNvSpPr>
          <p:nvPr/>
        </p:nvSpPr>
        <p:spPr bwMode="auto">
          <a:xfrm>
            <a:off x="7021513" y="3494088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800" b="1">
                <a:solidFill>
                  <a:srgbClr val="FF3300"/>
                </a:solidFill>
                <a:latin typeface="Times New Roman" panose="02020603050405020304" pitchFamily="18" charset="0"/>
              </a:rPr>
              <a:t>Flame</a:t>
            </a:r>
            <a:r>
              <a:rPr kumimoji="1" lang="en-US" altLang="zh-CN" sz="1800">
                <a:latin typeface="Times New Roman" panose="02020603050405020304" pitchFamily="18" charset="0"/>
              </a:rPr>
              <a:t> loop</a:t>
            </a:r>
            <a:endParaRPr kumimoji="1" lang="en-US" sz="1800">
              <a:latin typeface="Times New Roman" panose="02020603050405020304" pitchFamily="18" charset="0"/>
            </a:endParaRPr>
          </a:p>
        </p:txBody>
      </p:sp>
      <p:sp>
        <p:nvSpPr>
          <p:cNvPr id="11275" name="AutoShape 31"/>
          <p:cNvSpPr>
            <a:spLocks noChangeArrowheads="1"/>
          </p:cNvSpPr>
          <p:nvPr/>
        </p:nvSpPr>
        <p:spPr bwMode="auto">
          <a:xfrm>
            <a:off x="7956550" y="2781300"/>
            <a:ext cx="503238" cy="2016125"/>
          </a:xfrm>
          <a:prstGeom prst="curvedLeftArrow">
            <a:avLst>
              <a:gd name="adj1" fmla="val 80126"/>
              <a:gd name="adj2" fmla="val 160252"/>
              <a:gd name="adj3" fmla="val 33333"/>
            </a:avLst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1276" name="Text Box 32"/>
          <p:cNvSpPr txBox="1">
            <a:spLocks noChangeArrowheads="1"/>
          </p:cNvSpPr>
          <p:nvPr/>
        </p:nvSpPr>
        <p:spPr bwMode="auto">
          <a:xfrm>
            <a:off x="7019925" y="3783013"/>
            <a:ext cx="172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800" b="1">
                <a:solidFill>
                  <a:srgbClr val="3333CC"/>
                </a:solidFill>
                <a:latin typeface="Times New Roman" panose="02020603050405020304" pitchFamily="18" charset="0"/>
              </a:rPr>
              <a:t>Rotate</a:t>
            </a:r>
            <a:r>
              <a:rPr kumimoji="1" lang="en-US" altLang="zh-CN" sz="1800">
                <a:latin typeface="Times New Roman" panose="02020603050405020304" pitchFamily="18" charset="0"/>
              </a:rPr>
              <a:t> 90</a:t>
            </a:r>
            <a:r>
              <a:rPr kumimoji="1" lang="en-US" altLang="zh-CN" sz="1800">
                <a:latin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kumimoji="1" lang="en-US" sz="18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76161" name="Group 33"/>
          <p:cNvGrpSpPr>
            <a:grpSpLocks/>
          </p:cNvGrpSpPr>
          <p:nvPr/>
        </p:nvGrpSpPr>
        <p:grpSpPr bwMode="auto">
          <a:xfrm>
            <a:off x="3995738" y="4575175"/>
            <a:ext cx="1728787" cy="438150"/>
            <a:chOff x="2517" y="2882"/>
            <a:chExt cx="1089" cy="276"/>
          </a:xfrm>
        </p:grpSpPr>
        <p:sp>
          <p:nvSpPr>
            <p:cNvPr id="11289" name="Line 34"/>
            <p:cNvSpPr>
              <a:spLocks noChangeShapeType="1"/>
            </p:cNvSpPr>
            <p:nvPr/>
          </p:nvSpPr>
          <p:spPr bwMode="auto">
            <a:xfrm flipH="1">
              <a:off x="2517" y="3158"/>
              <a:ext cx="681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0" name="Text Box 35"/>
            <p:cNvSpPr txBox="1">
              <a:spLocks noChangeArrowheads="1"/>
            </p:cNvSpPr>
            <p:nvPr/>
          </p:nvSpPr>
          <p:spPr bwMode="auto">
            <a:xfrm>
              <a:off x="2518" y="2882"/>
              <a:ext cx="10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11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800" b="1">
                  <a:solidFill>
                    <a:srgbClr val="3333CC"/>
                  </a:solidFill>
                  <a:latin typeface="Times New Roman" panose="02020603050405020304" pitchFamily="18" charset="0"/>
                </a:rPr>
                <a:t>Rotate</a:t>
              </a:r>
              <a:r>
                <a:rPr kumimoji="1" lang="en-US" altLang="zh-CN" sz="1800">
                  <a:latin typeface="Times New Roman" panose="02020603050405020304" pitchFamily="18" charset="0"/>
                </a:rPr>
                <a:t> 90</a:t>
              </a:r>
              <a:r>
                <a:rPr kumimoji="1" lang="en-US" altLang="zh-CN" sz="1800">
                  <a:latin typeface="Times New Roman" panose="02020603050405020304" pitchFamily="18" charset="0"/>
                  <a:sym typeface="Symbol" panose="05050102010706020507" pitchFamily="18" charset="2"/>
                </a:rPr>
                <a:t></a:t>
              </a:r>
              <a:endParaRPr kumimoji="1" lang="en-US" sz="18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176164" name="Group 36"/>
          <p:cNvGrpSpPr>
            <a:grpSpLocks/>
          </p:cNvGrpSpPr>
          <p:nvPr/>
        </p:nvGrpSpPr>
        <p:grpSpPr bwMode="auto">
          <a:xfrm>
            <a:off x="5364163" y="4076700"/>
            <a:ext cx="2808287" cy="1871663"/>
            <a:chOff x="3379" y="2568"/>
            <a:chExt cx="1769" cy="1179"/>
          </a:xfrm>
        </p:grpSpPr>
        <p:grpSp>
          <p:nvGrpSpPr>
            <p:cNvPr id="11281" name="Group 37"/>
            <p:cNvGrpSpPr>
              <a:grpSpLocks/>
            </p:cNvGrpSpPr>
            <p:nvPr/>
          </p:nvGrpSpPr>
          <p:grpSpPr bwMode="auto">
            <a:xfrm>
              <a:off x="3379" y="2568"/>
              <a:ext cx="1679" cy="1179"/>
              <a:chOff x="1201" y="2568"/>
              <a:chExt cx="1679" cy="1179"/>
            </a:xfrm>
          </p:grpSpPr>
          <p:grpSp>
            <p:nvGrpSpPr>
              <p:cNvPr id="11283" name="Group 38"/>
              <p:cNvGrpSpPr>
                <a:grpSpLocks/>
              </p:cNvGrpSpPr>
              <p:nvPr/>
            </p:nvGrpSpPr>
            <p:grpSpPr bwMode="auto">
              <a:xfrm>
                <a:off x="1201" y="2568"/>
                <a:ext cx="1180" cy="1179"/>
                <a:chOff x="1629" y="2198"/>
                <a:chExt cx="2100" cy="2100"/>
              </a:xfrm>
            </p:grpSpPr>
            <p:sp>
              <p:nvSpPr>
                <p:cNvPr id="11285" name="Oval 39"/>
                <p:cNvSpPr>
                  <a:spLocks noChangeArrowheads="1"/>
                </p:cNvSpPr>
                <p:nvPr/>
              </p:nvSpPr>
              <p:spPr bwMode="auto">
                <a:xfrm>
                  <a:off x="1629" y="2198"/>
                  <a:ext cx="2100" cy="21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115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11286" name="Freeform 40"/>
                <p:cNvSpPr>
                  <a:spLocks/>
                </p:cNvSpPr>
                <p:nvPr/>
              </p:nvSpPr>
              <p:spPr bwMode="auto">
                <a:xfrm>
                  <a:off x="1674" y="2198"/>
                  <a:ext cx="1138" cy="676"/>
                </a:xfrm>
                <a:custGeom>
                  <a:avLst/>
                  <a:gdLst>
                    <a:gd name="T0" fmla="*/ 245 w 1138"/>
                    <a:gd name="T1" fmla="*/ 364 h 676"/>
                    <a:gd name="T2" fmla="*/ 770 w 1138"/>
                    <a:gd name="T3" fmla="*/ 52 h 676"/>
                    <a:gd name="T4" fmla="*/ 140 w 1138"/>
                    <a:gd name="T5" fmla="*/ 520 h 676"/>
                    <a:gd name="T6" fmla="*/ 875 w 1138"/>
                    <a:gd name="T7" fmla="*/ 52 h 676"/>
                    <a:gd name="T8" fmla="*/ 35 w 1138"/>
                    <a:gd name="T9" fmla="*/ 676 h 676"/>
                    <a:gd name="T10" fmla="*/ 1085 w 1138"/>
                    <a:gd name="T11" fmla="*/ 52 h 676"/>
                    <a:gd name="T12" fmla="*/ 350 w 1138"/>
                    <a:gd name="T13" fmla="*/ 364 h 676"/>
                    <a:gd name="T14" fmla="*/ 140 w 1138"/>
                    <a:gd name="T15" fmla="*/ 520 h 676"/>
                    <a:gd name="T16" fmla="*/ 245 w 1138"/>
                    <a:gd name="T17" fmla="*/ 520 h 6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38" h="676">
                      <a:moveTo>
                        <a:pt x="245" y="364"/>
                      </a:moveTo>
                      <a:cubicBezTo>
                        <a:pt x="516" y="195"/>
                        <a:pt x="787" y="26"/>
                        <a:pt x="770" y="52"/>
                      </a:cubicBezTo>
                      <a:cubicBezTo>
                        <a:pt x="753" y="78"/>
                        <a:pt x="123" y="520"/>
                        <a:pt x="140" y="520"/>
                      </a:cubicBezTo>
                      <a:cubicBezTo>
                        <a:pt x="157" y="520"/>
                        <a:pt x="892" y="26"/>
                        <a:pt x="875" y="52"/>
                      </a:cubicBezTo>
                      <a:cubicBezTo>
                        <a:pt x="858" y="78"/>
                        <a:pt x="0" y="676"/>
                        <a:pt x="35" y="676"/>
                      </a:cubicBezTo>
                      <a:cubicBezTo>
                        <a:pt x="70" y="676"/>
                        <a:pt x="1032" y="104"/>
                        <a:pt x="1085" y="52"/>
                      </a:cubicBezTo>
                      <a:cubicBezTo>
                        <a:pt x="1138" y="0"/>
                        <a:pt x="507" y="286"/>
                        <a:pt x="350" y="364"/>
                      </a:cubicBezTo>
                      <a:cubicBezTo>
                        <a:pt x="193" y="442"/>
                        <a:pt x="157" y="494"/>
                        <a:pt x="140" y="520"/>
                      </a:cubicBezTo>
                      <a:cubicBezTo>
                        <a:pt x="123" y="546"/>
                        <a:pt x="184" y="533"/>
                        <a:pt x="245" y="52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7" name="Freeform 41"/>
                <p:cNvSpPr>
                  <a:spLocks/>
                </p:cNvSpPr>
                <p:nvPr/>
              </p:nvSpPr>
              <p:spPr bwMode="auto">
                <a:xfrm>
                  <a:off x="2049" y="2198"/>
                  <a:ext cx="1575" cy="650"/>
                </a:xfrm>
                <a:custGeom>
                  <a:avLst/>
                  <a:gdLst>
                    <a:gd name="T0" fmla="*/ 525 w 1575"/>
                    <a:gd name="T1" fmla="*/ 26 h 650"/>
                    <a:gd name="T2" fmla="*/ 1155 w 1575"/>
                    <a:gd name="T3" fmla="*/ 182 h 650"/>
                    <a:gd name="T4" fmla="*/ 630 w 1575"/>
                    <a:gd name="T5" fmla="*/ 26 h 650"/>
                    <a:gd name="T6" fmla="*/ 1365 w 1575"/>
                    <a:gd name="T7" fmla="*/ 338 h 650"/>
                    <a:gd name="T8" fmla="*/ 630 w 1575"/>
                    <a:gd name="T9" fmla="*/ 182 h 650"/>
                    <a:gd name="T10" fmla="*/ 525 w 1575"/>
                    <a:gd name="T11" fmla="*/ 182 h 650"/>
                    <a:gd name="T12" fmla="*/ 420 w 1575"/>
                    <a:gd name="T13" fmla="*/ 182 h 650"/>
                    <a:gd name="T14" fmla="*/ 1470 w 1575"/>
                    <a:gd name="T15" fmla="*/ 494 h 650"/>
                    <a:gd name="T16" fmla="*/ 420 w 1575"/>
                    <a:gd name="T17" fmla="*/ 338 h 650"/>
                    <a:gd name="T18" fmla="*/ 315 w 1575"/>
                    <a:gd name="T19" fmla="*/ 338 h 650"/>
                    <a:gd name="T20" fmla="*/ 210 w 1575"/>
                    <a:gd name="T21" fmla="*/ 338 h 650"/>
                    <a:gd name="T22" fmla="*/ 1575 w 1575"/>
                    <a:gd name="T23" fmla="*/ 650 h 6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575" h="650">
                      <a:moveTo>
                        <a:pt x="525" y="26"/>
                      </a:moveTo>
                      <a:cubicBezTo>
                        <a:pt x="831" y="104"/>
                        <a:pt x="1138" y="182"/>
                        <a:pt x="1155" y="182"/>
                      </a:cubicBezTo>
                      <a:cubicBezTo>
                        <a:pt x="1172" y="182"/>
                        <a:pt x="595" y="0"/>
                        <a:pt x="630" y="26"/>
                      </a:cubicBezTo>
                      <a:cubicBezTo>
                        <a:pt x="665" y="52"/>
                        <a:pt x="1365" y="312"/>
                        <a:pt x="1365" y="338"/>
                      </a:cubicBezTo>
                      <a:cubicBezTo>
                        <a:pt x="1365" y="364"/>
                        <a:pt x="770" y="208"/>
                        <a:pt x="630" y="182"/>
                      </a:cubicBezTo>
                      <a:cubicBezTo>
                        <a:pt x="490" y="156"/>
                        <a:pt x="560" y="182"/>
                        <a:pt x="525" y="182"/>
                      </a:cubicBezTo>
                      <a:cubicBezTo>
                        <a:pt x="490" y="182"/>
                        <a:pt x="262" y="130"/>
                        <a:pt x="420" y="182"/>
                      </a:cubicBezTo>
                      <a:cubicBezTo>
                        <a:pt x="578" y="234"/>
                        <a:pt x="1470" y="468"/>
                        <a:pt x="1470" y="494"/>
                      </a:cubicBezTo>
                      <a:cubicBezTo>
                        <a:pt x="1470" y="520"/>
                        <a:pt x="612" y="364"/>
                        <a:pt x="420" y="338"/>
                      </a:cubicBezTo>
                      <a:cubicBezTo>
                        <a:pt x="228" y="312"/>
                        <a:pt x="350" y="338"/>
                        <a:pt x="315" y="338"/>
                      </a:cubicBezTo>
                      <a:cubicBezTo>
                        <a:pt x="280" y="338"/>
                        <a:pt x="0" y="286"/>
                        <a:pt x="210" y="338"/>
                      </a:cubicBezTo>
                      <a:cubicBezTo>
                        <a:pt x="420" y="390"/>
                        <a:pt x="1347" y="598"/>
                        <a:pt x="1575" y="65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8" name="Freeform 42"/>
                <p:cNvSpPr>
                  <a:spLocks/>
                </p:cNvSpPr>
                <p:nvPr/>
              </p:nvSpPr>
              <p:spPr bwMode="auto">
                <a:xfrm>
                  <a:off x="3129" y="2450"/>
                  <a:ext cx="472" cy="1586"/>
                </a:xfrm>
                <a:custGeom>
                  <a:avLst/>
                  <a:gdLst>
                    <a:gd name="T0" fmla="*/ 350 w 472"/>
                    <a:gd name="T1" fmla="*/ 182 h 1586"/>
                    <a:gd name="T2" fmla="*/ 455 w 472"/>
                    <a:gd name="T3" fmla="*/ 1118 h 1586"/>
                    <a:gd name="T4" fmla="*/ 245 w 472"/>
                    <a:gd name="T5" fmla="*/ 182 h 1586"/>
                    <a:gd name="T6" fmla="*/ 350 w 472"/>
                    <a:gd name="T7" fmla="*/ 1430 h 1586"/>
                    <a:gd name="T8" fmla="*/ 35 w 472"/>
                    <a:gd name="T9" fmla="*/ 26 h 1586"/>
                    <a:gd name="T10" fmla="*/ 140 w 472"/>
                    <a:gd name="T11" fmla="*/ 1586 h 15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72" h="1586">
                      <a:moveTo>
                        <a:pt x="350" y="182"/>
                      </a:moveTo>
                      <a:cubicBezTo>
                        <a:pt x="411" y="650"/>
                        <a:pt x="472" y="1118"/>
                        <a:pt x="455" y="1118"/>
                      </a:cubicBezTo>
                      <a:cubicBezTo>
                        <a:pt x="438" y="1118"/>
                        <a:pt x="263" y="130"/>
                        <a:pt x="245" y="182"/>
                      </a:cubicBezTo>
                      <a:cubicBezTo>
                        <a:pt x="227" y="234"/>
                        <a:pt x="385" y="1456"/>
                        <a:pt x="350" y="1430"/>
                      </a:cubicBezTo>
                      <a:cubicBezTo>
                        <a:pt x="315" y="1404"/>
                        <a:pt x="70" y="0"/>
                        <a:pt x="35" y="26"/>
                      </a:cubicBezTo>
                      <a:cubicBezTo>
                        <a:pt x="0" y="52"/>
                        <a:pt x="123" y="1326"/>
                        <a:pt x="140" y="158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84" name="Text Box 43"/>
              <p:cNvSpPr txBox="1">
                <a:spLocks noChangeArrowheads="1"/>
              </p:cNvSpPr>
              <p:nvPr/>
            </p:nvSpPr>
            <p:spPr bwMode="auto">
              <a:xfrm>
                <a:off x="2426" y="3022"/>
                <a:ext cx="4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115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en-US" sz="2400">
                    <a:latin typeface="Times New Roman" panose="02020603050405020304" pitchFamily="18" charset="0"/>
                  </a:rPr>
                  <a:t>III</a:t>
                </a:r>
              </a:p>
            </p:txBody>
          </p:sp>
        </p:grpSp>
        <p:sp>
          <p:nvSpPr>
            <p:cNvPr id="11282" name="Text Box 44"/>
            <p:cNvSpPr txBox="1">
              <a:spLocks noChangeArrowheads="1"/>
            </p:cNvSpPr>
            <p:nvPr/>
          </p:nvSpPr>
          <p:spPr bwMode="auto">
            <a:xfrm>
              <a:off x="4604" y="3339"/>
              <a:ext cx="5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11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2000">
                  <a:latin typeface="Times New Roman" panose="02020603050405020304" pitchFamily="18" charset="0"/>
                </a:rPr>
                <a:t>1/4 </a:t>
              </a:r>
              <a:endParaRPr kumimoji="1" 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11279" name="Text Box 45"/>
          <p:cNvSpPr txBox="1">
            <a:spLocks noChangeArrowheads="1"/>
          </p:cNvSpPr>
          <p:nvPr/>
        </p:nvSpPr>
        <p:spPr bwMode="auto">
          <a:xfrm>
            <a:off x="3779838" y="2924175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800" b="1">
                <a:solidFill>
                  <a:srgbClr val="FF3300"/>
                </a:solidFill>
                <a:latin typeface="Times New Roman" panose="02020603050405020304" pitchFamily="18" charset="0"/>
              </a:rPr>
              <a:t>Flame</a:t>
            </a:r>
            <a:r>
              <a:rPr kumimoji="1" lang="en-US" altLang="zh-CN" sz="1800">
                <a:latin typeface="Times New Roman" panose="02020603050405020304" pitchFamily="18" charset="0"/>
              </a:rPr>
              <a:t> loop</a:t>
            </a:r>
            <a:endParaRPr kumimoji="1" lang="en-US" sz="1800">
              <a:latin typeface="Times New Roman" panose="02020603050405020304" pitchFamily="18" charset="0"/>
            </a:endParaRPr>
          </a:p>
        </p:txBody>
      </p:sp>
      <p:sp>
        <p:nvSpPr>
          <p:cNvPr id="11280" name="Text Box 45"/>
          <p:cNvSpPr txBox="1">
            <a:spLocks noChangeArrowheads="1"/>
          </p:cNvSpPr>
          <p:nvPr/>
        </p:nvSpPr>
        <p:spPr bwMode="auto">
          <a:xfrm>
            <a:off x="3852863" y="5084763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800" b="1">
                <a:solidFill>
                  <a:srgbClr val="FF3300"/>
                </a:solidFill>
                <a:latin typeface="Times New Roman" panose="02020603050405020304" pitchFamily="18" charset="0"/>
              </a:rPr>
              <a:t>Flame</a:t>
            </a:r>
            <a:r>
              <a:rPr kumimoji="1" lang="en-US" altLang="zh-CN" sz="1800">
                <a:latin typeface="Times New Roman" panose="02020603050405020304" pitchFamily="18" charset="0"/>
              </a:rPr>
              <a:t> loop</a:t>
            </a:r>
            <a:endParaRPr kumimoji="1" 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9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7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5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590465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– plate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sample is diluted several time to reduce the microbial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sufficiently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obtain separated colonies upon plating.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 volume of several diluted samples are added to sterile petridishes and mixed with liquid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tryptic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soy agar that has been cooled to about 48-50C˚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agar has hardened each cell is fixed in place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colony if the sample is dilute enough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prepare pure culture , colonies growing on the surface or sub-surface can be inoculated in to fresh medium.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40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5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smtClean="0">
                <a:latin typeface="Times New Roman" panose="02020603050405020304" pitchFamily="18" charset="0"/>
              </a:rPr>
              <a:t/>
            </a:r>
            <a:br>
              <a:rPr kumimoji="1" lang="en-US" altLang="zh-CN" b="1" smtClean="0">
                <a:latin typeface="Times New Roman" panose="02020603050405020304" pitchFamily="18" charset="0"/>
              </a:rPr>
            </a:br>
            <a:r>
              <a:rPr kumimoji="1" lang="en-US" altLang="zh-CN" b="1" smtClean="0">
                <a:latin typeface="Times New Roman" panose="02020603050405020304" pitchFamily="18" charset="0"/>
              </a:rPr>
              <a:t>pour plate technique </a:t>
            </a:r>
            <a:br>
              <a:rPr kumimoji="1" lang="en-US" altLang="zh-CN" b="1" smtClean="0">
                <a:latin typeface="Times New Roman" panose="02020603050405020304" pitchFamily="18" charset="0"/>
              </a:rPr>
            </a:br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EC23FB-D2EF-4FC3-9D97-FA3DF683FB33}" type="slidenum">
              <a:rPr lang="en-US" altLang="zh-CN" sz="14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zh-CN" sz="1400" smtClean="0"/>
          </a:p>
        </p:txBody>
      </p:sp>
      <p:pic>
        <p:nvPicPr>
          <p:cNvPr id="13316" name="Picture 2" descr="C:\Users\mustafa\Desktop\New folder\1_clip_image01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341438"/>
            <a:ext cx="7920880" cy="5111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Colony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large number of bacterial cells on solid medium , which is visible to the naked eye as a discrete entity 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incubation , the general form of the colony and the shape of the edge or margin can be determined by looking down at the top of the colony , the nature of the colony elevation is apparent when viewed from the side as the plate is held at eye level .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7" b="35588"/>
          <a:stretch/>
        </p:blipFill>
        <p:spPr>
          <a:xfrm>
            <a:off x="395536" y="404664"/>
            <a:ext cx="8496944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18143" r="3719" b="31753"/>
          <a:stretch/>
        </p:blipFill>
        <p:spPr>
          <a:xfrm>
            <a:off x="539552" y="1124744"/>
            <a:ext cx="8223264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93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79063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4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1" y="692696"/>
            <a:ext cx="818763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6247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* Obtain </a:t>
            </a:r>
            <a:r>
              <a:rPr lang="en-US" dirty="0"/>
              <a:t>sufficient growth of clinically relevant bacteria to:</a:t>
            </a:r>
          </a:p>
          <a:p>
            <a:pPr marL="0" indent="0">
              <a:buNone/>
            </a:pPr>
            <a:r>
              <a:rPr lang="en-US" dirty="0"/>
              <a:t>1. Test antimicrobial susceptibility </a:t>
            </a:r>
          </a:p>
          <a:p>
            <a:pPr marL="0" indent="0">
              <a:buNone/>
            </a:pPr>
            <a:r>
              <a:rPr lang="en-US" dirty="0"/>
              <a:t>2. Measure response to treatment </a:t>
            </a:r>
          </a:p>
          <a:p>
            <a:pPr marL="0" indent="0">
              <a:buNone/>
            </a:pPr>
            <a:r>
              <a:rPr lang="en-US" dirty="0"/>
              <a:t>3. Characterize the agent </a:t>
            </a:r>
          </a:p>
          <a:p>
            <a:pPr marL="0" indent="0">
              <a:buNone/>
            </a:pPr>
            <a:r>
              <a:rPr lang="en-US" dirty="0"/>
              <a:t>4. Bank strain for future use including vaccine development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5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Growth requirements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* Physical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Temperature:-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**Most </a:t>
            </a:r>
            <a:r>
              <a:rPr lang="en-US" dirty="0">
                <a:solidFill>
                  <a:srgbClr val="FF0000"/>
                </a:solidFill>
              </a:rPr>
              <a:t>pathogenic bacteria are </a:t>
            </a:r>
            <a:r>
              <a:rPr lang="en-US" dirty="0" err="1">
                <a:solidFill>
                  <a:srgbClr val="FF0000"/>
                </a:solidFill>
              </a:rPr>
              <a:t>mesophiles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grow optimally at 37 0C 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human body </a:t>
            </a:r>
            <a:r>
              <a:rPr lang="en-US" dirty="0" smtClean="0">
                <a:solidFill>
                  <a:srgbClr val="FF0000"/>
                </a:solidFill>
              </a:rPr>
              <a:t>temperature).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pH:- </a:t>
            </a:r>
            <a:r>
              <a:rPr lang="en-US" dirty="0">
                <a:solidFill>
                  <a:srgbClr val="FF0000"/>
                </a:solidFill>
              </a:rPr>
              <a:t>Most medically important bacteria grow at neutral or slightly alkaline pH (7.2 to 7.6</a:t>
            </a:r>
            <a:r>
              <a:rPr lang="en-US" dirty="0" smtClean="0">
                <a:solidFill>
                  <a:srgbClr val="FF0000"/>
                </a:solidFill>
              </a:rPr>
              <a:t>). </a:t>
            </a:r>
          </a:p>
          <a:p>
            <a:r>
              <a:rPr lang="en-US" dirty="0"/>
              <a:t>Osmotic pressure:- High osmotic pressure (hypertonic) removes water causing plasmolysis – inhibits growth i.e. salt as preservative.</a:t>
            </a:r>
          </a:p>
          <a:p>
            <a:r>
              <a:rPr lang="en-US" dirty="0"/>
              <a:t>- Low osmotic pressures (hypotonic) cause water to enter and can cause lysis.</a:t>
            </a:r>
          </a:p>
          <a:p>
            <a:r>
              <a:rPr lang="en-US" dirty="0"/>
              <a:t>- Bacteria are more tolerant to osmotic variations because of the mechanical strength of the cell wall.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512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Moisture </a:t>
            </a:r>
            <a:r>
              <a:rPr lang="en-US" dirty="0"/>
              <a:t>&amp; desiccation:- Moisture is essential - 80% body weight is </a:t>
            </a:r>
            <a:r>
              <a:rPr lang="en-US" dirty="0" smtClean="0"/>
              <a:t>water.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Bacterial </a:t>
            </a:r>
            <a:r>
              <a:rPr lang="en-US" dirty="0"/>
              <a:t>spores survive several </a:t>
            </a:r>
            <a:r>
              <a:rPr lang="en-US" dirty="0" smtClean="0"/>
              <a:t>years.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Lyophilization</a:t>
            </a:r>
            <a:r>
              <a:rPr lang="en-US" dirty="0" smtClean="0"/>
              <a:t> Freeze </a:t>
            </a:r>
            <a:r>
              <a:rPr lang="en-US" dirty="0"/>
              <a:t>dry process that protects </a:t>
            </a:r>
            <a:r>
              <a:rPr lang="en-US" dirty="0" smtClean="0"/>
              <a:t>bacteria.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* Chemical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- Carbon </a:t>
            </a:r>
            <a:r>
              <a:rPr lang="en-US" dirty="0"/>
              <a:t>source</a:t>
            </a:r>
          </a:p>
          <a:p>
            <a:pPr marL="0" indent="0">
              <a:buNone/>
            </a:pPr>
            <a:r>
              <a:rPr lang="en-US" dirty="0" smtClean="0"/>
              <a:t>- Nitrogen</a:t>
            </a:r>
            <a:r>
              <a:rPr lang="en-US" dirty="0"/>
              <a:t>, sulfur phosphorus</a:t>
            </a:r>
          </a:p>
          <a:p>
            <a:pPr marL="0" indent="0">
              <a:buNone/>
            </a:pPr>
            <a:r>
              <a:rPr lang="en-US" dirty="0" smtClean="0"/>
              <a:t>- Oxygen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b="1" dirty="0">
                <a:solidFill>
                  <a:srgbClr val="C00000"/>
                </a:solidFill>
              </a:rPr>
              <a:t>Microbiological culture media</a:t>
            </a:r>
          </a:p>
          <a:p>
            <a:pPr marL="0" indent="0">
              <a:buNone/>
            </a:pPr>
            <a:r>
              <a:rPr lang="en-US" dirty="0"/>
              <a:t>The survival and growth of microorganisms depend on a available nutrients and favorable growth environment. In the laboratory, the nutrient preparations that are used for culturing microorganisms are called media.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8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physical forms are used 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83568" y="1844824"/>
            <a:ext cx="338437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media ( broth 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68225" y="5229200"/>
            <a:ext cx="3399719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media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68225" y="3501008"/>
            <a:ext cx="3399719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 solid media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463777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4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media (or broth)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 broth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tryptic soy broth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 heart infusion broth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can be used to propagate large numbers microorganisms in fermentation studies and for various biochemical tests.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8352928" cy="362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85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90465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semi solid media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can be used in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studies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determine bacterial motility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in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 an aerobic growth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25051" r="10908"/>
          <a:stretch/>
        </p:blipFill>
        <p:spPr>
          <a:xfrm>
            <a:off x="251520" y="2636912"/>
            <a:ext cx="856895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media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nutrient agar or blood agar are used: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pure culture isolates.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storage of cultures.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observe specific biochemical reactions.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surface growth of microorganisms in order to observe colony appearance.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88843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6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859</Words>
  <Application>Microsoft Office PowerPoint</Application>
  <PresentationFormat>On-screen Show (4:3)</PresentationFormat>
  <Paragraphs>103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Enriched media</vt:lpstr>
      <vt:lpstr>PowerPoint Presentation</vt:lpstr>
      <vt:lpstr>PowerPoint Presentation</vt:lpstr>
      <vt:lpstr>PowerPoint Presentation</vt:lpstr>
      <vt:lpstr> Spread plate technique </vt:lpstr>
      <vt:lpstr>PowerPoint Presentation</vt:lpstr>
      <vt:lpstr>PowerPoint Presentation</vt:lpstr>
      <vt:lpstr>PowerPoint Presentation</vt:lpstr>
      <vt:lpstr>PowerPoint Presentation</vt:lpstr>
      <vt:lpstr> streak – plate technique  </vt:lpstr>
      <vt:lpstr>Streak-plate technique </vt:lpstr>
      <vt:lpstr>PowerPoint Presentation</vt:lpstr>
      <vt:lpstr>PowerPoint Presentation</vt:lpstr>
      <vt:lpstr>PowerPoint Presentation</vt:lpstr>
      <vt:lpstr> pour plate technique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zainab</dc:creator>
  <cp:lastModifiedBy>Dr.mayssaa</cp:lastModifiedBy>
  <cp:revision>72</cp:revision>
  <dcterms:created xsi:type="dcterms:W3CDTF">2017-10-28T18:23:55Z</dcterms:created>
  <dcterms:modified xsi:type="dcterms:W3CDTF">2019-10-29T04:36:06Z</dcterms:modified>
</cp:coreProperties>
</file>