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97" r:id="rId4"/>
    <p:sldId id="298" r:id="rId5"/>
    <p:sldId id="295" r:id="rId6"/>
    <p:sldId id="257" r:id="rId7"/>
    <p:sldId id="285" r:id="rId8"/>
    <p:sldId id="259" r:id="rId9"/>
    <p:sldId id="300" r:id="rId10"/>
    <p:sldId id="302" r:id="rId11"/>
    <p:sldId id="303" r:id="rId12"/>
    <p:sldId id="304" r:id="rId13"/>
    <p:sldId id="260" r:id="rId14"/>
    <p:sldId id="261" r:id="rId15"/>
    <p:sldId id="301" r:id="rId16"/>
    <p:sldId id="262" r:id="rId17"/>
    <p:sldId id="305" r:id="rId18"/>
    <p:sldId id="264" r:id="rId19"/>
    <p:sldId id="306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6" r:id="rId41"/>
    <p:sldId id="287" r:id="rId42"/>
    <p:sldId id="309" r:id="rId43"/>
    <p:sldId id="290" r:id="rId44"/>
    <p:sldId id="288" r:id="rId45"/>
    <p:sldId id="291" r:id="rId46"/>
    <p:sldId id="292" r:id="rId47"/>
    <p:sldId id="307" r:id="rId48"/>
    <p:sldId id="310" r:id="rId49"/>
    <p:sldId id="311" r:id="rId50"/>
    <p:sldId id="308" r:id="rId51"/>
    <p:sldId id="29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436"/>
  </p:normalViewPr>
  <p:slideViewPr>
    <p:cSldViewPr snapToGrid="0" snapToObjects="1">
      <p:cViewPr varScale="1">
        <p:scale>
          <a:sx n="66" d="100"/>
          <a:sy n="6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3582-84F2-AC49-AE1C-EF067FC1D8D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A27E-E201-254D-804A-D18574B5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DA27E-E201-254D-804A-D18574B581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6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1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FAE5-E319-E245-8512-44887E11502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EC1-0A1A-3C4B-8981-D8CE5AB2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malhaj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931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Anesthetics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691" y="3602038"/>
            <a:ext cx="6006480" cy="1655762"/>
          </a:xfrm>
        </p:spPr>
        <p:txBody>
          <a:bodyPr/>
          <a:lstStyle/>
          <a:p>
            <a:r>
              <a:rPr lang="en-US" altLang="x-none" dirty="0">
                <a:latin typeface="Georgia" charset="0"/>
                <a:ea typeface="Georgia" charset="0"/>
                <a:cs typeface="Georgia" charset="0"/>
              </a:rPr>
              <a:t>Asst Prof Dr Inam S. Arif</a:t>
            </a:r>
          </a:p>
          <a:p>
            <a:r>
              <a:rPr lang="en-US" altLang="x-none" dirty="0">
                <a:latin typeface="Georgia" charset="0"/>
                <a:ea typeface="Georgia" charset="0"/>
                <a:cs typeface="Georgia" charset="0"/>
                <a:hlinkClick r:id="rId2"/>
              </a:rPr>
              <a:t>isamalhaj@yahoo.com</a:t>
            </a:r>
            <a:endParaRPr lang="en-US" altLang="x-none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 err="1"/>
              <a:t>Pharm.dr.isamalhaj@uomustansiriyah.edu.iq</a:t>
            </a:r>
            <a:endParaRPr lang="en-US" dirty="0"/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E512B7A3-EED0-0C49-9EF2-9EE7E472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32474" cy="2628000"/>
          </a:xfrm>
          <a:prstGeom prst="rect">
            <a:avLst/>
          </a:prstGeom>
        </p:spPr>
      </p:pic>
      <p:pic>
        <p:nvPicPr>
          <p:cNvPr id="7" name="Picture 6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id="{B8F41865-077C-0643-B0B7-5C6502C7A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000" y="3673800"/>
            <a:ext cx="3168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0C05-8ED0-704C-8488-8DED02E2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79" y="-210754"/>
            <a:ext cx="10094626" cy="1325563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Stages of General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D37C-77F4-3540-B2FF-DDA5A282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9" y="1669445"/>
            <a:ext cx="12028881" cy="462838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4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agent like propofol, producing unconsciousness in 30 - 40 seconds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neuromuscular blocker such as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rocuronium, vecuronium, or succinylcholine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administered to facilitate endotracheal intubation by eliciting muscle relaxation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children without IV access,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volatile agents, such as sevoflurane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administered via inhalation to induce general anesthesia.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0164F-AEAB-6A43-8D94-B54DEE72C7B3}"/>
              </a:ext>
            </a:extLst>
          </p:cNvPr>
          <p:cNvSpPr/>
          <p:nvPr/>
        </p:nvSpPr>
        <p:spPr>
          <a:xfrm>
            <a:off x="529652" y="1503164"/>
            <a:ext cx="1067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Maintenance of anesthesia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signs and response to stimuli are vigilantly monitored to balance the amount of drug continuously inhaled or infused to maintain general anesthesia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is commonly provided with volatile anesthetics</a:t>
            </a:r>
          </a:p>
        </p:txBody>
      </p:sp>
    </p:spTree>
    <p:extLst>
      <p:ext uri="{BB962C8B-B14F-4D97-AF65-F5344CB8AC3E}">
        <p14:creationId xmlns:p14="http://schemas.microsoft.com/office/powerpoint/2010/main" val="409766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6478F-AC8D-C746-ACD3-E2B1F8DC2A7B}"/>
              </a:ext>
            </a:extLst>
          </p:cNvPr>
          <p:cNvSpPr/>
          <p:nvPr/>
        </p:nvSpPr>
        <p:spPr>
          <a:xfrm>
            <a:off x="719528" y="869431"/>
            <a:ext cx="10987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Recovery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cessation of the maintenance anesthetic drug, the patient is evaluated for return of consciousness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most anesthetic agents, redistribution from the site of action (rather than metabolism of the drug) underlies recovery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monitored to assure full recovery of all normal physiologic functions (spontaneous respiration, blood pressure, heart rate, and all protective reflexes).</a:t>
            </a:r>
          </a:p>
        </p:txBody>
      </p:sp>
    </p:spTree>
    <p:extLst>
      <p:ext uri="{BB962C8B-B14F-4D97-AF65-F5344CB8AC3E}">
        <p14:creationId xmlns:p14="http://schemas.microsoft.com/office/powerpoint/2010/main" val="4124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Depth of anesthesia</a:t>
            </a: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24" y="1467280"/>
            <a:ext cx="11234352" cy="518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Four sequential stages characterized by increasing CNS depression as the anesthetic accumulates in the brain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pple Chancery" charset="0"/>
                <a:cs typeface="Times New Roman" panose="02020603050405020304" pitchFamily="18" charset="0"/>
              </a:rPr>
              <a:t>Stage I—Analgesia:</a:t>
            </a:r>
            <a:r>
              <a:rPr lang="en-US" sz="32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Loss of pain sensation results from interference with sensory transmission in the spinothalamic tract. </a:t>
            </a:r>
          </a:p>
          <a:p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Patient progresses from conscious and conversational to drowsy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Amnesia and reduced awareness of pain occur as stage II is approached.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1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37" y="313508"/>
            <a:ext cx="11530155" cy="668500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Stage II—Excitement: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patient displays 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delirium and possibly combative behavior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rise and irregularity in blood pressure and respiration occur, as well as a risk of laryngospasm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To shorten or eliminate this stage, rapid-acting IV agents are given before inhalation anesthesia is administered.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Stage III—Surgical anesthesia: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 is 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gradual loss of muscle tone and reflexes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as the CNS is further depressed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Regular respiration and relaxation of skeletal muscles with eventual loss of spontaneous movement occur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This is the ideal stage for surgery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Careful monitoring is needed to prevent undesired progression to stage IV.</a:t>
            </a:r>
          </a:p>
        </p:txBody>
      </p:sp>
    </p:spTree>
    <p:extLst>
      <p:ext uri="{BB962C8B-B14F-4D97-AF65-F5344CB8AC3E}">
        <p14:creationId xmlns:p14="http://schemas.microsoft.com/office/powerpoint/2010/main" val="114395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141B-9B82-C845-9678-C1E2FAFB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3" y="143057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pple Braille" pitchFamily="2" charset="0"/>
              </a:rPr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9DFB0-AE58-FA48-BF7A-0C3DFFF9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Stage IV—Medullary paralysis: </a:t>
            </a:r>
          </a:p>
          <a:p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Severe depression of the respiratory and vasomotor centers occurs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Ventilation and/or circulation must be supported to prevent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1"/>
            <a:ext cx="10515600" cy="1149178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Inhalation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272746"/>
            <a:ext cx="11586519" cy="51774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Maintenance of anesthesia after administration of IV agent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Depth of anesthesia / inhaled concentration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Inhalational agents have very steep DRCs and very narrow TIs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antagonists exist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To minimize waste / recirculation system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Nonflammable, nonexplosive agents, including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nitrous oxide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volatile, halogenated hydrocarbons.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Decrease cerebrovascular resistance, resulting in increased brain perfusion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Movement depends on their solubility in blood and tissues, as well as on blood flow</a:t>
            </a:r>
          </a:p>
        </p:txBody>
      </p:sp>
    </p:spTree>
    <p:extLst>
      <p:ext uri="{BB962C8B-B14F-4D97-AF65-F5344CB8AC3E}">
        <p14:creationId xmlns:p14="http://schemas.microsoft.com/office/powerpoint/2010/main" val="155960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E13E6-BCBF-FF49-826C-9BDD199D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98" y="0"/>
            <a:ext cx="12456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8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5" y="1"/>
            <a:ext cx="3083835" cy="101325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charset="0"/>
              </a:rPr>
              <a:t>Potency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013254"/>
            <a:ext cx="11701849" cy="567175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MAC: minimum alveolar conc. of vapor in the lung required to prevent movement in 50% of subjects in response to surgical stimuli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MAC is the median effective dose (ED50) of the anesthetic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inverse of MAC is, an index of potency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Sevoflurane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-----small value of MAC------ high potency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Nitrous Oxide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------large value of MAC-----low potency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MAC values are used to compare strength of different anesthetics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8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93C8-3ED5-144C-9E30-7917E9F3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charset="0"/>
              </a:rPr>
              <a:t>Potency( 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FF6D-4E4D-8C4C-ACE4-FFE50401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149531"/>
            <a:ext cx="11521440" cy="53433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The more lipid soluble an anesthetic, the lower the conc. needed to produce anesthesia and / higher the potency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Factors that can increase MAC (make the patient less sensitive) include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hyperthermia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drugs that increase CNS catecholamines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and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chronic ethanol abuse</a:t>
            </a:r>
            <a:endParaRPr lang="en-US" sz="3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Factors that can decrease MAC (make the patient more sensitive) include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increased age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hypothermia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pregnancy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sepsis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acute intoxication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concurrent IV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anesthet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ics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and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α2-adrenergic receptor agonists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(for example, </a:t>
            </a:r>
            <a:r>
              <a:rPr lang="en-US" sz="32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clonidine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dexmedetomidine</a:t>
            </a:r>
            <a:r>
              <a:rPr lang="en-US" sz="32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3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573" y="768944"/>
            <a:ext cx="11528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Apple Chancery" charset="0"/>
                <a:ea typeface="Apple Chancery" charset="0"/>
                <a:cs typeface="Apple Chancery" charset="0"/>
              </a:rPr>
              <a:t>General anesthesia </a:t>
            </a:r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is a reversible state of CNS depression, causing loss of response to and perception of stimuli.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For patients undergoing surgical procedures, anesthesia provides: 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• Sedation and reduced anxiety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• Lack of awareness and amnesia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• Skeletal muscle relaxation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• Suppression of undesirable reflexes</a:t>
            </a:r>
          </a:p>
          <a:p>
            <a:r>
              <a:rPr lang="en-US" sz="3600" dirty="0">
                <a:solidFill>
                  <a:srgbClr val="1A1919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• Analgesia</a:t>
            </a:r>
          </a:p>
        </p:txBody>
      </p:sp>
    </p:spTree>
    <p:extLst>
      <p:ext uri="{BB962C8B-B14F-4D97-AF65-F5344CB8AC3E}">
        <p14:creationId xmlns:p14="http://schemas.microsoft.com/office/powerpoint/2010/main" val="162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131"/>
            <a:ext cx="12191999" cy="1282562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Uptake and distribution of inhalation anesthetics</a:t>
            </a:r>
            <a:br>
              <a:rPr lang="en-US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35" y="133135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Brain partial pressure (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Pbr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 of inhaled anesthetic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partial pressure equilibrium between alveoli [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Palv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] and brain [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Pbr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partial pressure of an anesthetic gas at the respiratory pathway is the driving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At equilibrium,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Palv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= Pa =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Pbr.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The time course for attaining this steady state is determined by the following factors: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Alveolar wash-in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Anesthetic uptake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Effect of different tissue types on anesthetic uptake: 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Washout</a:t>
            </a:r>
            <a:b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89" y="-1853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1- </a:t>
            </a:r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Alveolar wash-in: </a:t>
            </a:r>
            <a:endParaRPr lang="en-US" i="1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0" y="1140212"/>
            <a:ext cx="11507230" cy="53259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Refers to replacement of normal lung gases with the inspired anesthetic mixture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The time required for this process is directly proportional to the functional residual capacity of the lung (volume of gas remaining in the lungs at the end of a normal expiration) and inversely proportional to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ventilatory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rate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It is independent of the physical properties of the gas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As the partial pressure builds within the lung, anesthetic transfer from the lung begins.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829" y="195308"/>
            <a:ext cx="12605657" cy="13255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n-US" sz="4800" b="1" dirty="0">
                <a:latin typeface="Georgia" panose="02040502050405020303" pitchFamily="18" charset="0"/>
                <a:ea typeface="Apple Chancery" charset="0"/>
                <a:cs typeface="Apple Chancery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2-</a:t>
            </a:r>
            <a:r>
              <a:rPr lang="en-US" sz="4800" b="1" dirty="0">
                <a:latin typeface="Georgia" panose="02040502050405020303" pitchFamily="18" charset="0"/>
                <a:ea typeface="Apple Chancery" charset="0"/>
                <a:cs typeface="Apple Chancery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Anesthetic uptake (removal to peripheral tissues other than the brain)</a:t>
            </a:r>
            <a:endParaRPr lang="en-US" sz="4800" dirty="0"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Uptake is the product of gas solubility in the blood, cardiac output (CO), and the gradient between alveolar and blood anesthetic partial pressures.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a. Solubility in blood: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b. Cardiac output: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c. Alveolar-to-venous partial pressure gradient of anesthetic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76" y="494271"/>
            <a:ext cx="12222951" cy="10750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3- </a:t>
            </a:r>
            <a:r>
              <a:rPr lang="en-US" sz="4900" b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Effect of different tissue types on anesthetic uptake: </a:t>
            </a:r>
            <a:br>
              <a:rPr lang="en-US" sz="4900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</a:br>
            <a:endParaRPr lang="en-US" sz="4900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4" y="1569308"/>
            <a:ext cx="11821296" cy="5288692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Brain, heart, liver, kidney, and endocrine glands: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highly perfused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/ rapidly attain steady state </a:t>
            </a:r>
          </a:p>
          <a:p>
            <a:pPr marL="514350" indent="-514350">
              <a:buAutoNum type="alphaL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b. Skeletal muscles: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poorly perfused during anesthesia /large volume / prolongs the time required to achieve steady state.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c.  Fat: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poorly perfused /volatile anesthetics are very lipid soluble / fat has a  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large capacity to store them/ slow delivery to a high-capacity compartment   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prolongs the time required to achieve steady state in fat tissue.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d. Bone, ligaments, and cartilage: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poorly perfused /relatively low capacity to   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store anesthetic / minimal impact on the time course</a:t>
            </a:r>
          </a:p>
        </p:txBody>
      </p:sp>
    </p:spTree>
    <p:extLst>
      <p:ext uri="{BB962C8B-B14F-4D97-AF65-F5344CB8AC3E}">
        <p14:creationId xmlns:p14="http://schemas.microsoft.com/office/powerpoint/2010/main" val="117705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4. Washout</a:t>
            </a: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When an inhalation anesthetic is discontinued, the body becomes the “source” that drives the anesthetic back into the alveolar space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same factors that influence attainment of steady state with an inspired anesthetic determine the time course of its clearance from the body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Thus,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nitrous oxide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exits the body faster than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halothane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1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Mechanism of action</a:t>
            </a: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78" y="160320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Many molecular mechanisms</a:t>
            </a:r>
          </a:p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Increase GABAergic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receptors activity / GABA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Nitrous oxide and ketamine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do not have actions on GABA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NMDA: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inhibition of the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-methyl-D-aspartate (NMDA)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Glycine: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enhance inhibitory activity of glycine receptors in the spinal motor neurons</a:t>
            </a:r>
          </a:p>
          <a:p>
            <a:pPr>
              <a:buFont typeface="Wingdings" charset="2"/>
              <a:buChar char="Ø"/>
            </a:pP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Nicotinic </a:t>
            </a:r>
            <a:r>
              <a:rPr lang="en-US" u="sng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Rs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block excitatory postsynaptic currents of nicotinic receptors </a:t>
            </a:r>
          </a:p>
        </p:txBody>
      </p:sp>
    </p:spTree>
    <p:extLst>
      <p:ext uri="{BB962C8B-B14F-4D97-AF65-F5344CB8AC3E}">
        <p14:creationId xmlns:p14="http://schemas.microsoft.com/office/powerpoint/2010/main" val="70980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62" y="0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Halothane</a:t>
            </a:r>
            <a:endParaRPr lang="en-US" i="1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9" y="1000898"/>
            <a:ext cx="11318790" cy="56346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Therapeutic uses: 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Potent anesthetic /weak analgesic (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coadministered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nitrous oxide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opioids, or local anesthetics)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It is a potent bronchodilator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Relaxes both skeletal and uterine muscles /obstetrics 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hepatotoxicity in children 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Suitable in pediatrics for inhalation induction (</a:t>
            </a:r>
            <a:r>
              <a:rPr lang="en-US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Sevoflurane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now the agent of choice)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Pharmacokinetics: 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Metabolized in the body to tissue-toxic hydrocarbons (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trifluoroethanol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and bromide ion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Toxic reactions /adults (especially females) develop after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halothane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anesthesia (fever, followed by anorexia, nausea, and vomiting, and possibly signs of hepatitis)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All halogenated inhalation anesthetics have been associated with hepatitis, but at a much lower incidence than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halothane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7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Adverse effects:</a:t>
            </a:r>
            <a:br>
              <a:rPr lang="en-US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</a:br>
            <a:endParaRPr lang="en-US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Cardiac effects: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vagomimetic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effect, arrhythmias,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conc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-dependent hypotension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Malignant hyperthermia: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exposure to halogenated hydrocarbon anesthetics or the NMB,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succinylcholine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induce  (fast rise in body temperature and severe muscle contractions when someone with the MH gets general anesthesia) due to uncontrolled increase in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SkM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oxidative metabolism leading to circulatory collapse and death if not treated immediately./Treatment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4" y="3527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Isoflurane</a:t>
            </a:r>
            <a:br>
              <a:rPr lang="en-US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405496"/>
            <a:ext cx="10863649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Undergoes little metabolism / not toxic to the liver or kidney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Does not induce cardiac arrhythmias or sensitize the heart to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catecholamines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Produces dose-dependent hypotension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a pungent odor and stimulates respiratory reflexes /not used for inhalation induction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 higher blood solubility than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desflurane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sevoflurane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isoflurane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typically used only when cost is a factor.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5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charset="0"/>
              </a:rPr>
              <a:t>Desflurane</a:t>
            </a:r>
            <a:endParaRPr lang="en-US" i="1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Provides very rapid onset and recovery due to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low blood solubility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Popular anesthetic for out- patient procedures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a low volatility, administration via a special heated vaporizer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Decreases vascular resistance and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perfuses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all major tissues very well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Stimulates respiratory reflexes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/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not used for inhalation induction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Relatively expensive / rarely used for maintenance during extended anesthesia</a:t>
            </a:r>
          </a:p>
        </p:txBody>
      </p:sp>
    </p:spTree>
    <p:extLst>
      <p:ext uri="{BB962C8B-B14F-4D97-AF65-F5344CB8AC3E}">
        <p14:creationId xmlns:p14="http://schemas.microsoft.com/office/powerpoint/2010/main" val="204092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4BD6-E426-254E-9470-34FA98C0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" y="1169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General anesthesia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D24F-FCCA-604C-B22C-45FF1AE84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094282"/>
            <a:ext cx="12035246" cy="50826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neurophysiologic state produced by general anesthetics is characterized by five primary effects: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“unconsciousness, amnesia, analgesia, inhibition of autonomic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reflexes, 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relaxation”</a:t>
            </a:r>
          </a:p>
          <a:p>
            <a:pPr>
              <a:buFont typeface="Wingdings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anesthetic drug should also induce rapid, smooth loss of consciousness, be rapidly reversible upon discontinuation, and possess a wide margin of safety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68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Sevoflurane</a:t>
            </a:r>
            <a:br>
              <a:rPr lang="en-US" sz="4800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</a:br>
            <a:endParaRPr lang="en-US" sz="4800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low pungency, allowing rapid induction without irritating the airways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Suitable for inhalation induction in pediatric patients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a rapid onset and recovery due to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low blood solubility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Metabolized by the liver /nephrotoxic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4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:a16="http://schemas.microsoft.com/office/drawing/2014/main" id="{3447C6E9-850A-FF42-8684-022B185D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392" y="4914000"/>
            <a:ext cx="1579154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53" y="275954"/>
            <a:ext cx="5823857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charset="0"/>
              </a:rPr>
              <a:t>Nitrous oxide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99" y="1634697"/>
            <a:ext cx="11618161" cy="4793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(“laughing gas”) is a nonirritating potent analgesic / weak general anesthetic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Conc. of 30 - 50% in combination with O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for analgesia /dentistry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Alone, surgical anesthesia ??? / combined with other more potent agents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Poorly soluble in blood and other tissues/ move very rapidly in and out of the body.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induce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“diffusion hypoxia,”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/ overcome by significant concentrations of inspired oxygen during recovery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Does not depress respiration &amp; does not produce M relaxation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Moderate - no effect on the CVS &amp; cerebral BF &amp; the least hepatotoxic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safest, provided that sufficient oxygen is administered simultaneously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 descr="A picture containing person, girl, young, little&#10;&#10;Description automatically generated">
            <a:extLst>
              <a:ext uri="{FF2B5EF4-FFF2-40B4-BE49-F238E27FC236}">
                <a16:creationId xmlns:a16="http://schemas.microsoft.com/office/drawing/2014/main" id="{58C69820-3D82-3744-A169-F5BFF035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097" y="0"/>
            <a:ext cx="2438903" cy="16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charset="0"/>
              </a:rPr>
              <a:t>Intravenous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Rapid induction often occurring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then be maintained with an inhalation agent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be used as sole agents for short procedures or as infusions to maintain anesthesia during longer cases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 lower doses, they may be used for sedation.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Induction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Recovery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 of reduced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89" y="0"/>
            <a:ext cx="10515600" cy="1993692"/>
          </a:xfrm>
        </p:spPr>
        <p:txBody>
          <a:bodyPr>
            <a:noAutofit/>
          </a:bodyPr>
          <a:lstStyle/>
          <a:p>
            <a:r>
              <a:rPr lang="en-US" sz="5400" b="1" i="1" dirty="0" err="1">
                <a:solidFill>
                  <a:srgbClr val="C00000"/>
                </a:solidFill>
                <a:latin typeface="Comic Sans MS" panose="030F0902030302020204" pitchFamily="66" charset="0"/>
                <a:ea typeface="Apple Chancery" charset="0"/>
                <a:cs typeface="Apple Chancery" panose="03020702040506060504" pitchFamily="66" charset="-79"/>
              </a:rPr>
              <a:t>Propofol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49" y="1463396"/>
            <a:ext cx="10888362" cy="539460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IV sedative/hypnotic used for induction and/or maintenance of anesthesia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First choice for induction of general anesthesia and sedation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Poorly water soluble/ supplied as an emulsion containing soybean oil and egg phospholipid, giving it a milk-like appearance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Induction is smooth, 30 to 40 sec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IV bolus,/ rapid equilibration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Plasma levels decline rapidly ????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Hepatic or renal failure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48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1" y="0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08" y="1260390"/>
            <a:ext cx="11491784" cy="559761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CNS depressant effect, but  ???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Transient pain at the injection site is common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Decreases BP without depressing the myocardium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Reduces intracranial pressure, mainly due to systemic vasodilation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Less depressant effect than volatile anesthetics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 analgesia, so supplementation with narcotics is required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Sedation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incidence of postoperative nausea and ???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85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37" y="0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Barbiturates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37" y="1136822"/>
            <a:ext cx="11476192" cy="504014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Thiopental,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ultra–short-acting barb. with high lipid solubility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Potent anesthetic but a weak analgesic/ require supplementary analgesic </a:t>
            </a:r>
          </a:p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Thiopental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methohexital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IV, response in less than 1 min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Remain in the body for relatively long periods, (15% metabolized by the liver per hour)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Severe hypotension in patients with hypovolemia or shock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All barbiturates can cause apnea, coughing, chest wall spasm, laryngospasm, and bronchospasm (of particular concern for asthmatics)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Replaced with newer agents that are better tolerated</a:t>
            </a:r>
          </a:p>
        </p:txBody>
      </p:sp>
    </p:spTree>
    <p:extLst>
      <p:ext uri="{BB962C8B-B14F-4D97-AF65-F5344CB8AC3E}">
        <p14:creationId xmlns:p14="http://schemas.microsoft.com/office/powerpoint/2010/main" val="1404861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9" y="20667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9" y="1532238"/>
            <a:ext cx="11108724" cy="46447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Used in conjunction with anesthetics for sedation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Most commonly used is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Midazolam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Diazepam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&amp;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Lorazepam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alternatives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All three facilitate amnesia, sedation, enhancing the inhibitory effects of various neurotransmitters, particularly GABA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Minimal cardiovascular depressant effects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Metabolized by the liver with variable elimination half-lives</a:t>
            </a:r>
          </a:p>
          <a:p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Erythromycin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prolong their effects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Can induce a temporary form of anterograde amnesia in which the patient retains memory of past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98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51" y="0"/>
            <a:ext cx="10515600" cy="1325563"/>
          </a:xfrm>
        </p:spPr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Opiods</a:t>
            </a:r>
            <a:endParaRPr lang="en-US" b="1" i="1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1" y="1325563"/>
            <a:ext cx="11092131" cy="4851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Because of their analgesic property, opioids are commonly combined with other anesthetics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choice based primarily on the duration of action needed  (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Fentanyl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its congeners, </a:t>
            </a:r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Sufentanil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Remifentanil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IV,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epidurally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or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intrathecally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(into the cerebrospinal fluid)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Opioids are not good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amnesics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cause hypotension, respiratory depression, and muscle rigidity, as well as postanesthetic N &amp; V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 effects can be antagonized by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8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Etomidate</a:t>
            </a:r>
            <a:br>
              <a:rPr lang="en-US" sz="5400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25" y="1124465"/>
            <a:ext cx="11306432" cy="5052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Hypnotic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agent used to induce anesthesia, but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lacks analgesic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activity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Poor water solubility, so it is formulated in a propylene glycol solution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Induction is rapid, short-acting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effect on the heart and circulation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Used for patients with coronary artery disease or CV  dysfunction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SE: decreased </a:t>
            </a:r>
            <a:r>
              <a:rPr lang="en-US" u="sng" dirty="0">
                <a:latin typeface="Times New Roman" charset="0"/>
                <a:ea typeface="Times New Roman" charset="0"/>
                <a:cs typeface="Times New Roman" charset="0"/>
              </a:rPr>
              <a:t>pl cortisol and aldosterone levels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persist up to 8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hrs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Injection site reaction and involuntary skeletal muscle movements are not uncommon/ managed by BZDs and opioids.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Ketamine</a:t>
            </a:r>
            <a:endParaRPr lang="en-US" sz="5400" b="1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2387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solidFill>
                <a:srgbClr val="1A1919"/>
              </a:solidFill>
              <a:latin typeface="Helvetica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Short-acting, nonbarbiturate anesthetic, induces a dissociated state ???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Stimulates central </a:t>
            </a:r>
            <a:r>
              <a:rPr lang="en-US" sz="3200" dirty="0" err="1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symp</a:t>
            </a: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. outflow / </a:t>
            </a:r>
            <a:r>
              <a:rPr lang="en-US" sz="3200" dirty="0" err="1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stimulat</a:t>
            </a: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. heart (BP &amp; CO)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Potent bronchodilator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Used in patients with </a:t>
            </a:r>
            <a:r>
              <a:rPr lang="en-US" sz="3200" u="sng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hypovolemic or cardiogenic shock &amp; asthmatics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CI in hypertensive or stroke patients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Lipophilic and enters the brain very quickly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Used mainly in children and elderly adults for short procedures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Not widely used, because it increases cerebral blood flow and may induce hallucinations, particularly in young adults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i="1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Ketamine </a:t>
            </a: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may be used illicitly / similar to </a:t>
            </a:r>
            <a:r>
              <a:rPr lang="en-US" sz="3200" i="1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phencyclidine </a:t>
            </a:r>
            <a:r>
              <a:rPr lang="en-US" sz="3200" dirty="0">
                <a:solidFill>
                  <a:srgbClr val="1A1919"/>
                </a:solidFill>
                <a:latin typeface="Times New Roman" charset="0"/>
                <a:ea typeface="Times New Roman" charset="0"/>
                <a:cs typeface="Times New Roman" charset="0"/>
              </a:rPr>
              <a:t>(PCP).</a:t>
            </a:r>
            <a:endParaRPr lang="en-US" sz="3200" dirty="0">
              <a:solidFill>
                <a:srgbClr val="1A1919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4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0581-81B5-2B49-9F37-4FCC847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8" y="15611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General anesthesia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7E1B-6C11-A24B-98A4-656567A3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8" y="1812562"/>
            <a:ext cx="11993881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Modern practice of anesthesiology relies on the use of: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combinations of intravenous and inhaled drugs (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  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anesthesia techniques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take advantage of the favorable  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properties of each agent while minimizing their adverse effects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choice of anesthetic technique is determined by the type of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diagnostic, therapeutic, or surgical intervention that the patient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5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5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 err="1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Dexmedetomidine</a:t>
            </a:r>
            <a:endParaRPr lang="en-US" sz="5400" b="1" dirty="0">
              <a:solidFill>
                <a:srgbClr val="C00000"/>
              </a:solidFill>
              <a:latin typeface="Georgia" panose="02040502050405020303" pitchFamily="18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2" y="1235676"/>
            <a:ext cx="10515600" cy="463236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Sedative used in intensive care settings and surgery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Unique in its ability to provide sedation without respiratory depression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Like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clonidine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??? in certain parts of the brain. 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u="sng" dirty="0">
                <a:latin typeface="Times New Roman" charset="0"/>
                <a:ea typeface="Times New Roman" charset="0"/>
                <a:cs typeface="Times New Roman" charset="0"/>
              </a:rPr>
              <a:t>Sedative, analgesic, sympatholytic, and anxiolytic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that blunt many CV responses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It reduces volatile anesthetic, sedative, and analgesic requirements without causing significant respiratory depression</a:t>
            </a:r>
          </a:p>
        </p:txBody>
      </p:sp>
    </p:spTree>
    <p:extLst>
      <p:ext uri="{BB962C8B-B14F-4D97-AF65-F5344CB8AC3E}">
        <p14:creationId xmlns:p14="http://schemas.microsoft.com/office/powerpoint/2010/main" val="1926263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Neuromuscular 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Used to abolish reflexes to facilitate tracheal intubation / muscle relaxation as needed for surgery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Blockade of Nic. Rs in NMJ</a:t>
            </a:r>
          </a:p>
          <a:p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Cisatracurium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Pancuronium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Rocuronium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Succinylcholine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Vecuronium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1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A502-78B8-534F-AD17-B7A505CA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>
            <a:noAutofit/>
          </a:bodyPr>
          <a:lstStyle/>
          <a:p>
            <a:r>
              <a:rPr lang="en-US" sz="5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Sugammadex</a:t>
            </a:r>
            <a:b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en-US" sz="5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F8CA-FE95-934D-A6E2-9C5FE23B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36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NM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reversal drug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novel cyclodextrin, a new class of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relaxant binding agents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three-dimensional structure traps the NMB  in a 1:1 ratio, terminating its action &amp; making it water soluble.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Produces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effective reversal of both shallow and profound NM blockade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Eliminated via the kidneys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87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183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1443944"/>
            <a:ext cx="11395892" cy="507442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Block N conduction of sensory impulses &amp; in higher concentrations, motor impulses from the periphery to the CNS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block Na+ channels / prevent the transient increase in permeability of the nerve membrane to Na+ that is required for an action potential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Delivery techniques include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topical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administration,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infiltration,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peripheral nerve blocks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neuraxial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(spinal, epidural, or caudal) blocks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Small, unmyelinated NF for pain, temperature, and autonomic activity are most sensitive</a:t>
            </a:r>
          </a:p>
        </p:txBody>
      </p:sp>
    </p:spTree>
    <p:extLst>
      <p:ext uri="{BB962C8B-B14F-4D97-AF65-F5344CB8AC3E}">
        <p14:creationId xmlns:p14="http://schemas.microsoft.com/office/powerpoint/2010/main" val="263363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88" y="365125"/>
            <a:ext cx="115738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8255"/>
            <a:ext cx="6936377" cy="13255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Local Anesthetics (cont.)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Bupivacaine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/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cardiotoxicity /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liposome injectable suspension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provide postsurgical analgesia lasting 24 hours </a:t>
            </a:r>
          </a:p>
          <a:p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Lidocaine </a:t>
            </a:r>
            <a:endParaRPr lang="en-US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epivacaine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should not be used in obstetric anesthesia due to its increased toxicity to the neonate</a:t>
            </a:r>
          </a:p>
          <a:p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Procaine </a:t>
            </a:r>
            <a:endParaRPr lang="en-US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Ropivacaine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Tetracaine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9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19" y="0"/>
            <a:ext cx="10515600" cy="72439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Georgia" panose="02040502050405020303" pitchFamily="18" charset="0"/>
                <a:ea typeface="Apple Chancery" charset="0"/>
                <a:cs typeface="Apple Chancery" charset="0"/>
              </a:rPr>
              <a:t>Local Anesthetics (cont.)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19" y="1207788"/>
            <a:ext cx="11444416" cy="551428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Mainly metabolized in the liver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Prilocaine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/ dental anesthetic / metabolized in liver, plasma and kidney, and one of its metabolites may lead to methemoglobinemia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Esters are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biotransformed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plasma cholinesterase (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pseudocholinesterase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Hepatic function does not affect the duration of action of local anesthesia, which is determined by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redistribution and not biotransformation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Some LA have other therapeutic uses (for example,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lidocaine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an IV antiarrhythmic).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Patient reports of allergic reactions /from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epinephrine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added to the local anesthetic.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28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91F0-DB4E-2445-880E-8A9EB2EA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98" y="308758"/>
            <a:ext cx="10865923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i="1" dirty="0">
                <a:solidFill>
                  <a:srgbClr val="C00000"/>
                </a:solidFill>
                <a:latin typeface="Georgia" panose="02040502050405020303" pitchFamily="18" charset="0"/>
                <a:ea typeface="Times New Roman" charset="0"/>
                <a:cs typeface="Times New Roman" charset="0"/>
              </a:rPr>
              <a:t>Onset &amp; duration of action influenced by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tissue pH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nerve morphology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concentration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pKa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lipid solubility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anesthetics with a lower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quicker onset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may drop in infected sites???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Potency and duration depend mainly on lipid solubility (higher solubility correlating with increased potency and duration of action)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18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90C5-5CD8-984C-B045-A224FF6C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34" y="210746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Allergic reactions</a:t>
            </a:r>
            <a:b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en-US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D788-826A-CD49-AF09-48E4C2CD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491817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Common, but often due to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coadministered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epinephrine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 to an amide local anesthetic is rare, while the ester procaine is more allergenic and has largely been removed from the market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 to one ester rules out use of another ester???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 to one amide does not rule out the use of another amide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Allergy might be due preservatives in multidose vials.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13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B5CC-D861-7A4C-BA2E-75599F9C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Local anesthetic systemic toxicity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D87A-1E6A-C44A-B842-08FF938B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3163"/>
            <a:ext cx="11353800" cy="521506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blood levels of a LA may be due to repeated injections or from a single inadvertent IV injection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drug has a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weight-based toxic threshold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should be calculated. This is especially important in children, the elderly, and women in labor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 before every injection is imperative.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signs, symptoms, and timing of local anesthetic systemic toxicity (LAST) are unpredictable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LAST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include seizure suppression, airway management, and cardiopulmonary support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Administering a 20% lipid emulsion infusion (lipid rescue therapy) is a valuable asset</a:t>
            </a:r>
          </a:p>
        </p:txBody>
      </p:sp>
    </p:spTree>
    <p:extLst>
      <p:ext uri="{BB962C8B-B14F-4D97-AF65-F5344CB8AC3E}">
        <p14:creationId xmlns:p14="http://schemas.microsoft.com/office/powerpoint/2010/main" val="69126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19B1-9BF2-7748-A8AE-8561C09B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212A70-3BDE-5B4B-B3DA-D2FC3E9B6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097" y="54000"/>
            <a:ext cx="8797805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8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501C-B839-C249-9169-158A54B1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EA05-38CC-1F4E-B63D-F23471B7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9" y="1235033"/>
            <a:ext cx="11329060" cy="504880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Vasodilation, which leads to a rapid diffusion away from the site of action and short duration when these drugs are administered alone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adding the vasoconstrictor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rate of local anesthetic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absorption and diffusion is decreased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minimizes systemic toxicity and increases the duration of action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Hepatic function does not affect the duration of action of local  anesthesia because that is determined by redistribution rather than biotransformation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local anesthetics have other therapeutic uses (for example, lidocaine is an IV antiarrhythmic)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89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Comic Sans MS" panose="030F0902030302020204" pitchFamily="66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800" b="1" i="1" dirty="0">
                <a:latin typeface="Times New Roman" charset="0"/>
                <a:ea typeface="Times New Roman" charset="0"/>
                <a:cs typeface="Times New Roman" charset="0"/>
              </a:rPr>
              <a:t>Lippincott Illustrated Reviews “Pharmacology” 7</a:t>
            </a:r>
            <a:r>
              <a:rPr lang="en-US" sz="4800" b="1" i="1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4800" b="1" i="1" dirty="0">
                <a:latin typeface="Times New Roman" charset="0"/>
                <a:ea typeface="Times New Roman" charset="0"/>
                <a:cs typeface="Times New Roman" charset="0"/>
              </a:rPr>
              <a:t> edition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4800" b="1" i="1" dirty="0">
                <a:latin typeface="Times New Roman" charset="0"/>
                <a:ea typeface="Times New Roman" charset="0"/>
                <a:cs typeface="Times New Roman" charset="0"/>
              </a:rPr>
              <a:t>Basic &amp; Clinical Pharmacology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4800" b="1" i="1" dirty="0">
                <a:latin typeface="Times New Roman" charset="0"/>
                <a:ea typeface="Times New Roman" charset="0"/>
                <a:cs typeface="Times New Roman" charset="0"/>
              </a:rPr>
              <a:t>    14</a:t>
            </a:r>
            <a:r>
              <a:rPr lang="en-US" sz="4800" b="1" i="1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4800" b="1" i="1" dirty="0">
                <a:latin typeface="Times New Roman" charset="0"/>
                <a:ea typeface="Times New Roman" charset="0"/>
                <a:cs typeface="Times New Roman" charset="0"/>
              </a:rPr>
              <a:t> edition</a:t>
            </a:r>
            <a:endParaRPr lang="en-US" sz="4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52" y="1797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Status Organ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16" y="1505337"/>
            <a:ext cx="11757184" cy="482132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CVS: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suppress CV function to varying degrees (hypotension may develop during anesthesia, resulting in reduced perfusion pressure and ischemic injury to tissues) / vasoactive drugs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Halothane sensitizes the heart to arrhythmogenic effect of sympathomimetics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Respiratory system: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Asthma and ventilation or perfusion abnormalities complicate control of inhalation anesthetics.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Inhaled agents depress respiration but also act as bronchodilators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IV anesthetics &amp;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opiods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3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321276"/>
            <a:ext cx="11852358" cy="636372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 Liver and kidney: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influence long-term distribution and clearance of drugs and are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Release of fluoride, bromide, and other metabolites of halogenated HC can affect these organs, especially if they accumulate with frequently repeated administration of anesthetics.</a:t>
            </a:r>
          </a:p>
          <a:p>
            <a:r>
              <a:rPr lang="en-US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Nervous system: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Presence of neurologic disorders (epilepsy, myasthenia gravis, neuromuscular disease, compromised cerebral circulation) influences the selection of anesthetic.</a:t>
            </a:r>
          </a:p>
          <a:p>
            <a:r>
              <a:rPr lang="en-US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Pregnancy: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on fetal organogenesis in early pregnancy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Transient use of </a:t>
            </a:r>
            <a:r>
              <a:rPr lang="en-US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nitrous oxide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cause aplastic anemia in the fetus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Oral clefts have occurred in fetuses when mothers received BZDs in early pregnancy.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BZDs should not be used during labor because of resultant temporary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hypotonia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and altered thermoregulation in the newborn.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281" y="170523"/>
            <a:ext cx="10515600" cy="90204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Concomitant use of drugs</a:t>
            </a:r>
            <a:endParaRPr lang="en-US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227910"/>
            <a:ext cx="11097074" cy="563009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Preanesthetic</a:t>
            </a:r>
            <a:r>
              <a:rPr lang="en-US" sz="3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medications: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H2 blockers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famotidine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ranitidine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to reduce gastric acidity; 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BZDs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midazolam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diazepam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to reduce anxiety and facilitate amnesia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Nonopioids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acetaminophen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celecoxib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or opioids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fentanyl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for analgesia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Antihistamines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DPH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to prevent allergic reactions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Antiemetics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ondansetron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to prevent nausea; and/or anticholinergics (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glycopyrrolate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to prevent bradycardia and secretion of fluids into the respiratory 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132D-0460-934D-A489-4D31DE8D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pple Chancery" panose="03020702040506060504" pitchFamily="66" charset="-79"/>
                <a:ea typeface="Times New Roman" charset="0"/>
                <a:cs typeface="Apple Chancery" panose="03020702040506060504" pitchFamily="66" charset="-79"/>
              </a:rPr>
              <a:t>Preanesthetic medications: (cont.)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8C8E-918A-4E42-9E7D-9B5FCD10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Premedications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facilitate smooth induction of anesthesia and lower required anesthetic doses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However, may enhance undesirable anesthetic effects (hypoventilation) </a:t>
            </a: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Concomitant use of other drugs: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e.g. alcoholics have elevated levels of liver enzymes that metabolize anesthetics, and drug abusers may be tolerant to opioids.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3014</Words>
  <Application>Microsoft Macintosh PowerPoint</Application>
  <PresentationFormat>Widescreen</PresentationFormat>
  <Paragraphs>328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Apple Braille</vt:lpstr>
      <vt:lpstr>Apple Chancery</vt:lpstr>
      <vt:lpstr>Arial</vt:lpstr>
      <vt:lpstr>Calibri</vt:lpstr>
      <vt:lpstr>Calibri Light</vt:lpstr>
      <vt:lpstr>Comic Sans MS</vt:lpstr>
      <vt:lpstr>Georgia</vt:lpstr>
      <vt:lpstr>Helvetica</vt:lpstr>
      <vt:lpstr>Times New Roman</vt:lpstr>
      <vt:lpstr>Wingdings</vt:lpstr>
      <vt:lpstr>Office Theme</vt:lpstr>
      <vt:lpstr>Anesthetics</vt:lpstr>
      <vt:lpstr>PowerPoint Presentation</vt:lpstr>
      <vt:lpstr>General anesthesia (cont.)</vt:lpstr>
      <vt:lpstr>General anesthesia (cont.)</vt:lpstr>
      <vt:lpstr>PowerPoint Presentation</vt:lpstr>
      <vt:lpstr>Status Organ System</vt:lpstr>
      <vt:lpstr>PowerPoint Presentation</vt:lpstr>
      <vt:lpstr> Concomitant use of drugs</vt:lpstr>
      <vt:lpstr>Preanesthetic medications: (cont.) </vt:lpstr>
      <vt:lpstr>Stages of General Anesthesia</vt:lpstr>
      <vt:lpstr>PowerPoint Presentation</vt:lpstr>
      <vt:lpstr>PowerPoint Presentation</vt:lpstr>
      <vt:lpstr>Depth of anesthesia</vt:lpstr>
      <vt:lpstr>PowerPoint Presentation</vt:lpstr>
      <vt:lpstr>Cont.</vt:lpstr>
      <vt:lpstr>Inhalation Anesthetics</vt:lpstr>
      <vt:lpstr>PowerPoint Presentation</vt:lpstr>
      <vt:lpstr>Potency</vt:lpstr>
      <vt:lpstr>Potency( cont.)</vt:lpstr>
      <vt:lpstr>Uptake and distribution of inhalation anesthetics </vt:lpstr>
      <vt:lpstr>1- Alveolar wash-in: </vt:lpstr>
      <vt:lpstr> 2- Anesthetic uptake (removal to peripheral tissues other than the brain)</vt:lpstr>
      <vt:lpstr>3- Effect of different tissue types on anesthetic uptake:  </vt:lpstr>
      <vt:lpstr>4. Washout</vt:lpstr>
      <vt:lpstr>Mechanism of action</vt:lpstr>
      <vt:lpstr>Halothane</vt:lpstr>
      <vt:lpstr>Adverse effects: </vt:lpstr>
      <vt:lpstr>Isoflurane </vt:lpstr>
      <vt:lpstr>Desflurane</vt:lpstr>
      <vt:lpstr>Sevoflurane </vt:lpstr>
      <vt:lpstr>Nitrous oxide </vt:lpstr>
      <vt:lpstr>Intravenous Anesthetics</vt:lpstr>
      <vt:lpstr>Propofol </vt:lpstr>
      <vt:lpstr>cont.</vt:lpstr>
      <vt:lpstr>Barbiturates</vt:lpstr>
      <vt:lpstr>Benzodiazepines</vt:lpstr>
      <vt:lpstr>Opiods</vt:lpstr>
      <vt:lpstr>Etomidate </vt:lpstr>
      <vt:lpstr>Ketamine</vt:lpstr>
      <vt:lpstr>Dexmedetomidine</vt:lpstr>
      <vt:lpstr>Neuromuscular blockers</vt:lpstr>
      <vt:lpstr>Sugammadex </vt:lpstr>
      <vt:lpstr>Local Anesthetics</vt:lpstr>
      <vt:lpstr>PowerPoint Presentation</vt:lpstr>
      <vt:lpstr>Local Anesthetics (cont.)</vt:lpstr>
      <vt:lpstr>Local Anesthetics (cont.)</vt:lpstr>
      <vt:lpstr>PowerPoint Presentation</vt:lpstr>
      <vt:lpstr>Allergic reactions </vt:lpstr>
      <vt:lpstr>Local anesthetic systemic toxicity </vt:lpstr>
      <vt:lpstr>Actions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Anesthetics</dc:title>
  <dc:creator>Inam Arif</dc:creator>
  <cp:lastModifiedBy>Inam Arif</cp:lastModifiedBy>
  <cp:revision>89</cp:revision>
  <cp:lastPrinted>2019-10-22T21:32:53Z</cp:lastPrinted>
  <dcterms:created xsi:type="dcterms:W3CDTF">2018-10-18T19:31:18Z</dcterms:created>
  <dcterms:modified xsi:type="dcterms:W3CDTF">2019-10-23T04:17:30Z</dcterms:modified>
</cp:coreProperties>
</file>