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9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5" r:id="rId27"/>
    <p:sldId id="280" r:id="rId28"/>
    <p:sldId id="281" r:id="rId29"/>
    <p:sldId id="283" r:id="rId30"/>
    <p:sldId id="284" r:id="rId31"/>
    <p:sldId id="285" r:id="rId32"/>
    <p:sldId id="286" r:id="rId33"/>
    <p:sldId id="287" r:id="rId34"/>
    <p:sldId id="288" r:id="rId35"/>
    <p:sldId id="297" r:id="rId36"/>
    <p:sldId id="294"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3"/>
    <p:restoredTop sz="94656"/>
  </p:normalViewPr>
  <p:slideViewPr>
    <p:cSldViewPr snapToGrid="0" snapToObjects="1">
      <p:cViewPr varScale="1">
        <p:scale>
          <a:sx n="92" d="100"/>
          <a:sy n="92" d="100"/>
        </p:scale>
        <p:origin x="11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5029561-6B55-5344-9D43-5B84658C5BFE}" type="datetimeFigureOut">
              <a:rPr lang="en-US"/>
              <a:pPr>
                <a:defRPr/>
              </a:pPr>
              <a:t>10/19/19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D1D24F1-6498-FA41-9336-5D25A439480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B1F2EF8-35F1-1744-97E6-0CE92522336E}" type="datetimeFigureOut">
              <a:rPr lang="en-US"/>
              <a:pPr>
                <a:defRPr/>
              </a:pPr>
              <a:t>10/19/19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E6B79DD-37D1-6146-AF3D-75C7B5238E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C9125C-EDDE-6B44-857D-E48A163FED24}" type="datetimeFigureOut">
              <a:rPr lang="en-US"/>
              <a:pPr>
                <a:defRPr/>
              </a:pPr>
              <a:t>10/19/19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6D1C15-8EAC-2348-A842-392C20F39C00}" type="slidenum">
              <a:rPr lang="en-US"/>
              <a:pPr>
                <a:defRPr/>
              </a:pPr>
              <a:t>‹#›</a:t>
            </a:fld>
            <a:endParaRPr lang="en-US"/>
          </a:p>
        </p:txBody>
      </p:sp>
    </p:spTree>
    <p:extLst>
      <p:ext uri="{BB962C8B-B14F-4D97-AF65-F5344CB8AC3E}">
        <p14:creationId xmlns:p14="http://schemas.microsoft.com/office/powerpoint/2010/main" val="28137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5683E5-DE82-034D-ADA7-745F37D54D15}" type="datetimeFigureOut">
              <a:rPr lang="en-US"/>
              <a:pPr>
                <a:defRPr/>
              </a:pPr>
              <a:t>10/19/19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E82367-95AC-FC48-BC61-4AA2FA74425D}" type="slidenum">
              <a:rPr lang="en-US"/>
              <a:pPr>
                <a:defRPr/>
              </a:pPr>
              <a:t>‹#›</a:t>
            </a:fld>
            <a:endParaRPr lang="en-US"/>
          </a:p>
        </p:txBody>
      </p:sp>
    </p:spTree>
    <p:extLst>
      <p:ext uri="{BB962C8B-B14F-4D97-AF65-F5344CB8AC3E}">
        <p14:creationId xmlns:p14="http://schemas.microsoft.com/office/powerpoint/2010/main" val="62848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A96FA-B192-0B4D-B2EB-BA979165E4B9}" type="datetimeFigureOut">
              <a:rPr lang="en-US"/>
              <a:pPr>
                <a:defRPr/>
              </a:pPr>
              <a:t>10/19/19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C1E79E-3825-1343-97D0-F63322CCC7FE}" type="slidenum">
              <a:rPr lang="en-US"/>
              <a:pPr>
                <a:defRPr/>
              </a:pPr>
              <a:t>‹#›</a:t>
            </a:fld>
            <a:endParaRPr lang="en-US"/>
          </a:p>
        </p:txBody>
      </p:sp>
    </p:spTree>
    <p:extLst>
      <p:ext uri="{BB962C8B-B14F-4D97-AF65-F5344CB8AC3E}">
        <p14:creationId xmlns:p14="http://schemas.microsoft.com/office/powerpoint/2010/main" val="159401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852320-CFD6-1640-8D98-975E0A8C3678}" type="datetimeFigureOut">
              <a:rPr lang="en-US"/>
              <a:pPr>
                <a:defRPr/>
              </a:pPr>
              <a:t>10/19/19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25799-B6FA-2248-AEA0-EE506D3EBAD8}" type="slidenum">
              <a:rPr lang="en-US"/>
              <a:pPr>
                <a:defRPr/>
              </a:pPr>
              <a:t>‹#›</a:t>
            </a:fld>
            <a:endParaRPr lang="en-US"/>
          </a:p>
        </p:txBody>
      </p:sp>
    </p:spTree>
    <p:extLst>
      <p:ext uri="{BB962C8B-B14F-4D97-AF65-F5344CB8AC3E}">
        <p14:creationId xmlns:p14="http://schemas.microsoft.com/office/powerpoint/2010/main" val="38085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6E5574-34ED-8F4E-B4C2-5C78EC963141}" type="datetimeFigureOut">
              <a:rPr lang="en-US"/>
              <a:pPr>
                <a:defRPr/>
              </a:pPr>
              <a:t>10/19/19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151D6-9B31-8E41-B317-24B4E4DE948D}" type="slidenum">
              <a:rPr lang="en-US"/>
              <a:pPr>
                <a:defRPr/>
              </a:pPr>
              <a:t>‹#›</a:t>
            </a:fld>
            <a:endParaRPr lang="en-US"/>
          </a:p>
        </p:txBody>
      </p:sp>
    </p:spTree>
    <p:extLst>
      <p:ext uri="{BB962C8B-B14F-4D97-AF65-F5344CB8AC3E}">
        <p14:creationId xmlns:p14="http://schemas.microsoft.com/office/powerpoint/2010/main" val="151110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83F665B-E102-284E-8147-86036AA89767}" type="datetimeFigureOut">
              <a:rPr lang="en-US"/>
              <a:pPr>
                <a:defRPr/>
              </a:pPr>
              <a:t>10/19/19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3A84AF-19E7-714D-943A-0BB3FF3CC1B0}" type="slidenum">
              <a:rPr lang="en-US"/>
              <a:pPr>
                <a:defRPr/>
              </a:pPr>
              <a:t>‹#›</a:t>
            </a:fld>
            <a:endParaRPr lang="en-US"/>
          </a:p>
        </p:txBody>
      </p:sp>
    </p:spTree>
    <p:extLst>
      <p:ext uri="{BB962C8B-B14F-4D97-AF65-F5344CB8AC3E}">
        <p14:creationId xmlns:p14="http://schemas.microsoft.com/office/powerpoint/2010/main" val="96994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C1DD69-4242-234F-A7B7-8607D51C3B10}" type="datetimeFigureOut">
              <a:rPr lang="en-US"/>
              <a:pPr>
                <a:defRPr/>
              </a:pPr>
              <a:t>10/19/19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1C1AC7-479B-8F41-9CA0-2825255B75D3}" type="slidenum">
              <a:rPr lang="en-US"/>
              <a:pPr>
                <a:defRPr/>
              </a:pPr>
              <a:t>‹#›</a:t>
            </a:fld>
            <a:endParaRPr lang="en-US"/>
          </a:p>
        </p:txBody>
      </p:sp>
    </p:spTree>
    <p:extLst>
      <p:ext uri="{BB962C8B-B14F-4D97-AF65-F5344CB8AC3E}">
        <p14:creationId xmlns:p14="http://schemas.microsoft.com/office/powerpoint/2010/main" val="2366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CFF221-71FE-474C-A00F-14906A4F230D}" type="datetimeFigureOut">
              <a:rPr lang="en-US"/>
              <a:pPr>
                <a:defRPr/>
              </a:pPr>
              <a:t>10/19/19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A08E5A-E04E-7E46-B260-E55A88E8F123}" type="slidenum">
              <a:rPr lang="en-US"/>
              <a:pPr>
                <a:defRPr/>
              </a:pPr>
              <a:t>‹#›</a:t>
            </a:fld>
            <a:endParaRPr lang="en-US"/>
          </a:p>
        </p:txBody>
      </p:sp>
    </p:spTree>
    <p:extLst>
      <p:ext uri="{BB962C8B-B14F-4D97-AF65-F5344CB8AC3E}">
        <p14:creationId xmlns:p14="http://schemas.microsoft.com/office/powerpoint/2010/main" val="70516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AB45A6-D91B-104D-9587-2B12BC9E88C4}" type="datetimeFigureOut">
              <a:rPr lang="en-US"/>
              <a:pPr>
                <a:defRPr/>
              </a:pPr>
              <a:t>10/19/19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D55793-838A-6447-B1F8-DB05F8C553C5}" type="slidenum">
              <a:rPr lang="en-US"/>
              <a:pPr>
                <a:defRPr/>
              </a:pPr>
              <a:t>‹#›</a:t>
            </a:fld>
            <a:endParaRPr lang="en-US"/>
          </a:p>
        </p:txBody>
      </p:sp>
    </p:spTree>
    <p:extLst>
      <p:ext uri="{BB962C8B-B14F-4D97-AF65-F5344CB8AC3E}">
        <p14:creationId xmlns:p14="http://schemas.microsoft.com/office/powerpoint/2010/main" val="185660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D9683F-887D-7A49-8527-7BCB45EF076D}" type="datetimeFigureOut">
              <a:rPr lang="en-US"/>
              <a:pPr>
                <a:defRPr/>
              </a:pPr>
              <a:t>10/19/19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EC413B-803C-FF46-BA02-27D4E0AD368D}" type="slidenum">
              <a:rPr lang="en-US"/>
              <a:pPr>
                <a:defRPr/>
              </a:pPr>
              <a:t>‹#›</a:t>
            </a:fld>
            <a:endParaRPr lang="en-US"/>
          </a:p>
        </p:txBody>
      </p:sp>
    </p:spTree>
    <p:extLst>
      <p:ext uri="{BB962C8B-B14F-4D97-AF65-F5344CB8AC3E}">
        <p14:creationId xmlns:p14="http://schemas.microsoft.com/office/powerpoint/2010/main" val="94437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CACD3-54E1-5846-8DD1-189FC876F7E7}" type="datetimeFigureOut">
              <a:rPr lang="en-US"/>
              <a:pPr>
                <a:defRPr/>
              </a:pPr>
              <a:t>10/19/19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016614-B8E7-9E41-8B8A-7B60EB839C58}" type="slidenum">
              <a:rPr lang="en-US"/>
              <a:pPr>
                <a:defRPr/>
              </a:pPr>
              <a:t>‹#›</a:t>
            </a:fld>
            <a:endParaRPr lang="en-US"/>
          </a:p>
        </p:txBody>
      </p:sp>
    </p:spTree>
    <p:extLst>
      <p:ext uri="{BB962C8B-B14F-4D97-AF65-F5344CB8AC3E}">
        <p14:creationId xmlns:p14="http://schemas.microsoft.com/office/powerpoint/2010/main" val="1204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96F64B-3DFD-8246-8CC9-6FD6326F6F35}" type="datetimeFigureOut">
              <a:rPr lang="en-US"/>
              <a:pPr>
                <a:defRPr/>
              </a:pPr>
              <a:t>10/19/19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0BB70B7-1A31-1E41-986C-C97DB867D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charset="0"/>
        </a:defRPr>
      </a:lvl2pPr>
      <a:lvl3pPr algn="l" rtl="0" eaLnBrk="1" fontAlgn="base" hangingPunct="1">
        <a:lnSpc>
          <a:spcPct val="90000"/>
        </a:lnSpc>
        <a:spcBef>
          <a:spcPct val="0"/>
        </a:spcBef>
        <a:spcAft>
          <a:spcPct val="0"/>
        </a:spcAft>
        <a:defRPr sz="4400">
          <a:solidFill>
            <a:schemeClr val="tx1"/>
          </a:solidFill>
          <a:latin typeface="Calibri Light" charset="0"/>
        </a:defRPr>
      </a:lvl3pPr>
      <a:lvl4pPr algn="l" rtl="0" eaLnBrk="1" fontAlgn="base" hangingPunct="1">
        <a:lnSpc>
          <a:spcPct val="90000"/>
        </a:lnSpc>
        <a:spcBef>
          <a:spcPct val="0"/>
        </a:spcBef>
        <a:spcAft>
          <a:spcPct val="0"/>
        </a:spcAft>
        <a:defRPr sz="4400">
          <a:solidFill>
            <a:schemeClr val="tx1"/>
          </a:solidFill>
          <a:latin typeface="Calibri Light" charset="0"/>
        </a:defRPr>
      </a:lvl4pPr>
      <a:lvl5pPr algn="l" rtl="0" eaLnBrk="1" fontAlgn="base" hangingPunct="1">
        <a:lnSpc>
          <a:spcPct val="90000"/>
        </a:lnSpc>
        <a:spcBef>
          <a:spcPct val="0"/>
        </a:spcBef>
        <a:spcAft>
          <a:spcPct val="0"/>
        </a:spcAft>
        <a:defRPr sz="4400">
          <a:solidFill>
            <a:schemeClr val="tx1"/>
          </a:solidFill>
          <a:latin typeface="Calibri Light"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samalhaj@yahoo.com"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276583" y="406400"/>
            <a:ext cx="9144000" cy="2387600"/>
          </a:xfrm>
        </p:spPr>
        <p:txBody>
          <a:bodyPr/>
          <a:lstStyle/>
          <a:p>
            <a:pPr eaLnBrk="1" hangingPunct="1"/>
            <a:r>
              <a:rPr lang="en-US" altLang="x-none" b="1" dirty="0">
                <a:solidFill>
                  <a:srgbClr val="C00000"/>
                </a:solidFill>
                <a:latin typeface="Apple Chancery" charset="0"/>
                <a:ea typeface="Apple Chancery" charset="0"/>
                <a:cs typeface="Apple Chancery" charset="0"/>
              </a:rPr>
              <a:t>Drugs for Epilepsy</a:t>
            </a:r>
            <a:br>
              <a:rPr lang="en-US" altLang="x-none" b="1" dirty="0">
                <a:solidFill>
                  <a:srgbClr val="C00000"/>
                </a:solidFill>
                <a:latin typeface="Apple Chancery" charset="0"/>
                <a:ea typeface="Apple Chancery" charset="0"/>
                <a:cs typeface="Apple Chancery" charset="0"/>
              </a:rPr>
            </a:br>
            <a:endParaRPr lang="en-US" altLang="x-none" b="1" dirty="0">
              <a:solidFill>
                <a:srgbClr val="C00000"/>
              </a:solidFill>
              <a:latin typeface="Apple Chancery" charset="0"/>
              <a:ea typeface="Apple Chancery" charset="0"/>
              <a:cs typeface="Apple Chancery" charset="0"/>
            </a:endParaRPr>
          </a:p>
        </p:txBody>
      </p:sp>
      <p:sp>
        <p:nvSpPr>
          <p:cNvPr id="15362" name="Subtitle 2"/>
          <p:cNvSpPr>
            <a:spLocks noGrp="1"/>
          </p:cNvSpPr>
          <p:nvPr>
            <p:ph type="subTitle" idx="1"/>
          </p:nvPr>
        </p:nvSpPr>
        <p:spPr>
          <a:xfrm>
            <a:off x="1524000" y="2425917"/>
            <a:ext cx="9144000" cy="1655762"/>
          </a:xfrm>
        </p:spPr>
        <p:txBody>
          <a:bodyPr/>
          <a:lstStyle/>
          <a:p>
            <a:pPr eaLnBrk="1" hangingPunct="1"/>
            <a:r>
              <a:rPr lang="en-US" altLang="x-none" sz="2000" dirty="0">
                <a:latin typeface="Georgia" charset="0"/>
                <a:ea typeface="Georgia" charset="0"/>
                <a:cs typeface="Georgia" charset="0"/>
              </a:rPr>
              <a:t>Asst Prof Dr Inam S. Arif</a:t>
            </a:r>
          </a:p>
          <a:p>
            <a:pPr eaLnBrk="1" hangingPunct="1"/>
            <a:r>
              <a:rPr lang="en-US" altLang="x-none" sz="2000" dirty="0">
                <a:latin typeface="Georgia" charset="0"/>
                <a:ea typeface="Georgia" charset="0"/>
                <a:cs typeface="Georgia" charset="0"/>
                <a:hlinkClick r:id="rId2"/>
              </a:rPr>
              <a:t>isamalhaj@yahoo.com</a:t>
            </a:r>
            <a:endParaRPr lang="en-US" altLang="x-none" sz="2000" dirty="0">
              <a:latin typeface="Georgia" charset="0"/>
              <a:ea typeface="Georgia" charset="0"/>
              <a:cs typeface="Georgia" charset="0"/>
            </a:endParaRPr>
          </a:p>
          <a:p>
            <a:pPr eaLnBrk="1" hangingPunct="1"/>
            <a:r>
              <a:rPr lang="en-US" altLang="x-none" sz="2000" dirty="0" err="1">
                <a:latin typeface="Georgia" charset="0"/>
                <a:ea typeface="Georgia" charset="0"/>
                <a:cs typeface="Georgia" charset="0"/>
              </a:rPr>
              <a:t>pharm.dr.isamalhaj@uomustansiriyah.edu.iq</a:t>
            </a:r>
            <a:endParaRPr lang="en-US" altLang="x-none" sz="2000" dirty="0">
              <a:latin typeface="Georgia" charset="0"/>
              <a:ea typeface="Georgia" charset="0"/>
              <a:cs typeface="Georgia" charset="0"/>
            </a:endParaRPr>
          </a:p>
          <a:p>
            <a:pPr eaLnBrk="1" hangingPunct="1"/>
            <a:endParaRPr lang="en-US" altLang="x-none" sz="2000" dirty="0">
              <a:latin typeface="Georgia" charset="0"/>
              <a:ea typeface="Georgia" charset="0"/>
              <a:cs typeface="Georgia" charset="0"/>
            </a:endParaRPr>
          </a:p>
        </p:txBody>
      </p:sp>
      <p:pic>
        <p:nvPicPr>
          <p:cNvPr id="3" name="Picture 2" descr="A picture containing light&#10;&#10;Description automatically generated">
            <a:extLst>
              <a:ext uri="{FF2B5EF4-FFF2-40B4-BE49-F238E27FC236}">
                <a16:creationId xmlns:a16="http://schemas.microsoft.com/office/drawing/2014/main" id="{7718FA6F-170E-E24E-B548-A39259152B0D}"/>
              </a:ext>
            </a:extLst>
          </p:cNvPr>
          <p:cNvPicPr>
            <a:picLocks noChangeAspect="1"/>
          </p:cNvPicPr>
          <p:nvPr/>
        </p:nvPicPr>
        <p:blipFill>
          <a:blip r:embed="rId3"/>
          <a:stretch>
            <a:fillRect/>
          </a:stretch>
        </p:blipFill>
        <p:spPr>
          <a:xfrm>
            <a:off x="7978902" y="3690000"/>
            <a:ext cx="4213098" cy="3168000"/>
          </a:xfrm>
          <a:prstGeom prst="rect">
            <a:avLst/>
          </a:prstGeom>
        </p:spPr>
      </p:pic>
      <p:pic>
        <p:nvPicPr>
          <p:cNvPr id="5" name="Picture 4" descr="A close up of a map&#10;&#10;Description automatically generated">
            <a:extLst>
              <a:ext uri="{FF2B5EF4-FFF2-40B4-BE49-F238E27FC236}">
                <a16:creationId xmlns:a16="http://schemas.microsoft.com/office/drawing/2014/main" id="{16BBE63F-57F2-7248-AE02-9074D3ACC50A}"/>
              </a:ext>
            </a:extLst>
          </p:cNvPr>
          <p:cNvPicPr>
            <a:picLocks noChangeAspect="1"/>
          </p:cNvPicPr>
          <p:nvPr/>
        </p:nvPicPr>
        <p:blipFill>
          <a:blip r:embed="rId4"/>
          <a:stretch>
            <a:fillRect/>
          </a:stretch>
        </p:blipFill>
        <p:spPr>
          <a:xfrm>
            <a:off x="0" y="3713595"/>
            <a:ext cx="4339882" cy="3144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44463" y="0"/>
            <a:ext cx="10515600" cy="693738"/>
          </a:xfrm>
        </p:spPr>
        <p:txBody>
          <a:bodyPr/>
          <a:lstStyle/>
          <a:p>
            <a:pPr eaLnBrk="1" hangingPunct="1"/>
            <a:r>
              <a:rPr lang="en-US" altLang="x-none" sz="3200" b="1">
                <a:solidFill>
                  <a:srgbClr val="C00000"/>
                </a:solidFill>
                <a:latin typeface="Apple Chancery" charset="0"/>
                <a:ea typeface="Apple Chancery" charset="0"/>
                <a:cs typeface="Apple Chancery" charset="0"/>
              </a:rPr>
              <a:t>Classification of Seizures (cont.)</a:t>
            </a:r>
            <a:endParaRPr lang="en-US" altLang="x-none" sz="3200" b="1"/>
          </a:p>
        </p:txBody>
      </p:sp>
      <p:sp>
        <p:nvSpPr>
          <p:cNvPr id="3" name="Content Placeholder 2"/>
          <p:cNvSpPr>
            <a:spLocks noGrp="1"/>
          </p:cNvSpPr>
          <p:nvPr>
            <p:ph idx="1"/>
          </p:nvPr>
        </p:nvSpPr>
        <p:spPr>
          <a:xfrm>
            <a:off x="358775" y="496888"/>
            <a:ext cx="11960225" cy="6251575"/>
          </a:xfrm>
        </p:spPr>
        <p:txBody>
          <a:bodyPr rtlCol="0">
            <a:noAutofit/>
          </a:bodyPr>
          <a:lstStyle/>
          <a:p>
            <a:pPr marL="0" indent="0" eaLnBrk="1" fontAlgn="auto" hangingPunct="1">
              <a:spcAft>
                <a:spcPts val="0"/>
              </a:spcAft>
              <a:buFont typeface="Arial"/>
              <a:buNone/>
              <a:defRPr/>
            </a:pPr>
            <a:r>
              <a:rPr lang="en-US" sz="2400" b="1" dirty="0">
                <a:solidFill>
                  <a:srgbClr val="C00000"/>
                </a:solidFill>
              </a:rPr>
              <a:t>2</a:t>
            </a:r>
            <a:r>
              <a:rPr lang="en-US" sz="2400" b="1" dirty="0">
                <a:solidFill>
                  <a:srgbClr val="C00000"/>
                </a:solidFill>
                <a:latin typeface="Times New Roman" charset="0"/>
                <a:ea typeface="Times New Roman" charset="0"/>
                <a:cs typeface="Times New Roman" charset="0"/>
              </a:rPr>
              <a:t>. Absence:</a:t>
            </a:r>
            <a:r>
              <a:rPr lang="en-US" sz="2400" b="1" dirty="0">
                <a:latin typeface="Times New Roman" charset="0"/>
                <a:ea typeface="Times New Roman" charset="0"/>
                <a:cs typeface="Times New Roman" charset="0"/>
              </a:rPr>
              <a:t> </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brief, abrupt, &amp; self- limiting loss of consciousness</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 Starts at 3 to 5 years of age and lasts until puberty or beyond. </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The patient stares and exhibits rapid eye-blinking, for 3 to 5 seconds</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 An absence seizure has a very distinct 3/sec spike and wave discharge seen EEG</a:t>
            </a:r>
          </a:p>
          <a:p>
            <a:pPr marL="0" indent="0" eaLnBrk="1" fontAlgn="auto" hangingPunct="1">
              <a:spcAft>
                <a:spcPts val="0"/>
              </a:spcAft>
              <a:buFont typeface="Arial"/>
              <a:buNone/>
              <a:defRPr/>
            </a:pPr>
            <a:r>
              <a:rPr lang="en-US" sz="2400" dirty="0">
                <a:ln w="0"/>
                <a:solidFill>
                  <a:srgbClr val="C00000"/>
                </a:solidFill>
                <a:effectLst>
                  <a:outerShdw blurRad="38100" dist="25400" dir="5400000" algn="ctr" rotWithShape="0">
                    <a:srgbClr val="6E747A">
                      <a:alpha val="43000"/>
                    </a:srgbClr>
                  </a:outerShdw>
                </a:effectLst>
                <a:latin typeface="Times New Roman" charset="0"/>
                <a:ea typeface="Times New Roman" charset="0"/>
                <a:cs typeface="Times New Roman" charset="0"/>
              </a:rPr>
              <a:t>3</a:t>
            </a:r>
            <a:r>
              <a:rPr lang="en-US" sz="2400" b="1" dirty="0">
                <a:solidFill>
                  <a:srgbClr val="C00000"/>
                </a:solidFill>
                <a:latin typeface="Times New Roman" charset="0"/>
                <a:ea typeface="Times New Roman" charset="0"/>
                <a:cs typeface="Times New Roman" charset="0"/>
              </a:rPr>
              <a:t>. Myoclonic</a:t>
            </a:r>
            <a:r>
              <a:rPr lang="en-US" sz="2400" b="1" dirty="0">
                <a:latin typeface="Times New Roman" charset="0"/>
                <a:ea typeface="Times New Roman" charset="0"/>
                <a:cs typeface="Times New Roman" charset="0"/>
              </a:rPr>
              <a:t>:</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consist of short episodes of muscle contractions that may recur for several minutes</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generally occur after wakening and exhibit as brief jerks of the limbs</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occur at any age but usually begin around puberty or early adulthood.</a:t>
            </a:r>
          </a:p>
          <a:p>
            <a:pPr marL="0" indent="0" eaLnBrk="1" fontAlgn="auto" hangingPunct="1">
              <a:spcAft>
                <a:spcPts val="0"/>
              </a:spcAft>
              <a:buFont typeface="Arial"/>
              <a:buNone/>
              <a:defRPr/>
            </a:pPr>
            <a:r>
              <a:rPr lang="en-US" sz="2400" b="1" dirty="0">
                <a:solidFill>
                  <a:srgbClr val="C00000"/>
                </a:solidFill>
                <a:latin typeface="Times New Roman" charset="0"/>
                <a:ea typeface="Times New Roman" charset="0"/>
                <a:cs typeface="Times New Roman" charset="0"/>
              </a:rPr>
              <a:t>4. </a:t>
            </a:r>
            <a:r>
              <a:rPr lang="en-US" sz="2400" b="1" dirty="0" err="1">
                <a:solidFill>
                  <a:srgbClr val="C00000"/>
                </a:solidFill>
                <a:latin typeface="Times New Roman" charset="0"/>
                <a:ea typeface="Times New Roman" charset="0"/>
                <a:cs typeface="Times New Roman" charset="0"/>
              </a:rPr>
              <a:t>Clonic</a:t>
            </a:r>
            <a:r>
              <a:rPr lang="en-US" sz="2400" b="1" dirty="0">
                <a:solidFill>
                  <a:srgbClr val="C00000"/>
                </a:solidFill>
                <a:latin typeface="Times New Roman" charset="0"/>
                <a:ea typeface="Times New Roman" charset="0"/>
                <a:cs typeface="Times New Roman" charset="0"/>
              </a:rPr>
              <a:t>: </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short episodes of M contractions resemble myoclonic seizures. </a:t>
            </a:r>
          </a:p>
          <a:p>
            <a:pPr eaLnBrk="1" fontAlgn="auto" hangingPunct="1">
              <a:spcAft>
                <a:spcPts val="0"/>
              </a:spcAft>
              <a:buFont typeface="Wingdings" charset="2"/>
              <a:buChar char="ü"/>
              <a:defRPr/>
            </a:pPr>
            <a:r>
              <a:rPr lang="en-US" sz="2400" dirty="0">
                <a:latin typeface="Times New Roman" charset="0"/>
                <a:ea typeface="Times New Roman" charset="0"/>
                <a:cs typeface="Times New Roman" charset="0"/>
              </a:rPr>
              <a:t>Consciousness is more impaired with </a:t>
            </a:r>
            <a:r>
              <a:rPr lang="en-US" sz="2400" dirty="0" err="1">
                <a:latin typeface="Times New Roman" charset="0"/>
                <a:ea typeface="Times New Roman" charset="0"/>
                <a:cs typeface="Times New Roman" charset="0"/>
              </a:rPr>
              <a:t>clonic</a:t>
            </a:r>
            <a:r>
              <a:rPr lang="en-US" sz="2400" dirty="0">
                <a:latin typeface="Times New Roman" charset="0"/>
                <a:ea typeface="Times New Roman" charset="0"/>
                <a:cs typeface="Times New Roman" charset="0"/>
              </a:rPr>
              <a:t> seizures as compared to  myoclonic.</a:t>
            </a:r>
          </a:p>
          <a:p>
            <a:pPr marL="0" indent="0" eaLnBrk="1" fontAlgn="auto" hangingPunct="1">
              <a:spcAft>
                <a:spcPts val="0"/>
              </a:spcAft>
              <a:buFont typeface="Arial"/>
              <a:buNone/>
              <a:defRPr/>
            </a:pPr>
            <a:r>
              <a:rPr lang="en-US" sz="2400" b="1" dirty="0">
                <a:solidFill>
                  <a:srgbClr val="C00000"/>
                </a:solidFill>
                <a:latin typeface="Times New Roman" charset="0"/>
                <a:ea typeface="Times New Roman" charset="0"/>
                <a:cs typeface="Times New Roman" charset="0"/>
              </a:rPr>
              <a:t>5. Tonic: </a:t>
            </a:r>
            <a:r>
              <a:rPr lang="en-US" sz="2400" dirty="0">
                <a:latin typeface="Times New Roman" charset="0"/>
                <a:ea typeface="Times New Roman" charset="0"/>
                <a:cs typeface="Times New Roman" charset="0"/>
              </a:rPr>
              <a:t>involve increased tone in the extension muscles &amp; &lt;60 seconds long.</a:t>
            </a:r>
          </a:p>
          <a:p>
            <a:pPr marL="0" indent="0" eaLnBrk="1" fontAlgn="auto" hangingPunct="1">
              <a:spcAft>
                <a:spcPts val="0"/>
              </a:spcAft>
              <a:buFont typeface="Arial"/>
              <a:buNone/>
              <a:defRPr/>
            </a:pPr>
            <a:r>
              <a:rPr lang="en-US" sz="2400" b="1" dirty="0">
                <a:solidFill>
                  <a:srgbClr val="C00000"/>
                </a:solidFill>
                <a:latin typeface="Times New Roman" charset="0"/>
                <a:ea typeface="Times New Roman" charset="0"/>
                <a:cs typeface="Times New Roman" charset="0"/>
              </a:rPr>
              <a:t>6. Atonic: </a:t>
            </a:r>
            <a:r>
              <a:rPr lang="en-US" sz="2400" dirty="0">
                <a:latin typeface="Times New Roman" charset="0"/>
                <a:ea typeface="Times New Roman" charset="0"/>
                <a:cs typeface="Times New Roman" charset="0"/>
              </a:rPr>
              <a:t>known as drop attacks &amp;characterized by a sudden loss of muscle tone.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711663" y="-18000"/>
            <a:ext cx="3450367" cy="6876000"/>
          </a:xfrm>
          <a:prstGeom prst="rect">
            <a:avLst/>
          </a:prstGeom>
        </p:spPr>
      </p:pic>
      <p:sp>
        <p:nvSpPr>
          <p:cNvPr id="10" name="Content Placeholder 9"/>
          <p:cNvSpPr>
            <a:spLocks noGrp="1"/>
          </p:cNvSpPr>
          <p:nvPr>
            <p:ph idx="1"/>
          </p:nvPr>
        </p:nvSpPr>
        <p:spPr>
          <a:xfrm>
            <a:off x="838200" y="2128837"/>
            <a:ext cx="10515600" cy="4351338"/>
          </a:xfrm>
        </p:spPr>
        <p:txBody>
          <a:bodyPr/>
          <a:lstStyle/>
          <a:p>
            <a:endParaRPr lang="en-US" dirty="0"/>
          </a:p>
        </p:txBody>
      </p:sp>
      <p:pic>
        <p:nvPicPr>
          <p:cNvPr id="11" name="Picture 10"/>
          <p:cNvPicPr>
            <a:picLocks noChangeAspect="1"/>
          </p:cNvPicPr>
          <p:nvPr/>
        </p:nvPicPr>
        <p:blipFill>
          <a:blip r:embed="rId3"/>
          <a:stretch>
            <a:fillRect/>
          </a:stretch>
        </p:blipFill>
        <p:spPr>
          <a:xfrm>
            <a:off x="838200" y="-18000"/>
            <a:ext cx="5003457" cy="6984000"/>
          </a:xfrm>
          <a:prstGeom prst="rect">
            <a:avLst/>
          </a:prstGeom>
        </p:spPr>
      </p:pic>
    </p:spTree>
    <p:extLst>
      <p:ext uri="{BB962C8B-B14F-4D97-AF65-F5344CB8AC3E}">
        <p14:creationId xmlns:p14="http://schemas.microsoft.com/office/powerpoint/2010/main" val="101330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x-none">
                <a:solidFill>
                  <a:srgbClr val="C00000"/>
                </a:solidFill>
                <a:latin typeface="Apple Chancery" charset="0"/>
                <a:ea typeface="Apple Chancery" charset="0"/>
                <a:cs typeface="Apple Chancery" charset="0"/>
              </a:rPr>
              <a:t>Antiepilepsy medication</a:t>
            </a:r>
          </a:p>
        </p:txBody>
      </p:sp>
      <p:sp>
        <p:nvSpPr>
          <p:cNvPr id="3" name="Content Placeholder 2"/>
          <p:cNvSpPr>
            <a:spLocks noGrp="1"/>
          </p:cNvSpPr>
          <p:nvPr>
            <p:ph idx="1"/>
          </p:nvPr>
        </p:nvSpPr>
        <p:spPr/>
        <p:txBody>
          <a:bodyPr/>
          <a:lstStyle/>
          <a:p>
            <a:pPr marL="0" indent="0" eaLnBrk="1" hangingPunct="1">
              <a:buFont typeface="Arial" charset="0"/>
              <a:buNone/>
              <a:defRPr/>
            </a:pPr>
            <a:r>
              <a:rPr lang="en-US" b="1" dirty="0"/>
              <a:t> </a:t>
            </a:r>
            <a:r>
              <a:rPr lang="en-US" sz="3200" b="1" dirty="0">
                <a:solidFill>
                  <a:srgbClr val="C00000"/>
                </a:solidFill>
                <a:latin typeface="Times New Roman" charset="0"/>
                <a:ea typeface="Times New Roman" charset="0"/>
                <a:cs typeface="Times New Roman" charset="0"/>
              </a:rPr>
              <a:t>Benzodiazepines</a:t>
            </a:r>
          </a:p>
          <a:p>
            <a:pPr eaLnBrk="1" hangingPunct="1">
              <a:defRPr/>
            </a:pPr>
            <a:r>
              <a:rPr lang="en-US" dirty="0">
                <a:latin typeface="Times New Roman" charset="0"/>
                <a:ea typeface="Times New Roman" charset="0"/>
                <a:cs typeface="Times New Roman" charset="0"/>
              </a:rPr>
              <a:t>GABA inhibitory receptors to reduce firing rate</a:t>
            </a:r>
          </a:p>
          <a:p>
            <a:pPr eaLnBrk="1" hangingPunct="1">
              <a:defRPr/>
            </a:pPr>
            <a:r>
              <a:rPr lang="en-US" dirty="0">
                <a:latin typeface="Times New Roman" charset="0"/>
                <a:ea typeface="Times New Roman" charset="0"/>
                <a:cs typeface="Times New Roman" charset="0"/>
              </a:rPr>
              <a:t>reserved for emergency or acute </a:t>
            </a:r>
            <a:r>
              <a:rPr lang="en-US" dirty="0" err="1">
                <a:latin typeface="Times New Roman" charset="0"/>
                <a:ea typeface="Times New Roman" charset="0"/>
                <a:cs typeface="Times New Roman" charset="0"/>
              </a:rPr>
              <a:t>sei</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zure</a:t>
            </a:r>
            <a:r>
              <a:rPr lang="en-US" dirty="0">
                <a:latin typeface="Times New Roman" charset="0"/>
                <a:ea typeface="Times New Roman" charset="0"/>
                <a:cs typeface="Times New Roman" charset="0"/>
              </a:rPr>
              <a:t> treatment due to tolerance</a:t>
            </a:r>
          </a:p>
          <a:p>
            <a:pPr eaLnBrk="1" hangingPunct="1">
              <a:defRPr/>
            </a:pPr>
            <a:r>
              <a:rPr lang="en-US" dirty="0">
                <a:latin typeface="Times New Roman" charset="0"/>
                <a:ea typeface="Times New Roman" charset="0"/>
                <a:cs typeface="Times New Roman" charset="0"/>
              </a:rPr>
              <a:t>Clonazepam &amp; </a:t>
            </a:r>
            <a:r>
              <a:rPr lang="en-US" dirty="0" err="1">
                <a:latin typeface="Times New Roman" charset="0"/>
                <a:ea typeface="Times New Roman" charset="0"/>
                <a:cs typeface="Times New Roman" charset="0"/>
              </a:rPr>
              <a:t>Clobazam</a:t>
            </a:r>
            <a:r>
              <a:rPr lang="en-US" dirty="0">
                <a:latin typeface="Times New Roman" charset="0"/>
                <a:ea typeface="Times New Roman" charset="0"/>
                <a:cs typeface="Times New Roman" charset="0"/>
              </a:rPr>
              <a:t>  adjunctive therapy for particular types of seizures</a:t>
            </a:r>
          </a:p>
          <a:p>
            <a:pPr eaLnBrk="1" hangingPunct="1">
              <a:defRPr/>
            </a:pPr>
            <a:r>
              <a:rPr lang="en-US" dirty="0">
                <a:latin typeface="Times New Roman" charset="0"/>
                <a:ea typeface="Times New Roman" charset="0"/>
                <a:cs typeface="Times New Roman" charset="0"/>
              </a:rPr>
              <a:t>Diazepam/ rectal/ avoid or interrupt prolonged generalized tonic–</a:t>
            </a:r>
            <a:r>
              <a:rPr lang="en-US" dirty="0" err="1">
                <a:latin typeface="Times New Roman" charset="0"/>
                <a:ea typeface="Times New Roman" charset="0"/>
                <a:cs typeface="Times New Roman" charset="0"/>
              </a:rPr>
              <a:t>clonic</a:t>
            </a:r>
            <a:r>
              <a:rPr lang="en-US" dirty="0">
                <a:latin typeface="Times New Roman" charset="0"/>
                <a:ea typeface="Times New Roman" charset="0"/>
                <a:cs typeface="Times New Roman" charset="0"/>
              </a:rPr>
              <a:t> seizures or clusters when oral administration is not possible</a:t>
            </a:r>
          </a:p>
          <a:p>
            <a:pPr eaLnBrk="1" hangingPunct="1">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Carbamazepine</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26626" name="Content Placeholder 2"/>
          <p:cNvSpPr>
            <a:spLocks noGrp="1"/>
          </p:cNvSpPr>
          <p:nvPr>
            <p:ph idx="1"/>
          </p:nvPr>
        </p:nvSpPr>
        <p:spPr>
          <a:xfrm>
            <a:off x="838200" y="1223963"/>
            <a:ext cx="10817225" cy="5478462"/>
          </a:xfrm>
        </p:spPr>
        <p:txBody>
          <a:bodyPr/>
          <a:lstStyle/>
          <a:p>
            <a:pPr eaLnBrk="1" hangingPunct="1"/>
            <a:r>
              <a:rPr lang="en-US" altLang="x-none" dirty="0">
                <a:latin typeface="Times New Roman" charset="0"/>
                <a:ea typeface="Times New Roman" charset="0"/>
                <a:cs typeface="Times New Roman" charset="0"/>
              </a:rPr>
              <a:t>Blocks Na channels</a:t>
            </a:r>
          </a:p>
          <a:p>
            <a:pPr eaLnBrk="1" hangingPunct="1"/>
            <a:r>
              <a:rPr lang="en-US" altLang="x-none" dirty="0">
                <a:latin typeface="Times New Roman" charset="0"/>
                <a:ea typeface="Times New Roman" charset="0"/>
                <a:cs typeface="Times New Roman" charset="0"/>
              </a:rPr>
              <a:t>Effective in focal seizures &amp; generalized tonic–</a:t>
            </a:r>
            <a:r>
              <a:rPr lang="en-US" altLang="x-none" dirty="0" err="1">
                <a:latin typeface="Times New Roman" charset="0"/>
                <a:ea typeface="Times New Roman" charset="0"/>
                <a:cs typeface="Times New Roman" charset="0"/>
              </a:rPr>
              <a:t>clonic</a:t>
            </a:r>
            <a:r>
              <a:rPr lang="en-US" altLang="x-none" dirty="0">
                <a:latin typeface="Times New Roman" charset="0"/>
                <a:ea typeface="Times New Roman" charset="0"/>
                <a:cs typeface="Times New Roman" charset="0"/>
              </a:rPr>
              <a:t> seizures, trigeminal neuralgia, and bipolar disorder</a:t>
            </a:r>
          </a:p>
          <a:p>
            <a:pPr eaLnBrk="1" hangingPunct="1"/>
            <a:r>
              <a:rPr lang="en-US" altLang="x-none" dirty="0">
                <a:latin typeface="Times New Roman" charset="0"/>
                <a:ea typeface="Times New Roman" charset="0"/>
                <a:cs typeface="Times New Roman" charset="0"/>
              </a:rPr>
              <a:t>Absorbed slowly &amp; incomplete after oral administration </a:t>
            </a:r>
          </a:p>
          <a:p>
            <a:pPr eaLnBrk="1" hangingPunct="1"/>
            <a:r>
              <a:rPr lang="en-US" altLang="x-none" dirty="0">
                <a:latin typeface="Times New Roman" charset="0"/>
                <a:ea typeface="Times New Roman" charset="0"/>
                <a:cs typeface="Times New Roman" charset="0"/>
              </a:rPr>
              <a:t>Induces its own metabolism, resulting in lower total </a:t>
            </a:r>
            <a:r>
              <a:rPr lang="en-US" altLang="x-none" i="1" dirty="0">
                <a:latin typeface="Times New Roman" charset="0"/>
                <a:ea typeface="Times New Roman" charset="0"/>
                <a:cs typeface="Times New Roman" charset="0"/>
              </a:rPr>
              <a:t>carbamazepine </a:t>
            </a:r>
            <a:r>
              <a:rPr lang="en-US" altLang="x-none" dirty="0">
                <a:latin typeface="Times New Roman" charset="0"/>
                <a:ea typeface="Times New Roman" charset="0"/>
                <a:cs typeface="Times New Roman" charset="0"/>
              </a:rPr>
              <a:t>blood concentrations at higher doses</a:t>
            </a:r>
          </a:p>
          <a:p>
            <a:pPr eaLnBrk="1" hangingPunct="1"/>
            <a:r>
              <a:rPr lang="en-US" altLang="x-none" dirty="0">
                <a:latin typeface="Times New Roman" charset="0"/>
                <a:ea typeface="Times New Roman" charset="0"/>
                <a:cs typeface="Times New Roman" charset="0"/>
              </a:rPr>
              <a:t>inducer of the CYP1A2, CYP2C, and CYP3A </a:t>
            </a:r>
            <a:r>
              <a:rPr lang="en-US" altLang="x-none" dirty="0" err="1">
                <a:latin typeface="Times New Roman" charset="0"/>
                <a:ea typeface="Times New Roman" charset="0"/>
                <a:cs typeface="Times New Roman" charset="0"/>
              </a:rPr>
              <a:t>anglucuronosyltransferase</a:t>
            </a:r>
            <a:r>
              <a:rPr lang="en-US" altLang="x-none" dirty="0">
                <a:latin typeface="Times New Roman" charset="0"/>
                <a:ea typeface="Times New Roman" charset="0"/>
                <a:cs typeface="Times New Roman" charset="0"/>
              </a:rPr>
              <a:t> (UGT) enzymes, which increases the clearance of other drugs </a:t>
            </a:r>
          </a:p>
          <a:p>
            <a:pPr eaLnBrk="1" hangingPunct="1"/>
            <a:r>
              <a:rPr lang="en-US" altLang="x-none" dirty="0">
                <a:latin typeface="Times New Roman" charset="0"/>
                <a:ea typeface="Times New Roman" charset="0"/>
                <a:cs typeface="Times New Roman" charset="0"/>
              </a:rPr>
              <a:t>Hyponatremia /elderly</a:t>
            </a:r>
          </a:p>
          <a:p>
            <a:pPr eaLnBrk="1" hangingPunct="1"/>
            <a:r>
              <a:rPr lang="en-US" altLang="x-none" i="1" dirty="0">
                <a:latin typeface="Times New Roman" charset="0"/>
                <a:ea typeface="Times New Roman" charset="0"/>
                <a:cs typeface="Times New Roman" charset="0"/>
              </a:rPr>
              <a:t>Carbamazepine </a:t>
            </a:r>
            <a:r>
              <a:rPr lang="en-US" altLang="x-none" dirty="0">
                <a:latin typeface="Times New Roman" charset="0"/>
                <a:ea typeface="Times New Roman" charset="0"/>
                <a:cs typeface="Times New Roman" charset="0"/>
              </a:rPr>
              <a:t>CI in absence seizures because it may cause an increase in seizures.</a:t>
            </a:r>
          </a:p>
          <a:p>
            <a:pPr eaLnBrk="1" hangingPunct="1"/>
            <a:endParaRPr lang="en-US" altLang="x-none" dirty="0"/>
          </a:p>
          <a:p>
            <a:pPr eaLnBrk="1" hangingPunct="1"/>
            <a:endParaRPr lang="en-US" alt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Eslicarbazepine</a:t>
            </a:r>
            <a:endParaRPr lang="en-US" altLang="x-none">
              <a:solidFill>
                <a:srgbClr val="C00000"/>
              </a:solidFill>
              <a:latin typeface="Apple Chancery" charset="0"/>
              <a:ea typeface="Apple Chancery" charset="0"/>
              <a:cs typeface="Apple Chancery" charset="0"/>
            </a:endParaRPr>
          </a:p>
        </p:txBody>
      </p:sp>
      <p:sp>
        <p:nvSpPr>
          <p:cNvPr id="27650" name="Content Placeholder 2"/>
          <p:cNvSpPr>
            <a:spLocks noGrp="1"/>
          </p:cNvSpPr>
          <p:nvPr>
            <p:ph idx="1"/>
          </p:nvPr>
        </p:nvSpPr>
        <p:spPr>
          <a:xfrm>
            <a:off x="78129" y="1703047"/>
            <a:ext cx="12113871" cy="4351338"/>
          </a:xfrm>
        </p:spPr>
        <p:txBody>
          <a:bodyPr/>
          <a:lstStyle/>
          <a:p>
            <a:pPr eaLnBrk="1" hangingPunct="1"/>
            <a:r>
              <a:rPr lang="en-US" altLang="x-none" dirty="0">
                <a:latin typeface="Times New Roman" charset="0"/>
                <a:ea typeface="Times New Roman" charset="0"/>
                <a:cs typeface="Times New Roman" charset="0"/>
              </a:rPr>
              <a:t>A</a:t>
            </a:r>
            <a:r>
              <a:rPr lang="en-US" altLang="x-none" i="1" dirty="0">
                <a:latin typeface="Times New Roman" charset="0"/>
                <a:ea typeface="Times New Roman" charset="0"/>
                <a:cs typeface="Times New Roman" charset="0"/>
              </a:rPr>
              <a:t> </a:t>
            </a:r>
            <a:r>
              <a:rPr lang="en-US" altLang="x-none" dirty="0">
                <a:latin typeface="Times New Roman" charset="0"/>
                <a:ea typeface="Times New Roman" charset="0"/>
                <a:cs typeface="Times New Roman" charset="0"/>
              </a:rPr>
              <a:t>prodrug that is converted to the active metabolite </a:t>
            </a:r>
            <a:r>
              <a:rPr lang="en-US" altLang="x-none" i="1" dirty="0" err="1">
                <a:latin typeface="Times New Roman" charset="0"/>
                <a:ea typeface="Times New Roman" charset="0"/>
                <a:cs typeface="Times New Roman" charset="0"/>
              </a:rPr>
              <a:t>eslicarbazepine</a:t>
            </a:r>
            <a:r>
              <a:rPr lang="en-US" altLang="x-none" i="1" dirty="0">
                <a:latin typeface="Times New Roman" charset="0"/>
                <a:ea typeface="Times New Roman" charset="0"/>
                <a:cs typeface="Times New Roman" charset="0"/>
              </a:rPr>
              <a:t> </a:t>
            </a:r>
            <a:r>
              <a:rPr lang="en-US" altLang="x-none" dirty="0">
                <a:latin typeface="Times New Roman" charset="0"/>
                <a:ea typeface="Times New Roman" charset="0"/>
                <a:cs typeface="Times New Roman" charset="0"/>
              </a:rPr>
              <a:t>by hydrolysis</a:t>
            </a:r>
          </a:p>
          <a:p>
            <a:pPr eaLnBrk="1" hangingPunct="1"/>
            <a:r>
              <a:rPr lang="en-US" altLang="x-none" dirty="0">
                <a:latin typeface="Times New Roman" charset="0"/>
                <a:ea typeface="Times New Roman" charset="0"/>
                <a:cs typeface="Times New Roman" charset="0"/>
              </a:rPr>
              <a:t> S-</a:t>
            </a:r>
            <a:r>
              <a:rPr lang="en-US" altLang="x-none" dirty="0" err="1">
                <a:latin typeface="Times New Roman" charset="0"/>
                <a:ea typeface="Times New Roman" charset="0"/>
                <a:cs typeface="Times New Roman" charset="0"/>
              </a:rPr>
              <a:t>licarbazepine</a:t>
            </a:r>
            <a:r>
              <a:rPr lang="en-US" altLang="x-none" dirty="0">
                <a:latin typeface="Times New Roman" charset="0"/>
                <a:ea typeface="Times New Roman" charset="0"/>
                <a:cs typeface="Times New Roman" charset="0"/>
              </a:rPr>
              <a:t> is the active metabolite of </a:t>
            </a:r>
            <a:r>
              <a:rPr lang="en-US" altLang="x-none" i="1" dirty="0">
                <a:latin typeface="Times New Roman" charset="0"/>
                <a:ea typeface="Times New Roman" charset="0"/>
                <a:cs typeface="Times New Roman" charset="0"/>
              </a:rPr>
              <a:t>oxcarbazepine </a:t>
            </a:r>
            <a:endParaRPr lang="en-US" altLang="x-none" dirty="0">
              <a:latin typeface="Times New Roman" charset="0"/>
              <a:ea typeface="Times New Roman" charset="0"/>
              <a:cs typeface="Times New Roman" charset="0"/>
            </a:endParaRPr>
          </a:p>
          <a:p>
            <a:pPr eaLnBrk="1" hangingPunct="1"/>
            <a:r>
              <a:rPr lang="en-US" altLang="x-none" dirty="0">
                <a:latin typeface="Times New Roman" charset="0"/>
                <a:ea typeface="Times New Roman" charset="0"/>
                <a:cs typeface="Times New Roman" charset="0"/>
              </a:rPr>
              <a:t>Block voltage-gated Na channel &amp; used for partial-onset seizures in adults</a:t>
            </a:r>
          </a:p>
          <a:p>
            <a:pPr eaLnBrk="1" hangingPunct="1"/>
            <a:r>
              <a:rPr lang="en-US" altLang="x-none" dirty="0">
                <a:latin typeface="Times New Roman" charset="0"/>
                <a:ea typeface="Times New Roman" charset="0"/>
                <a:cs typeface="Times New Roman" charset="0"/>
              </a:rPr>
              <a:t>Linear pharmacokinetics and is eliminated via </a:t>
            </a:r>
            <a:r>
              <a:rPr lang="en-US" altLang="x-none" dirty="0" err="1">
                <a:latin typeface="Times New Roman" charset="0"/>
                <a:ea typeface="Times New Roman" charset="0"/>
                <a:cs typeface="Times New Roman" charset="0"/>
              </a:rPr>
              <a:t>glucuronidation</a:t>
            </a:r>
            <a:endParaRPr lang="en-US" altLang="x-none" dirty="0">
              <a:latin typeface="Times New Roman" charset="0"/>
              <a:ea typeface="Times New Roman" charset="0"/>
              <a:cs typeface="Times New Roman" charset="0"/>
            </a:endParaRPr>
          </a:p>
          <a:p>
            <a:pPr eaLnBrk="1" hangingPunct="1"/>
            <a:r>
              <a:rPr lang="en-US" altLang="x-none" dirty="0">
                <a:latin typeface="Times New Roman" charset="0"/>
                <a:ea typeface="Times New Roman" charset="0"/>
                <a:cs typeface="Times New Roman" charset="0"/>
              </a:rPr>
              <a:t>SE: dizziness, somnolence, diplopia, and headache, rash, psychiatric side effects, and hyponatremia occur rarely.</a:t>
            </a:r>
          </a:p>
          <a:p>
            <a:pPr eaLnBrk="1" hangingPunct="1"/>
            <a:endParaRPr lang="en-US" altLang="x-none" dirty="0">
              <a:latin typeface="Times New Roman" charset="0"/>
              <a:ea typeface="Times New Roman" charset="0"/>
              <a:cs typeface="Times New Roman"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Ethosuximide</a:t>
            </a:r>
            <a:endParaRPr lang="en-US" altLang="x-none">
              <a:solidFill>
                <a:srgbClr val="C00000"/>
              </a:solidFill>
              <a:latin typeface="Apple Chancery" charset="0"/>
              <a:ea typeface="Apple Chancery" charset="0"/>
              <a:cs typeface="Apple Chancery" charset="0"/>
            </a:endParaRPr>
          </a:p>
        </p:txBody>
      </p:sp>
      <p:sp>
        <p:nvSpPr>
          <p:cNvPr id="28674" name="Content Placeholder 2"/>
          <p:cNvSpPr>
            <a:spLocks noGrp="1"/>
          </p:cNvSpPr>
          <p:nvPr>
            <p:ph idx="1"/>
          </p:nvPr>
        </p:nvSpPr>
        <p:spPr/>
        <p:txBody>
          <a:bodyPr/>
          <a:lstStyle/>
          <a:p>
            <a:pPr eaLnBrk="1" hangingPunct="1"/>
            <a:r>
              <a:rPr lang="en-US" altLang="x-none" dirty="0" err="1">
                <a:latin typeface="Times New Roman" charset="0"/>
                <a:ea typeface="Times New Roman" charset="0"/>
                <a:cs typeface="Times New Roman" charset="0"/>
              </a:rPr>
              <a:t>Rreduces</a:t>
            </a:r>
            <a:r>
              <a:rPr lang="en-US" altLang="x-none" dirty="0">
                <a:latin typeface="Times New Roman" charset="0"/>
                <a:ea typeface="Times New Roman" charset="0"/>
                <a:cs typeface="Times New Roman" charset="0"/>
              </a:rPr>
              <a:t> propagation of abnormal electrical activity in the brain, most likely by inhibiting T-type calcium channels</a:t>
            </a:r>
          </a:p>
          <a:p>
            <a:pPr eaLnBrk="1" hangingPunct="1"/>
            <a:r>
              <a:rPr lang="en-US" altLang="x-none" dirty="0">
                <a:latin typeface="Times New Roman" charset="0"/>
                <a:ea typeface="Times New Roman" charset="0"/>
                <a:cs typeface="Times New Roman" charset="0"/>
              </a:rPr>
              <a:t> It is only effective in treating absence seizures.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73113" y="284163"/>
            <a:ext cx="10515600" cy="1325562"/>
          </a:xfrm>
        </p:spPr>
        <p:txBody>
          <a:bodyPr/>
          <a:lstStyle/>
          <a:p>
            <a:pPr eaLnBrk="1" hangingPunct="1"/>
            <a:r>
              <a:rPr lang="en-US" altLang="x-none" b="1">
                <a:solidFill>
                  <a:srgbClr val="C00000"/>
                </a:solidFill>
                <a:latin typeface="Apple Chancery" charset="0"/>
                <a:ea typeface="Apple Chancery" charset="0"/>
                <a:cs typeface="Apple Chancery" charset="0"/>
              </a:rPr>
              <a:t>Ezogabine</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29698" name="Content Placeholder 2"/>
          <p:cNvSpPr>
            <a:spLocks noGrp="1"/>
          </p:cNvSpPr>
          <p:nvPr>
            <p:ph idx="1"/>
          </p:nvPr>
        </p:nvSpPr>
        <p:spPr>
          <a:xfrm>
            <a:off x="838200" y="1825625"/>
            <a:ext cx="11153775" cy="4351338"/>
          </a:xfrm>
        </p:spPr>
        <p:txBody>
          <a:bodyPr/>
          <a:lstStyle/>
          <a:p>
            <a:pPr eaLnBrk="1" hangingPunct="1"/>
            <a:r>
              <a:rPr lang="en-US" altLang="x-none" dirty="0">
                <a:latin typeface="Times New Roman" charset="0"/>
                <a:ea typeface="Times New Roman" charset="0"/>
                <a:cs typeface="Times New Roman" charset="0"/>
              </a:rPr>
              <a:t>Open voltage-gated M-type K channels leading to stabilization of the resting membrane potential</a:t>
            </a:r>
          </a:p>
          <a:p>
            <a:pPr eaLnBrk="1" hangingPunct="1"/>
            <a:r>
              <a:rPr lang="en-US" altLang="x-none" dirty="0">
                <a:latin typeface="Times New Roman" charset="0"/>
                <a:ea typeface="Times New Roman" charset="0"/>
                <a:cs typeface="Times New Roman" charset="0"/>
              </a:rPr>
              <a:t>Exhibits linear pharmacokinetics and no drug interactions at lower doses</a:t>
            </a:r>
          </a:p>
          <a:p>
            <a:pPr eaLnBrk="1" hangingPunct="1"/>
            <a:r>
              <a:rPr lang="en-US" altLang="x-none" dirty="0">
                <a:latin typeface="Times New Roman" charset="0"/>
                <a:ea typeface="Times New Roman" charset="0"/>
                <a:cs typeface="Times New Roman" charset="0"/>
              </a:rPr>
              <a:t>SE: urinary retention, QT interval prolongation, blue skin discoloration, and retinal abnormalities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63638" y="0"/>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Felbamate</a:t>
            </a:r>
            <a:endParaRPr lang="en-US" altLang="x-none" dirty="0">
              <a:solidFill>
                <a:srgbClr val="C00000"/>
              </a:solidFill>
              <a:latin typeface="Apple Chancery" charset="0"/>
              <a:ea typeface="Apple Chancery" charset="0"/>
              <a:cs typeface="Apple Chancery" charset="0"/>
            </a:endParaRPr>
          </a:p>
        </p:txBody>
      </p:sp>
      <p:sp>
        <p:nvSpPr>
          <p:cNvPr id="30722" name="Content Placeholder 2"/>
          <p:cNvSpPr>
            <a:spLocks noGrp="1"/>
          </p:cNvSpPr>
          <p:nvPr>
            <p:ph idx="1"/>
          </p:nvPr>
        </p:nvSpPr>
        <p:spPr>
          <a:xfrm>
            <a:off x="560407" y="1131145"/>
            <a:ext cx="10771208" cy="4980288"/>
          </a:xfrm>
        </p:spPr>
        <p:txBody>
          <a:bodyPr/>
          <a:lstStyle/>
          <a:p>
            <a:pPr eaLnBrk="1" hangingPunct="1">
              <a:buFont typeface="Wingdings" charset="2"/>
              <a:buChar char="ü"/>
            </a:pPr>
            <a:r>
              <a:rPr lang="en-US" altLang="x-none" dirty="0">
                <a:latin typeface="Times New Roman" charset="0"/>
                <a:ea typeface="Times New Roman" charset="0"/>
                <a:cs typeface="Times New Roman" charset="0"/>
              </a:rPr>
              <a:t>has a </a:t>
            </a:r>
            <a:r>
              <a:rPr lang="en-US" altLang="x-none" dirty="0">
                <a:solidFill>
                  <a:srgbClr val="C00000"/>
                </a:solidFill>
                <a:latin typeface="Times New Roman" charset="0"/>
                <a:ea typeface="Times New Roman" charset="0"/>
                <a:cs typeface="Times New Roman" charset="0"/>
              </a:rPr>
              <a:t>broad spectrum of anticonvulsant action with multiple proposed mechanisms</a:t>
            </a:r>
            <a:r>
              <a:rPr lang="en-US" altLang="x-none" dirty="0">
                <a:latin typeface="Times New Roman" charset="0"/>
                <a:ea typeface="Times New Roman" charset="0"/>
                <a:cs typeface="Times New Roman" charset="0"/>
              </a:rPr>
              <a:t> </a:t>
            </a:r>
          </a:p>
          <a:p>
            <a:pPr eaLnBrk="1" hangingPunct="1">
              <a:buFont typeface="Wingdings" charset="2"/>
              <a:buChar char="ü"/>
            </a:pPr>
            <a:r>
              <a:rPr lang="en-US" altLang="x-none" dirty="0">
                <a:latin typeface="Times New Roman" charset="0"/>
                <a:ea typeface="Times New Roman" charset="0"/>
                <a:cs typeface="Times New Roman" charset="0"/>
              </a:rPr>
              <a:t>Block voltage-dependent Na channels</a:t>
            </a:r>
          </a:p>
          <a:p>
            <a:pPr eaLnBrk="1" hangingPunct="1">
              <a:buFont typeface="Wingdings" charset="2"/>
              <a:buChar char="ü"/>
            </a:pPr>
            <a:r>
              <a:rPr lang="en-US" altLang="x-none" dirty="0">
                <a:latin typeface="Times New Roman" charset="0"/>
                <a:ea typeface="Times New Roman" charset="0"/>
                <a:cs typeface="Times New Roman" charset="0"/>
              </a:rPr>
              <a:t>Competing with the glycine </a:t>
            </a:r>
            <a:r>
              <a:rPr lang="en-US" altLang="x-none" dirty="0" err="1">
                <a:latin typeface="Times New Roman" charset="0"/>
                <a:ea typeface="Times New Roman" charset="0"/>
                <a:cs typeface="Times New Roman" charset="0"/>
              </a:rPr>
              <a:t>coagonist</a:t>
            </a:r>
            <a:r>
              <a:rPr lang="en-US" altLang="x-none" dirty="0">
                <a:latin typeface="Times New Roman" charset="0"/>
                <a:ea typeface="Times New Roman" charset="0"/>
                <a:cs typeface="Times New Roman" charset="0"/>
              </a:rPr>
              <a:t> binding site on the </a:t>
            </a:r>
            <a:r>
              <a:rPr lang="en-US" altLang="x-none" i="1" dirty="0">
                <a:latin typeface="Times New Roman" charset="0"/>
                <a:ea typeface="Times New Roman" charset="0"/>
                <a:cs typeface="Times New Roman" charset="0"/>
              </a:rPr>
              <a:t>N</a:t>
            </a:r>
            <a:r>
              <a:rPr lang="en-US" altLang="x-none" dirty="0">
                <a:latin typeface="Times New Roman" charset="0"/>
                <a:ea typeface="Times New Roman" charset="0"/>
                <a:cs typeface="Times New Roman" charset="0"/>
              </a:rPr>
              <a:t>-methyl-D-aspartate (NMDA) glutamate receptor</a:t>
            </a:r>
          </a:p>
          <a:p>
            <a:pPr eaLnBrk="1" hangingPunct="1">
              <a:buFont typeface="Wingdings" charset="2"/>
              <a:buChar char="ü"/>
            </a:pPr>
            <a:r>
              <a:rPr lang="en-US" altLang="x-none" dirty="0">
                <a:latin typeface="Times New Roman" charset="0"/>
                <a:ea typeface="Times New Roman" charset="0"/>
                <a:cs typeface="Times New Roman" charset="0"/>
              </a:rPr>
              <a:t> Block calcium channels, and potentiating GABA action</a:t>
            </a:r>
          </a:p>
          <a:p>
            <a:pPr eaLnBrk="1" hangingPunct="1">
              <a:buFont typeface="Wingdings" charset="2"/>
              <a:buChar char="ü"/>
            </a:pPr>
            <a:r>
              <a:rPr lang="en-US" altLang="x-none" dirty="0">
                <a:latin typeface="Times New Roman" charset="0"/>
                <a:ea typeface="Times New Roman" charset="0"/>
                <a:cs typeface="Times New Roman" charset="0"/>
              </a:rPr>
              <a:t> It is an inhibitor of drugs metabolized by CYP2C19 and induces drugs metabolized by CYP3A4</a:t>
            </a:r>
          </a:p>
          <a:p>
            <a:pPr eaLnBrk="1" hangingPunct="1">
              <a:buFont typeface="Wingdings" charset="2"/>
              <a:buChar char="ü"/>
            </a:pPr>
            <a:r>
              <a:rPr lang="en-US" altLang="x-none" dirty="0">
                <a:latin typeface="Times New Roman" charset="0"/>
                <a:ea typeface="Times New Roman" charset="0"/>
                <a:cs typeface="Times New Roman" charset="0"/>
              </a:rPr>
              <a:t>Reserved for use in refractory epilepsies (particularly Lennox-</a:t>
            </a:r>
            <a:r>
              <a:rPr lang="en-US" altLang="x-none" dirty="0" err="1">
                <a:latin typeface="Times New Roman" charset="0"/>
                <a:ea typeface="Times New Roman" charset="0"/>
                <a:cs typeface="Times New Roman" charset="0"/>
              </a:rPr>
              <a:t>Gastaut</a:t>
            </a:r>
            <a:r>
              <a:rPr lang="en-US" altLang="x-none" dirty="0">
                <a:latin typeface="Times New Roman" charset="0"/>
                <a:ea typeface="Times New Roman" charset="0"/>
                <a:cs typeface="Times New Roman" charset="0"/>
              </a:rPr>
              <a:t> syndrome) because of the risk of aplastic anemia (about 1:4000) and hepatic failure.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71500" y="0"/>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Gabapentin</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31746" name="Content Placeholder 2"/>
          <p:cNvSpPr>
            <a:spLocks noGrp="1"/>
          </p:cNvSpPr>
          <p:nvPr>
            <p:ph idx="1"/>
          </p:nvPr>
        </p:nvSpPr>
        <p:spPr>
          <a:xfrm>
            <a:off x="352425" y="760413"/>
            <a:ext cx="11176000" cy="5778500"/>
          </a:xfrm>
        </p:spPr>
        <p:txBody>
          <a:bodyPr/>
          <a:lstStyle/>
          <a:p>
            <a:pPr eaLnBrk="1" hangingPunct="1"/>
            <a:r>
              <a:rPr lang="en-US" altLang="x-none" dirty="0">
                <a:latin typeface="Times New Roman" charset="0"/>
                <a:ea typeface="Times New Roman" charset="0"/>
                <a:cs typeface="Times New Roman" charset="0"/>
              </a:rPr>
              <a:t>Analog of GABA/ enhance GABA actions or convert to GABA</a:t>
            </a:r>
          </a:p>
          <a:p>
            <a:pPr eaLnBrk="1" hangingPunct="1"/>
            <a:r>
              <a:rPr lang="en-US" altLang="x-none" dirty="0">
                <a:latin typeface="Times New Roman" charset="0"/>
                <a:ea typeface="Times New Roman" charset="0"/>
                <a:cs typeface="Times New Roman" charset="0"/>
              </a:rPr>
              <a:t>Precise mechanism of action is not known</a:t>
            </a:r>
          </a:p>
          <a:p>
            <a:pPr eaLnBrk="1" hangingPunct="1"/>
            <a:r>
              <a:rPr lang="en-US" altLang="x-none" dirty="0">
                <a:latin typeface="Times New Roman" charset="0"/>
                <a:ea typeface="Times New Roman" charset="0"/>
                <a:cs typeface="Times New Roman" charset="0"/>
              </a:rPr>
              <a:t>Approved as adjunct therapy for focal seizures and treatment of </a:t>
            </a:r>
            <a:r>
              <a:rPr lang="en-US" altLang="x-none" dirty="0" err="1">
                <a:latin typeface="Times New Roman" charset="0"/>
                <a:ea typeface="Times New Roman" charset="0"/>
                <a:cs typeface="Times New Roman" charset="0"/>
              </a:rPr>
              <a:t>postherpetic</a:t>
            </a:r>
            <a:r>
              <a:rPr lang="en-US" altLang="x-none" dirty="0">
                <a:latin typeface="Times New Roman" charset="0"/>
                <a:ea typeface="Times New Roman" charset="0"/>
                <a:cs typeface="Times New Roman" charset="0"/>
              </a:rPr>
              <a:t> neuralgia</a:t>
            </a:r>
          </a:p>
          <a:p>
            <a:pPr eaLnBrk="1" hangingPunct="1"/>
            <a:r>
              <a:rPr lang="en-US" altLang="x-none" dirty="0">
                <a:latin typeface="Times New Roman" charset="0"/>
                <a:ea typeface="Times New Roman" charset="0"/>
                <a:cs typeface="Times New Roman" charset="0"/>
              </a:rPr>
              <a:t>Nonlinear pharmacokinetics due to its uptake by a </a:t>
            </a:r>
            <a:r>
              <a:rPr lang="en-US" altLang="x-none" dirty="0" err="1">
                <a:latin typeface="Times New Roman" charset="0"/>
                <a:ea typeface="Times New Roman" charset="0"/>
                <a:cs typeface="Times New Roman" charset="0"/>
              </a:rPr>
              <a:t>saturable</a:t>
            </a:r>
            <a:r>
              <a:rPr lang="en-US" altLang="x-none" dirty="0">
                <a:latin typeface="Times New Roman" charset="0"/>
                <a:ea typeface="Times New Roman" charset="0"/>
                <a:cs typeface="Times New Roman" charset="0"/>
              </a:rPr>
              <a:t> transport system from the gut</a:t>
            </a:r>
          </a:p>
          <a:p>
            <a:pPr eaLnBrk="1" hangingPunct="1"/>
            <a:r>
              <a:rPr lang="en-US" altLang="x-none" dirty="0">
                <a:latin typeface="Times New Roman" charset="0"/>
                <a:ea typeface="Times New Roman" charset="0"/>
                <a:cs typeface="Times New Roman" charset="0"/>
              </a:rPr>
              <a:t>Does not bind to plasma proteins &amp; excreted unchanged by the kidneys. </a:t>
            </a:r>
          </a:p>
          <a:p>
            <a:pPr eaLnBrk="1" hangingPunct="1"/>
            <a:r>
              <a:rPr lang="en-US" altLang="x-none" dirty="0">
                <a:latin typeface="Times New Roman" charset="0"/>
                <a:ea typeface="Times New Roman" charset="0"/>
                <a:cs typeface="Times New Roman" charset="0"/>
              </a:rPr>
              <a:t>Well tolerated by the elderly population with partial seizures due to its relatively mild adverse effects</a:t>
            </a:r>
          </a:p>
          <a:p>
            <a:pPr eaLnBrk="1" hangingPunct="1"/>
            <a:r>
              <a:rPr lang="en-US" altLang="x-none" dirty="0">
                <a:latin typeface="Times New Roman" charset="0"/>
                <a:ea typeface="Times New Roman" charset="0"/>
                <a:cs typeface="Times New Roman" charset="0"/>
              </a:rPr>
              <a:t>It may also be a good choice for the older patient because there are few drug interactions.</a:t>
            </a:r>
          </a:p>
          <a:p>
            <a:pPr eaLnBrk="1" hangingPunct="1"/>
            <a:endParaRPr lang="en-US" altLang="x-non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06425" y="0"/>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Lacosamide</a:t>
            </a:r>
            <a:endParaRPr lang="en-US" altLang="x-none">
              <a:solidFill>
                <a:srgbClr val="C00000"/>
              </a:solidFill>
              <a:latin typeface="Apple Chancery" charset="0"/>
              <a:ea typeface="Apple Chancery" charset="0"/>
              <a:cs typeface="Apple Chancery" charset="0"/>
            </a:endParaRPr>
          </a:p>
        </p:txBody>
      </p:sp>
      <p:sp>
        <p:nvSpPr>
          <p:cNvPr id="32770" name="Content Placeholder 2"/>
          <p:cNvSpPr>
            <a:spLocks noGrp="1"/>
          </p:cNvSpPr>
          <p:nvPr>
            <p:ph idx="1"/>
          </p:nvPr>
        </p:nvSpPr>
        <p:spPr>
          <a:xfrm>
            <a:off x="409575" y="1443038"/>
            <a:ext cx="11153775" cy="5095875"/>
          </a:xfrm>
        </p:spPr>
        <p:txBody>
          <a:bodyPr/>
          <a:lstStyle/>
          <a:p>
            <a:pPr eaLnBrk="1" hangingPunct="1"/>
            <a:r>
              <a:rPr lang="en-US" altLang="x-none" dirty="0">
                <a:latin typeface="Times New Roman" charset="0"/>
                <a:ea typeface="Times New Roman" charset="0"/>
                <a:cs typeface="Times New Roman" charset="0"/>
              </a:rPr>
              <a:t>Affects voltage-gated Na channels / stabilization of </a:t>
            </a:r>
            <a:r>
              <a:rPr lang="en-US" altLang="x-none" dirty="0" err="1">
                <a:latin typeface="Times New Roman" charset="0"/>
                <a:ea typeface="Times New Roman" charset="0"/>
                <a:cs typeface="Times New Roman" charset="0"/>
              </a:rPr>
              <a:t>hyperexcitable</a:t>
            </a:r>
            <a:r>
              <a:rPr lang="en-US" altLang="x-none" dirty="0">
                <a:latin typeface="Times New Roman" charset="0"/>
                <a:ea typeface="Times New Roman" charset="0"/>
                <a:cs typeface="Times New Roman" charset="0"/>
              </a:rPr>
              <a:t> neuronal membranes and inhibition of repetitive neuronal firing</a:t>
            </a:r>
          </a:p>
          <a:p>
            <a:pPr eaLnBrk="1" hangingPunct="1"/>
            <a:r>
              <a:rPr lang="en-US" altLang="x-none" dirty="0">
                <a:latin typeface="Times New Roman" charset="0"/>
                <a:ea typeface="Times New Roman" charset="0"/>
                <a:cs typeface="Times New Roman" charset="0"/>
              </a:rPr>
              <a:t>Binds to </a:t>
            </a:r>
            <a:r>
              <a:rPr lang="en-US" altLang="x-none" dirty="0" err="1">
                <a:latin typeface="Times New Roman" charset="0"/>
                <a:ea typeface="Times New Roman" charset="0"/>
                <a:cs typeface="Times New Roman" charset="0"/>
              </a:rPr>
              <a:t>collapsin</a:t>
            </a:r>
            <a:r>
              <a:rPr lang="en-US" altLang="x-none" dirty="0">
                <a:latin typeface="Times New Roman" charset="0"/>
                <a:ea typeface="Times New Roman" charset="0"/>
                <a:cs typeface="Times New Roman" charset="0"/>
              </a:rPr>
              <a:t> response mediator protein-2 (CRMP-2), a phosphoprotein involved in neuronal differentiation and control of axonal out- growth</a:t>
            </a:r>
          </a:p>
          <a:p>
            <a:pPr eaLnBrk="1" hangingPunct="1"/>
            <a:r>
              <a:rPr lang="en-US" altLang="x-none" dirty="0">
                <a:latin typeface="Times New Roman" charset="0"/>
                <a:ea typeface="Times New Roman" charset="0"/>
                <a:cs typeface="Times New Roman" charset="0"/>
              </a:rPr>
              <a:t>The role of CRMP-2 binding in seizure control is unknown</a:t>
            </a:r>
          </a:p>
          <a:p>
            <a:pPr eaLnBrk="1" hangingPunct="1"/>
            <a:r>
              <a:rPr lang="en-US" altLang="x-none" dirty="0">
                <a:latin typeface="Times New Roman" charset="0"/>
                <a:ea typeface="Times New Roman" charset="0"/>
                <a:cs typeface="Times New Roman" charset="0"/>
              </a:rPr>
              <a:t>Approved for adjunctive treatment of focal seizures</a:t>
            </a:r>
          </a:p>
          <a:p>
            <a:pPr eaLnBrk="1" hangingPunct="1"/>
            <a:r>
              <a:rPr lang="en-US" altLang="x-none" dirty="0">
                <a:latin typeface="Times New Roman" charset="0"/>
                <a:ea typeface="Times New Roman" charset="0"/>
                <a:cs typeface="Times New Roman" charset="0"/>
              </a:rPr>
              <a:t>SE: dizziness, headache, and fatigue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6388" y="0"/>
            <a:ext cx="10515600" cy="1325563"/>
          </a:xfrm>
        </p:spPr>
        <p:txBody>
          <a:bodyPr/>
          <a:lstStyle/>
          <a:p>
            <a:pPr eaLnBrk="1" hangingPunct="1"/>
            <a:endParaRPr lang="x-none" altLang="x-none" b="1">
              <a:solidFill>
                <a:srgbClr val="C00000"/>
              </a:solidFill>
              <a:latin typeface="Apple Chancery" charset="0"/>
              <a:ea typeface="Apple Chancery" charset="0"/>
              <a:cs typeface="Apple Chancery" charset="0"/>
            </a:endParaRPr>
          </a:p>
        </p:txBody>
      </p:sp>
      <p:sp>
        <p:nvSpPr>
          <p:cNvPr id="16386" name="Content Placeholder 2"/>
          <p:cNvSpPr>
            <a:spLocks noGrp="1"/>
          </p:cNvSpPr>
          <p:nvPr>
            <p:ph idx="1"/>
          </p:nvPr>
        </p:nvSpPr>
        <p:spPr>
          <a:xfrm>
            <a:off x="571500" y="1227138"/>
            <a:ext cx="11385550" cy="5630862"/>
          </a:xfrm>
        </p:spPr>
        <p:txBody>
          <a:bodyPr/>
          <a:lstStyle/>
          <a:p>
            <a:pPr eaLnBrk="1" hangingPunct="1">
              <a:buFont typeface="Wingdings" charset="2"/>
              <a:buChar char="v"/>
            </a:pPr>
            <a:r>
              <a:rPr lang="en-US" altLang="x-none" dirty="0">
                <a:solidFill>
                  <a:srgbClr val="C00000"/>
                </a:solidFill>
                <a:latin typeface="Arial" charset="0"/>
                <a:ea typeface="Arial" charset="0"/>
                <a:cs typeface="Arial" charset="0"/>
              </a:rPr>
              <a:t>Epilepsy is:</a:t>
            </a:r>
          </a:p>
          <a:p>
            <a:pPr eaLnBrk="1" hangingPunct="1">
              <a:buFont typeface="Wingdings" charset="2"/>
              <a:buChar char="ü"/>
            </a:pPr>
            <a:r>
              <a:rPr lang="en-US" altLang="x-none" dirty="0">
                <a:latin typeface="Times New Roman" charset="0"/>
                <a:ea typeface="Times New Roman" charset="0"/>
                <a:cs typeface="Times New Roman" charset="0"/>
              </a:rPr>
              <a:t>The third most common neurologic disorder after cerebrovascular and Alzheimer’s disease</a:t>
            </a:r>
          </a:p>
          <a:p>
            <a:pPr eaLnBrk="1" hangingPunct="1">
              <a:buFont typeface="Wingdings" charset="2"/>
              <a:buChar char="ü"/>
            </a:pPr>
            <a:r>
              <a:rPr lang="en-US" altLang="x-none" dirty="0">
                <a:latin typeface="Times New Roman" charset="0"/>
                <a:ea typeface="Times New Roman" charset="0"/>
                <a:cs typeface="Times New Roman" charset="0"/>
              </a:rPr>
              <a:t>A collection of different seizure types and syndromes originating from several mechanisms </a:t>
            </a:r>
          </a:p>
          <a:p>
            <a:pPr eaLnBrk="1" hangingPunct="1">
              <a:buFont typeface="Wingdings" charset="2"/>
              <a:buChar char="ü"/>
            </a:pPr>
            <a:r>
              <a:rPr lang="en-US" altLang="x-none" dirty="0">
                <a:latin typeface="Times New Roman" charset="0"/>
                <a:ea typeface="Times New Roman" charset="0"/>
                <a:cs typeface="Times New Roman" charset="0"/>
              </a:rPr>
              <a:t>It is a sudden, excessive, and synchronous discharge of cerebral neurons, which may result in a variety of events, including loss of consciousness, abnormal movements, atypical or odd behavior, and distorted perceptions that are of limited duration but recur if untreated</a:t>
            </a:r>
          </a:p>
          <a:p>
            <a:pPr eaLnBrk="1" hangingPunct="1">
              <a:buClr>
                <a:srgbClr val="C00000"/>
              </a:buClr>
              <a:buFont typeface="Wingdings" charset="2"/>
              <a:buChar char="v"/>
            </a:pPr>
            <a:r>
              <a:rPr lang="en-US" altLang="x-none" dirty="0">
                <a:latin typeface="Times New Roman" charset="0"/>
                <a:ea typeface="Times New Roman" charset="0"/>
                <a:cs typeface="Times New Roman" charset="0"/>
              </a:rPr>
              <a:t>The site of origin of the abnormal neuronal firing determines the symptoms that are produced.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7388" y="0"/>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Lamotrigine</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33794" name="Content Placeholder 2"/>
          <p:cNvSpPr>
            <a:spLocks noGrp="1"/>
          </p:cNvSpPr>
          <p:nvPr>
            <p:ph idx="1"/>
          </p:nvPr>
        </p:nvSpPr>
        <p:spPr>
          <a:xfrm>
            <a:off x="374650" y="1084263"/>
            <a:ext cx="11604625" cy="5305425"/>
          </a:xfrm>
        </p:spPr>
        <p:txBody>
          <a:bodyPr/>
          <a:lstStyle/>
          <a:p>
            <a:pPr eaLnBrk="1" hangingPunct="1"/>
            <a:r>
              <a:rPr lang="en-US" altLang="x-none" dirty="0">
                <a:latin typeface="Times New Roman" charset="0"/>
                <a:ea typeface="Times New Roman" charset="0"/>
                <a:cs typeface="Times New Roman" charset="0"/>
              </a:rPr>
              <a:t>Blocks Na channels &amp; high voltage-dependent Ca channels</a:t>
            </a:r>
          </a:p>
          <a:p>
            <a:pPr eaLnBrk="1" hangingPunct="1"/>
            <a:r>
              <a:rPr lang="en-US" altLang="x-none" dirty="0">
                <a:latin typeface="Times New Roman" charset="0"/>
                <a:ea typeface="Times New Roman" charset="0"/>
                <a:cs typeface="Times New Roman" charset="0"/>
              </a:rPr>
              <a:t>Effective in a wide variety of seizure types, including focal, generalized, absence seizures, &amp; bipolar disorder</a:t>
            </a:r>
          </a:p>
          <a:p>
            <a:pPr eaLnBrk="1" hangingPunct="1"/>
            <a:r>
              <a:rPr lang="en-US" altLang="x-none" dirty="0">
                <a:latin typeface="Times New Roman" charset="0"/>
                <a:ea typeface="Times New Roman" charset="0"/>
                <a:cs typeface="Times New Roman" charset="0"/>
              </a:rPr>
              <a:t>Metabolized primarily to the 2-N-glucuronide metabolite through the UGT1A4 pathway</a:t>
            </a:r>
          </a:p>
          <a:p>
            <a:pPr eaLnBrk="1" hangingPunct="1"/>
            <a:r>
              <a:rPr lang="en-US" altLang="x-none" dirty="0">
                <a:latin typeface="Times New Roman" charset="0"/>
                <a:ea typeface="Times New Roman" charset="0"/>
                <a:cs typeface="Times New Roman" charset="0"/>
              </a:rPr>
              <a:t> General inducers increase clearance leading to lower concentrations, whereas </a:t>
            </a:r>
            <a:r>
              <a:rPr lang="en-US" altLang="x-none" i="1" dirty="0">
                <a:latin typeface="Times New Roman" charset="0"/>
                <a:ea typeface="Times New Roman" charset="0"/>
                <a:cs typeface="Times New Roman" charset="0"/>
              </a:rPr>
              <a:t>divalproex </a:t>
            </a:r>
            <a:r>
              <a:rPr lang="en-US" altLang="x-none" dirty="0">
                <a:latin typeface="Times New Roman" charset="0"/>
                <a:ea typeface="Times New Roman" charset="0"/>
                <a:cs typeface="Times New Roman" charset="0"/>
              </a:rPr>
              <a:t>results in a significant decrease in </a:t>
            </a:r>
            <a:r>
              <a:rPr lang="en-US" altLang="x-none" i="1" dirty="0">
                <a:latin typeface="Times New Roman" charset="0"/>
                <a:ea typeface="Times New Roman" charset="0"/>
                <a:cs typeface="Times New Roman" charset="0"/>
              </a:rPr>
              <a:t>lamotrigine </a:t>
            </a:r>
            <a:r>
              <a:rPr lang="en-US" altLang="x-none" dirty="0">
                <a:latin typeface="Times New Roman" charset="0"/>
                <a:ea typeface="Times New Roman" charset="0"/>
                <a:cs typeface="Times New Roman" charset="0"/>
              </a:rPr>
              <a:t>clearance (higher </a:t>
            </a:r>
            <a:r>
              <a:rPr lang="en-US" altLang="x-none" i="1" dirty="0">
                <a:latin typeface="Times New Roman" charset="0"/>
                <a:ea typeface="Times New Roman" charset="0"/>
                <a:cs typeface="Times New Roman" charset="0"/>
              </a:rPr>
              <a:t>lamotrigine </a:t>
            </a:r>
            <a:r>
              <a:rPr lang="en-US" altLang="x-none" dirty="0">
                <a:latin typeface="Times New Roman" charset="0"/>
                <a:ea typeface="Times New Roman" charset="0"/>
                <a:cs typeface="Times New Roman" charset="0"/>
              </a:rPr>
              <a:t>concentrations</a:t>
            </a:r>
          </a:p>
          <a:p>
            <a:pPr eaLnBrk="1" hangingPunct="1"/>
            <a:r>
              <a:rPr lang="en-US" altLang="x-none" dirty="0">
                <a:latin typeface="Times New Roman" charset="0"/>
                <a:ea typeface="Times New Roman" charset="0"/>
                <a:cs typeface="Times New Roman" charset="0"/>
              </a:rPr>
              <a:t>Slow titration is necessary due to risk of rash, which may progress to a serious, life-threatening reaction.</a:t>
            </a:r>
          </a:p>
          <a:p>
            <a:pPr eaLnBrk="1" hangingPunct="1"/>
            <a:endParaRPr lang="en-US" altLang="x-none" dirty="0">
              <a:latin typeface="Times New Roman" charset="0"/>
              <a:ea typeface="Times New Roman" charset="0"/>
              <a:cs typeface="Times New Roman"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Levetiracetam</a:t>
            </a:r>
            <a:endParaRPr lang="en-US" altLang="x-none">
              <a:solidFill>
                <a:srgbClr val="C00000"/>
              </a:solidFill>
              <a:latin typeface="Apple Chancery" charset="0"/>
              <a:ea typeface="Apple Chancery" charset="0"/>
              <a:cs typeface="Apple Chancery" charset="0"/>
            </a:endParaRPr>
          </a:p>
        </p:txBody>
      </p:sp>
      <p:sp>
        <p:nvSpPr>
          <p:cNvPr id="34818" name="Content Placeholder 2"/>
          <p:cNvSpPr>
            <a:spLocks noGrp="1"/>
          </p:cNvSpPr>
          <p:nvPr>
            <p:ph idx="1"/>
          </p:nvPr>
        </p:nvSpPr>
        <p:spPr/>
        <p:txBody>
          <a:bodyPr/>
          <a:lstStyle/>
          <a:p>
            <a:pPr eaLnBrk="1" hangingPunct="1"/>
            <a:r>
              <a:rPr lang="en-US" altLang="x-none" dirty="0">
                <a:latin typeface="Times New Roman" charset="0"/>
                <a:ea typeface="Times New Roman" charset="0"/>
                <a:cs typeface="Times New Roman" charset="0"/>
              </a:rPr>
              <a:t>Approved for adjunct therapy of focal onset, myoclonic &amp; primary generalized tonic–</a:t>
            </a:r>
            <a:r>
              <a:rPr lang="en-US" altLang="x-none" dirty="0" err="1">
                <a:latin typeface="Times New Roman" charset="0"/>
                <a:ea typeface="Times New Roman" charset="0"/>
                <a:cs typeface="Times New Roman" charset="0"/>
              </a:rPr>
              <a:t>clonic</a:t>
            </a:r>
            <a:r>
              <a:rPr lang="en-US" altLang="x-none" dirty="0">
                <a:latin typeface="Times New Roman" charset="0"/>
                <a:ea typeface="Times New Roman" charset="0"/>
                <a:cs typeface="Times New Roman" charset="0"/>
              </a:rPr>
              <a:t> seizures in adults and children</a:t>
            </a:r>
          </a:p>
          <a:p>
            <a:pPr eaLnBrk="1" hangingPunct="1"/>
            <a:r>
              <a:rPr lang="en-US" altLang="x-none" dirty="0">
                <a:latin typeface="Times New Roman" charset="0"/>
                <a:ea typeface="Times New Roman" charset="0"/>
                <a:cs typeface="Times New Roman" charset="0"/>
              </a:rPr>
              <a:t>Mechanism of anticonvulsant action is unknown</a:t>
            </a:r>
          </a:p>
          <a:p>
            <a:pPr eaLnBrk="1" hangingPunct="1"/>
            <a:r>
              <a:rPr lang="en-US" altLang="x-none" dirty="0">
                <a:latin typeface="Times New Roman" charset="0"/>
                <a:ea typeface="Times New Roman" charset="0"/>
                <a:cs typeface="Times New Roman" charset="0"/>
              </a:rPr>
              <a:t>high affinity for a synaptic vesicle protein (SV2A)</a:t>
            </a:r>
          </a:p>
          <a:p>
            <a:pPr eaLnBrk="1" hangingPunct="1"/>
            <a:r>
              <a:rPr lang="en-US" altLang="x-none" dirty="0">
                <a:latin typeface="Times New Roman" charset="0"/>
                <a:ea typeface="Times New Roman" charset="0"/>
                <a:cs typeface="Times New Roman" charset="0"/>
              </a:rPr>
              <a:t>Well absorbed orally and excreted in urine mostly unchanged, resulting in few to no drug interactions</a:t>
            </a:r>
          </a:p>
          <a:p>
            <a:pPr eaLnBrk="1" hangingPunct="1"/>
            <a:r>
              <a:rPr lang="en-US" altLang="x-none" dirty="0">
                <a:latin typeface="Times New Roman" charset="0"/>
                <a:ea typeface="Times New Roman" charset="0"/>
                <a:cs typeface="Times New Roman" charset="0"/>
              </a:rPr>
              <a:t>Cause mood alterations that may require a dose reduction or a change of medication.</a:t>
            </a:r>
          </a:p>
          <a:p>
            <a:pPr eaLnBrk="1" hangingPunct="1"/>
            <a:endParaRPr lang="en-US" altLang="x-none" dirty="0">
              <a:latin typeface="Times New Roman" charset="0"/>
              <a:ea typeface="Times New Roman" charset="0"/>
              <a:cs typeface="Times New Roman"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93700" y="365125"/>
            <a:ext cx="10960100" cy="827088"/>
          </a:xfrm>
        </p:spPr>
        <p:txBody>
          <a:bodyPr/>
          <a:lstStyle/>
          <a:p>
            <a:pPr eaLnBrk="1" hangingPunct="1"/>
            <a:r>
              <a:rPr lang="en-US" altLang="x-none" b="1">
                <a:solidFill>
                  <a:srgbClr val="C00000"/>
                </a:solidFill>
                <a:latin typeface="Apple Chancery" charset="0"/>
                <a:ea typeface="Apple Chancery" charset="0"/>
                <a:cs typeface="Apple Chancery" charset="0"/>
              </a:rPr>
              <a:t>Oxcarbazepine</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35842" name="Content Placeholder 2"/>
          <p:cNvSpPr>
            <a:spLocks noGrp="1"/>
          </p:cNvSpPr>
          <p:nvPr>
            <p:ph idx="1"/>
          </p:nvPr>
        </p:nvSpPr>
        <p:spPr>
          <a:xfrm>
            <a:off x="615950" y="1192213"/>
            <a:ext cx="11295063" cy="4351337"/>
          </a:xfrm>
        </p:spPr>
        <p:txBody>
          <a:bodyPr/>
          <a:lstStyle/>
          <a:p>
            <a:pPr eaLnBrk="1" hangingPunct="1"/>
            <a:r>
              <a:rPr lang="en-US" altLang="x-none" i="1">
                <a:latin typeface="Times New Roman" charset="0"/>
                <a:ea typeface="Times New Roman" charset="0"/>
                <a:cs typeface="Times New Roman" charset="0"/>
              </a:rPr>
              <a:t>A </a:t>
            </a:r>
            <a:r>
              <a:rPr lang="en-US" altLang="x-none">
                <a:latin typeface="Times New Roman" charset="0"/>
                <a:ea typeface="Times New Roman" charset="0"/>
                <a:cs typeface="Times New Roman" charset="0"/>
              </a:rPr>
              <a:t>prodrug, rapidly reduced to the 10-monohydroxy (MHD) metabolite responsible for its anticonvulsant activity</a:t>
            </a:r>
          </a:p>
          <a:p>
            <a:pPr eaLnBrk="1" hangingPunct="1"/>
            <a:r>
              <a:rPr lang="en-US" altLang="x-none">
                <a:latin typeface="Times New Roman" charset="0"/>
                <a:ea typeface="Times New Roman" charset="0"/>
                <a:cs typeface="Times New Roman" charset="0"/>
              </a:rPr>
              <a:t> MHD blocks N channels, preventing the spread of the abnormal discharge</a:t>
            </a:r>
          </a:p>
          <a:p>
            <a:pPr eaLnBrk="1" hangingPunct="1"/>
            <a:r>
              <a:rPr lang="en-US" altLang="x-none">
                <a:latin typeface="Times New Roman" charset="0"/>
                <a:ea typeface="Times New Roman" charset="0"/>
                <a:cs typeface="Times New Roman" charset="0"/>
              </a:rPr>
              <a:t>modulate calcium channels/adults and children with partial-onset seizures</a:t>
            </a:r>
          </a:p>
          <a:p>
            <a:pPr eaLnBrk="1" hangingPunct="1"/>
            <a:r>
              <a:rPr lang="en-US" altLang="x-none">
                <a:latin typeface="Times New Roman" charset="0"/>
                <a:ea typeface="Times New Roman" charset="0"/>
                <a:cs typeface="Times New Roman" charset="0"/>
              </a:rPr>
              <a:t>less potent inducer of CYP3A4 and UGT than </a:t>
            </a:r>
            <a:r>
              <a:rPr lang="en-US" altLang="x-none" i="1">
                <a:latin typeface="Times New Roman" charset="0"/>
                <a:ea typeface="Times New Roman" charset="0"/>
                <a:cs typeface="Times New Roman" charset="0"/>
              </a:rPr>
              <a:t>carbamazepine</a:t>
            </a:r>
            <a:endParaRPr lang="en-US" altLang="x-none">
              <a:latin typeface="Times New Roman" charset="0"/>
              <a:ea typeface="Times New Roman" charset="0"/>
              <a:cs typeface="Times New Roman" charset="0"/>
            </a:endParaRPr>
          </a:p>
          <a:p>
            <a:pPr eaLnBrk="1" hangingPunct="1"/>
            <a:r>
              <a:rPr lang="en-US" altLang="x-none">
                <a:latin typeface="Times New Roman" charset="0"/>
                <a:ea typeface="Times New Roman" charset="0"/>
                <a:cs typeface="Times New Roman" charset="0"/>
              </a:rPr>
              <a:t>SE: hyponatremia limits its use in the elderly.</a:t>
            </a:r>
          </a:p>
          <a:p>
            <a:pPr eaLnBrk="1" hangingPunct="1"/>
            <a:endParaRPr lang="en-US" altLang="x-none">
              <a:latin typeface="Times New Roman" charset="0"/>
              <a:ea typeface="Times New Roman" charset="0"/>
              <a:cs typeface="Times New Roman"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 Perampanel</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36866" name="Content Placeholder 2"/>
          <p:cNvSpPr>
            <a:spLocks noGrp="1"/>
          </p:cNvSpPr>
          <p:nvPr>
            <p:ph idx="1"/>
          </p:nvPr>
        </p:nvSpPr>
        <p:spPr>
          <a:xfrm>
            <a:off x="479425" y="1690688"/>
            <a:ext cx="11002963" cy="4351337"/>
          </a:xfrm>
        </p:spPr>
        <p:txBody>
          <a:bodyPr/>
          <a:lstStyle/>
          <a:p>
            <a:pPr eaLnBrk="1" hangingPunct="1"/>
            <a:r>
              <a:rPr lang="en-US" altLang="x-none" dirty="0">
                <a:latin typeface="Times New Roman" charset="0"/>
                <a:ea typeface="Times New Roman" charset="0"/>
                <a:cs typeface="Times New Roman" charset="0"/>
              </a:rPr>
              <a:t>Selective α-amino-3-hydroxy-5- methyl-4-isoxazolepropionic acid antagonist resulting in reduced excitatory activity</a:t>
            </a:r>
          </a:p>
          <a:p>
            <a:pPr eaLnBrk="1" hangingPunct="1"/>
            <a:r>
              <a:rPr lang="en-US" altLang="x-none" i="1" dirty="0" err="1">
                <a:latin typeface="Times New Roman" charset="0"/>
                <a:ea typeface="Times New Roman" charset="0"/>
                <a:cs typeface="Times New Roman" charset="0"/>
              </a:rPr>
              <a:t>Perampanel</a:t>
            </a:r>
            <a:r>
              <a:rPr lang="en-US" altLang="x-none" i="1" dirty="0">
                <a:latin typeface="Times New Roman" charset="0"/>
                <a:ea typeface="Times New Roman" charset="0"/>
                <a:cs typeface="Times New Roman" charset="0"/>
              </a:rPr>
              <a:t> </a:t>
            </a:r>
            <a:r>
              <a:rPr lang="en-US" altLang="x-none" dirty="0">
                <a:latin typeface="Times New Roman" charset="0"/>
                <a:ea typeface="Times New Roman" charset="0"/>
                <a:cs typeface="Times New Roman" charset="0"/>
              </a:rPr>
              <a:t>has a long half-life enabling once-daily dosing / adjunctive treatment of partial-onset seizures in patients 12 years or older</a:t>
            </a:r>
          </a:p>
          <a:p>
            <a:pPr eaLnBrk="1" hangingPunct="1"/>
            <a:r>
              <a:rPr lang="en-US" altLang="x-none" dirty="0">
                <a:latin typeface="Times New Roman" charset="0"/>
                <a:ea typeface="Times New Roman" charset="0"/>
                <a:cs typeface="Times New Roman" charset="0"/>
              </a:rPr>
              <a:t> </a:t>
            </a:r>
            <a:r>
              <a:rPr lang="en-US" altLang="x-none" i="1" dirty="0" err="1">
                <a:latin typeface="Times New Roman" charset="0"/>
                <a:ea typeface="Times New Roman" charset="0"/>
                <a:cs typeface="Times New Roman" charset="0"/>
              </a:rPr>
              <a:t>Perampanel</a:t>
            </a:r>
            <a:r>
              <a:rPr lang="en-US" altLang="x-none" i="1" dirty="0">
                <a:latin typeface="Times New Roman" charset="0"/>
                <a:ea typeface="Times New Roman" charset="0"/>
                <a:cs typeface="Times New Roman" charset="0"/>
              </a:rPr>
              <a:t> </a:t>
            </a:r>
            <a:r>
              <a:rPr lang="en-US" altLang="x-none" dirty="0">
                <a:latin typeface="Times New Roman" charset="0"/>
                <a:ea typeface="Times New Roman" charset="0"/>
                <a:cs typeface="Times New Roman" charset="0"/>
              </a:rPr>
              <a:t>is a newer antiepileptic agent</a:t>
            </a:r>
          </a:p>
          <a:p>
            <a:pPr eaLnBrk="1" hangingPunct="1"/>
            <a:endParaRPr lang="en-US" altLang="x-none" dirty="0">
              <a:latin typeface="Times New Roman" charset="0"/>
              <a:ea typeface="Times New Roman" charset="0"/>
              <a:cs typeface="Times New Roman"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Phenobarbital and primidone</a:t>
            </a:r>
            <a:endParaRPr lang="en-US" altLang="x-none">
              <a:solidFill>
                <a:srgbClr val="C00000"/>
              </a:solidFill>
              <a:latin typeface="Apple Chancery" charset="0"/>
              <a:ea typeface="Apple Chancery" charset="0"/>
              <a:cs typeface="Apple Chancery" charset="0"/>
            </a:endParaRPr>
          </a:p>
        </p:txBody>
      </p:sp>
      <p:sp>
        <p:nvSpPr>
          <p:cNvPr id="37890" name="Content Placeholder 2"/>
          <p:cNvSpPr>
            <a:spLocks noGrp="1"/>
          </p:cNvSpPr>
          <p:nvPr>
            <p:ph idx="1"/>
          </p:nvPr>
        </p:nvSpPr>
        <p:spPr/>
        <p:txBody>
          <a:bodyPr/>
          <a:lstStyle/>
          <a:p>
            <a:pPr eaLnBrk="1" hangingPunct="1"/>
            <a:r>
              <a:rPr lang="en-US" altLang="x-none" dirty="0">
                <a:latin typeface="Times New Roman" charset="0"/>
                <a:ea typeface="Times New Roman" charset="0"/>
                <a:cs typeface="Times New Roman" charset="0"/>
              </a:rPr>
              <a:t>Enhancement of the inhibitory effects of GABA-mediated neurons </a:t>
            </a:r>
          </a:p>
          <a:p>
            <a:pPr eaLnBrk="1" hangingPunct="1"/>
            <a:r>
              <a:rPr lang="en-US" altLang="x-none" dirty="0">
                <a:latin typeface="Times New Roman" charset="0"/>
                <a:ea typeface="Times New Roman" charset="0"/>
                <a:cs typeface="Times New Roman" charset="0"/>
              </a:rPr>
              <a:t>Metabolized to </a:t>
            </a:r>
            <a:r>
              <a:rPr lang="en-US" altLang="x-none" i="1" dirty="0">
                <a:latin typeface="Times New Roman" charset="0"/>
                <a:ea typeface="Times New Roman" charset="0"/>
                <a:cs typeface="Times New Roman" charset="0"/>
              </a:rPr>
              <a:t>phenobarbital </a:t>
            </a:r>
            <a:r>
              <a:rPr lang="en-US" altLang="x-none" dirty="0">
                <a:latin typeface="Times New Roman" charset="0"/>
                <a:ea typeface="Times New Roman" charset="0"/>
                <a:cs typeface="Times New Roman" charset="0"/>
              </a:rPr>
              <a:t>(major) and </a:t>
            </a:r>
            <a:r>
              <a:rPr lang="en-US" altLang="x-none" dirty="0" err="1">
                <a:latin typeface="Times New Roman" charset="0"/>
                <a:ea typeface="Times New Roman" charset="0"/>
                <a:cs typeface="Times New Roman" charset="0"/>
              </a:rPr>
              <a:t>phenylethylmalonamide</a:t>
            </a:r>
            <a:endParaRPr lang="en-US" altLang="x-none" dirty="0">
              <a:latin typeface="Times New Roman" charset="0"/>
              <a:ea typeface="Times New Roman" charset="0"/>
              <a:cs typeface="Times New Roman" charset="0"/>
            </a:endParaRPr>
          </a:p>
          <a:p>
            <a:pPr eaLnBrk="1" hangingPunct="1"/>
            <a:r>
              <a:rPr lang="en-US" altLang="x-none" dirty="0">
                <a:latin typeface="Times New Roman" charset="0"/>
                <a:ea typeface="Times New Roman" charset="0"/>
                <a:cs typeface="Times New Roman" charset="0"/>
              </a:rPr>
              <a:t> both with anticonvulsant activity</a:t>
            </a:r>
          </a:p>
          <a:p>
            <a:pPr eaLnBrk="1" hangingPunct="1"/>
            <a:r>
              <a:rPr lang="en-US" altLang="x-none" dirty="0">
                <a:latin typeface="Times New Roman" charset="0"/>
                <a:ea typeface="Times New Roman" charset="0"/>
                <a:cs typeface="Times New Roman" charset="0"/>
              </a:rPr>
              <a:t> </a:t>
            </a:r>
            <a:r>
              <a:rPr lang="en-US" altLang="x-none" i="1" dirty="0">
                <a:latin typeface="Times New Roman" charset="0"/>
                <a:ea typeface="Times New Roman" charset="0"/>
                <a:cs typeface="Times New Roman" charset="0"/>
              </a:rPr>
              <a:t>Phenobarbital </a:t>
            </a:r>
            <a:r>
              <a:rPr lang="en-US" altLang="x-none" dirty="0">
                <a:latin typeface="Times New Roman" charset="0"/>
                <a:ea typeface="Times New Roman" charset="0"/>
                <a:cs typeface="Times New Roman" charset="0"/>
              </a:rPr>
              <a:t>is used primarily in the treatment of status epilepticus when other agents fail.</a:t>
            </a:r>
          </a:p>
          <a:p>
            <a:pPr eaLnBrk="1" hangingPunct="1"/>
            <a:endParaRPr lang="en-US" altLang="x-non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Phenytoin and fosphenytoin</a:t>
            </a:r>
            <a:br>
              <a:rPr lang="en-US" altLang="x-none">
                <a:solidFill>
                  <a:srgbClr val="C00000"/>
                </a:solidFill>
                <a:latin typeface="Apple Chancery" charset="0"/>
                <a:ea typeface="Apple Chancery" charset="0"/>
                <a:cs typeface="Apple Chancery" charset="0"/>
              </a:rPr>
            </a:br>
            <a:endParaRPr lang="en-US" altLang="x-none">
              <a:solidFill>
                <a:srgbClr val="C00000"/>
              </a:solidFill>
              <a:latin typeface="Apple Chancery" charset="0"/>
              <a:ea typeface="Apple Chancery" charset="0"/>
              <a:cs typeface="Apple Chancery" charset="0"/>
            </a:endParaRPr>
          </a:p>
        </p:txBody>
      </p:sp>
      <p:sp>
        <p:nvSpPr>
          <p:cNvPr id="38914" name="Content Placeholder 2"/>
          <p:cNvSpPr>
            <a:spLocks noGrp="1"/>
          </p:cNvSpPr>
          <p:nvPr>
            <p:ph idx="1"/>
          </p:nvPr>
        </p:nvSpPr>
        <p:spPr>
          <a:xfrm>
            <a:off x="260350" y="1458913"/>
            <a:ext cx="11671300" cy="4879975"/>
          </a:xfrm>
        </p:spPr>
        <p:txBody>
          <a:bodyPr/>
          <a:lstStyle/>
          <a:p>
            <a:pPr eaLnBrk="1" hangingPunct="1"/>
            <a:r>
              <a:rPr lang="en-US" altLang="x-none" dirty="0"/>
              <a:t>Blocks voltage-gated Na channels </a:t>
            </a:r>
          </a:p>
          <a:p>
            <a:pPr eaLnBrk="1" hangingPunct="1"/>
            <a:r>
              <a:rPr lang="en-US" altLang="x-none" dirty="0"/>
              <a:t>Effective in focal and generalized tonic– </a:t>
            </a:r>
            <a:r>
              <a:rPr lang="en-US" altLang="x-none" dirty="0" err="1"/>
              <a:t>clonic</a:t>
            </a:r>
            <a:r>
              <a:rPr lang="en-US" altLang="x-none" dirty="0"/>
              <a:t> seizures &amp; status epilepticus</a:t>
            </a:r>
          </a:p>
          <a:p>
            <a:pPr eaLnBrk="1" hangingPunct="1"/>
            <a:r>
              <a:rPr lang="en-US" altLang="x-none" dirty="0"/>
              <a:t>Induces drugs metabolized by the CYP2C and CYP3A families and the UGT enzyme system</a:t>
            </a:r>
          </a:p>
          <a:p>
            <a:pPr eaLnBrk="1" hangingPunct="1"/>
            <a:r>
              <a:rPr lang="en-US" altLang="x-none" dirty="0"/>
              <a:t>Exhibits </a:t>
            </a:r>
            <a:r>
              <a:rPr lang="en-US" altLang="x-none" dirty="0" err="1"/>
              <a:t>saturable</a:t>
            </a:r>
            <a:r>
              <a:rPr lang="en-US" altLang="x-none" dirty="0"/>
              <a:t> enzyme metabolism resulting in nonlinear pharmacokinetic properties </a:t>
            </a:r>
          </a:p>
          <a:p>
            <a:pPr eaLnBrk="1" hangingPunct="1"/>
            <a:r>
              <a:rPr lang="en-US" altLang="x-none" dirty="0"/>
              <a:t>Depression of the CNS occurs particularly in the cerebellum &amp; vestibular system/nystagmus and ataxia/ elderly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x-none" altLang="x-none"/>
          </a:p>
        </p:txBody>
      </p:sp>
      <p:sp>
        <p:nvSpPr>
          <p:cNvPr id="39938" name="Content Placeholder 2"/>
          <p:cNvSpPr>
            <a:spLocks noGrp="1"/>
          </p:cNvSpPr>
          <p:nvPr>
            <p:ph idx="1"/>
          </p:nvPr>
        </p:nvSpPr>
        <p:spPr/>
        <p:txBody>
          <a:bodyPr/>
          <a:lstStyle/>
          <a:p>
            <a:pPr eaLnBrk="1" hangingPunct="1"/>
            <a:r>
              <a:rPr lang="en-US" altLang="x-none" b="1" dirty="0">
                <a:solidFill>
                  <a:srgbClr val="C00000"/>
                </a:solidFill>
              </a:rPr>
              <a:t>Gingival hyperplasia </a:t>
            </a:r>
            <a:r>
              <a:rPr lang="en-US" altLang="x-none" dirty="0"/>
              <a:t>may cause the gums to grow over the teeth </a:t>
            </a:r>
          </a:p>
          <a:p>
            <a:pPr eaLnBrk="1" hangingPunct="1"/>
            <a:r>
              <a:rPr lang="en-US" altLang="x-none" dirty="0"/>
              <a:t>Long-term use may lead to development of peripheral neuropathies and osteoporosis/serious toxicity and adverse effects.</a:t>
            </a:r>
          </a:p>
          <a:p>
            <a:pPr eaLnBrk="1" hangingPunct="1"/>
            <a:r>
              <a:rPr lang="en-US" altLang="x-none" i="1" dirty="0" err="1">
                <a:solidFill>
                  <a:srgbClr val="C00000"/>
                </a:solidFill>
              </a:rPr>
              <a:t>Fosphenytoin</a:t>
            </a:r>
            <a:r>
              <a:rPr lang="en-US" altLang="x-none" i="1" dirty="0">
                <a:solidFill>
                  <a:srgbClr val="C00000"/>
                </a:solidFill>
              </a:rPr>
              <a:t> </a:t>
            </a:r>
            <a:r>
              <a:rPr lang="en-US" altLang="x-none" dirty="0">
                <a:solidFill>
                  <a:srgbClr val="C00000"/>
                </a:solidFill>
              </a:rPr>
              <a:t>a prodrug</a:t>
            </a:r>
            <a:r>
              <a:rPr lang="en-US" altLang="x-none" dirty="0"/>
              <a:t>, rapidly converted to </a:t>
            </a:r>
            <a:r>
              <a:rPr lang="en-US" altLang="x-none" i="1" dirty="0"/>
              <a:t>phenytoin </a:t>
            </a:r>
            <a:r>
              <a:rPr lang="en-US" altLang="x-none" dirty="0"/>
              <a:t>in the blood within minutes/IM</a:t>
            </a:r>
          </a:p>
          <a:p>
            <a:pPr eaLnBrk="1" hangingPunct="1"/>
            <a:r>
              <a:rPr lang="en-US" altLang="x-none" dirty="0"/>
              <a:t>drug of choice and standard of care for IV and IM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71463" y="-98425"/>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Pregabalin</a:t>
            </a:r>
            <a:endParaRPr lang="en-US" altLang="x-none">
              <a:solidFill>
                <a:srgbClr val="C00000"/>
              </a:solidFill>
              <a:latin typeface="Apple Chancery" charset="0"/>
              <a:ea typeface="Apple Chancery" charset="0"/>
              <a:cs typeface="Apple Chancery" charset="0"/>
            </a:endParaRPr>
          </a:p>
        </p:txBody>
      </p:sp>
      <p:sp>
        <p:nvSpPr>
          <p:cNvPr id="40962" name="Content Placeholder 2"/>
          <p:cNvSpPr>
            <a:spLocks noGrp="1"/>
          </p:cNvSpPr>
          <p:nvPr>
            <p:ph idx="1"/>
          </p:nvPr>
        </p:nvSpPr>
        <p:spPr>
          <a:xfrm>
            <a:off x="584200" y="1062038"/>
            <a:ext cx="10515600" cy="4351337"/>
          </a:xfrm>
        </p:spPr>
        <p:txBody>
          <a:bodyPr/>
          <a:lstStyle/>
          <a:p>
            <a:pPr eaLnBrk="1" hangingPunct="1"/>
            <a:r>
              <a:rPr lang="en-US" altLang="x-none" dirty="0">
                <a:latin typeface="Times New Roman" charset="0"/>
                <a:ea typeface="Times New Roman" charset="0"/>
                <a:cs typeface="Times New Roman" charset="0"/>
              </a:rPr>
              <a:t>Binds to the α2-δ site, an auxiliary subunit of voltage-gated Ca channels in the CNS, inhibiting excitatory neurotransmitter release. </a:t>
            </a:r>
          </a:p>
          <a:p>
            <a:pPr eaLnBrk="1" hangingPunct="1"/>
            <a:r>
              <a:rPr lang="en-US" altLang="x-none" dirty="0">
                <a:latin typeface="Times New Roman" charset="0"/>
                <a:ea typeface="Times New Roman" charset="0"/>
                <a:cs typeface="Times New Roman" charset="0"/>
              </a:rPr>
              <a:t>Used in focal seizures, diabetic peripheral neuropathy, </a:t>
            </a:r>
            <a:r>
              <a:rPr lang="en-US" altLang="x-none" dirty="0" err="1">
                <a:latin typeface="Times New Roman" charset="0"/>
                <a:ea typeface="Times New Roman" charset="0"/>
                <a:cs typeface="Times New Roman" charset="0"/>
              </a:rPr>
              <a:t>postherpetic</a:t>
            </a:r>
            <a:r>
              <a:rPr lang="en-US" altLang="x-none" dirty="0">
                <a:latin typeface="Times New Roman" charset="0"/>
                <a:ea typeface="Times New Roman" charset="0"/>
                <a:cs typeface="Times New Roman" charset="0"/>
              </a:rPr>
              <a:t> neuralgia, and fibromyalgia</a:t>
            </a:r>
          </a:p>
          <a:p>
            <a:pPr eaLnBrk="1" hangingPunct="1"/>
            <a:r>
              <a:rPr lang="en-US" altLang="x-none" dirty="0">
                <a:latin typeface="Times New Roman" charset="0"/>
                <a:ea typeface="Times New Roman" charset="0"/>
                <a:cs typeface="Times New Roman" charset="0"/>
              </a:rPr>
              <a:t> More than 90% of </a:t>
            </a:r>
            <a:r>
              <a:rPr lang="en-US" altLang="x-none" i="1" dirty="0" err="1">
                <a:latin typeface="Times New Roman" charset="0"/>
                <a:ea typeface="Times New Roman" charset="0"/>
                <a:cs typeface="Times New Roman" charset="0"/>
              </a:rPr>
              <a:t>pregabalin</a:t>
            </a:r>
            <a:r>
              <a:rPr lang="en-US" altLang="x-none" i="1" dirty="0">
                <a:latin typeface="Times New Roman" charset="0"/>
                <a:ea typeface="Times New Roman" charset="0"/>
                <a:cs typeface="Times New Roman" charset="0"/>
              </a:rPr>
              <a:t> </a:t>
            </a:r>
            <a:r>
              <a:rPr lang="en-US" altLang="x-none" dirty="0">
                <a:latin typeface="Times New Roman" charset="0"/>
                <a:ea typeface="Times New Roman" charset="0"/>
                <a:cs typeface="Times New Roman" charset="0"/>
              </a:rPr>
              <a:t>is eliminated by kidneys</a:t>
            </a:r>
          </a:p>
          <a:p>
            <a:pPr eaLnBrk="1" hangingPunct="1"/>
            <a:r>
              <a:rPr lang="en-US" altLang="x-none" dirty="0">
                <a:latin typeface="Times New Roman" charset="0"/>
                <a:ea typeface="Times New Roman" charset="0"/>
                <a:cs typeface="Times New Roman" charset="0"/>
              </a:rPr>
              <a:t>Weight gain and peripheral edema have been reported.</a:t>
            </a:r>
          </a:p>
          <a:p>
            <a:pPr eaLnBrk="1" hangingPunct="1"/>
            <a:r>
              <a:rPr lang="en-US" altLang="x-none" dirty="0">
                <a:latin typeface="Times New Roman" charset="0"/>
                <a:ea typeface="Times New Roman" charset="0"/>
                <a:cs typeface="Times New Roman" charset="0"/>
              </a:rPr>
              <a:t>When the hepatic hydroxylation system becomes saturated, small increases in the dose of phenytoin cause a large increase in the plasma concentration of the drug.</a:t>
            </a:r>
          </a:p>
          <a:p>
            <a:pPr eaLnBrk="1" hangingPunct="1"/>
            <a:endParaRPr lang="en-US" altLang="x-non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28613" y="98425"/>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Rufinamide</a:t>
            </a:r>
            <a:endParaRPr lang="en-US" altLang="x-none">
              <a:solidFill>
                <a:srgbClr val="C00000"/>
              </a:solidFill>
              <a:latin typeface="Apple Chancery" charset="0"/>
              <a:ea typeface="Apple Chancery" charset="0"/>
              <a:cs typeface="Apple Chancery" charset="0"/>
            </a:endParaRPr>
          </a:p>
        </p:txBody>
      </p:sp>
      <p:sp>
        <p:nvSpPr>
          <p:cNvPr id="41986" name="Content Placeholder 2"/>
          <p:cNvSpPr>
            <a:spLocks noGrp="1"/>
          </p:cNvSpPr>
          <p:nvPr>
            <p:ph idx="1"/>
          </p:nvPr>
        </p:nvSpPr>
        <p:spPr>
          <a:xfrm>
            <a:off x="584200" y="1258888"/>
            <a:ext cx="10561638" cy="5106987"/>
          </a:xfrm>
        </p:spPr>
        <p:txBody>
          <a:bodyPr/>
          <a:lstStyle/>
          <a:p>
            <a:pPr eaLnBrk="1" hangingPunct="1"/>
            <a:r>
              <a:rPr lang="en-US" altLang="x-none" dirty="0">
                <a:latin typeface="Times New Roman" charset="0"/>
                <a:ea typeface="Times New Roman" charset="0"/>
                <a:cs typeface="Times New Roman" charset="0"/>
              </a:rPr>
              <a:t>Acts at Na  channels</a:t>
            </a:r>
          </a:p>
          <a:p>
            <a:pPr eaLnBrk="1" hangingPunct="1"/>
            <a:r>
              <a:rPr lang="en-US" altLang="x-none" dirty="0">
                <a:latin typeface="Times New Roman" charset="0"/>
                <a:ea typeface="Times New Roman" charset="0"/>
                <a:cs typeface="Times New Roman" charset="0"/>
              </a:rPr>
              <a:t>approved for the adjunctive treatment of seizures associated with Lennox- </a:t>
            </a:r>
            <a:r>
              <a:rPr lang="en-US" altLang="x-none" dirty="0" err="1">
                <a:latin typeface="Times New Roman" charset="0"/>
                <a:ea typeface="Times New Roman" charset="0"/>
                <a:cs typeface="Times New Roman" charset="0"/>
              </a:rPr>
              <a:t>Gastaut</a:t>
            </a:r>
            <a:r>
              <a:rPr lang="en-US" altLang="x-none" dirty="0">
                <a:latin typeface="Times New Roman" charset="0"/>
                <a:ea typeface="Times New Roman" charset="0"/>
                <a:cs typeface="Times New Roman" charset="0"/>
              </a:rPr>
              <a:t> syndrome in children &gt;4 </a:t>
            </a:r>
            <a:r>
              <a:rPr lang="en-US" altLang="x-none" dirty="0" err="1">
                <a:latin typeface="Times New Roman" charset="0"/>
                <a:ea typeface="Times New Roman" charset="0"/>
                <a:cs typeface="Times New Roman" charset="0"/>
              </a:rPr>
              <a:t>yrs</a:t>
            </a:r>
            <a:r>
              <a:rPr lang="en-US" altLang="x-none" dirty="0">
                <a:latin typeface="Times New Roman" charset="0"/>
                <a:ea typeface="Times New Roman" charset="0"/>
                <a:cs typeface="Times New Roman" charset="0"/>
              </a:rPr>
              <a:t> &amp; adults</a:t>
            </a:r>
          </a:p>
          <a:p>
            <a:pPr eaLnBrk="1" hangingPunct="1"/>
            <a:r>
              <a:rPr lang="en-US" altLang="x-none" dirty="0">
                <a:latin typeface="Times New Roman" charset="0"/>
                <a:ea typeface="Times New Roman" charset="0"/>
                <a:cs typeface="Times New Roman" charset="0"/>
              </a:rPr>
              <a:t>A weak </a:t>
            </a:r>
            <a:r>
              <a:rPr lang="en-US" altLang="x-none" dirty="0">
                <a:solidFill>
                  <a:srgbClr val="C00000"/>
                </a:solidFill>
                <a:latin typeface="Times New Roman" charset="0"/>
                <a:ea typeface="Times New Roman" charset="0"/>
                <a:cs typeface="Times New Roman" charset="0"/>
              </a:rPr>
              <a:t>inhibitor</a:t>
            </a:r>
            <a:r>
              <a:rPr lang="en-US" altLang="x-none" dirty="0">
                <a:latin typeface="Times New Roman" charset="0"/>
                <a:ea typeface="Times New Roman" charset="0"/>
                <a:cs typeface="Times New Roman" charset="0"/>
              </a:rPr>
              <a:t> of CYP2E1 and a weak </a:t>
            </a:r>
            <a:r>
              <a:rPr lang="en-US" altLang="x-none" dirty="0">
                <a:solidFill>
                  <a:srgbClr val="C00000"/>
                </a:solidFill>
                <a:latin typeface="Times New Roman" charset="0"/>
                <a:ea typeface="Times New Roman" charset="0"/>
                <a:cs typeface="Times New Roman" charset="0"/>
              </a:rPr>
              <a:t>inducer</a:t>
            </a:r>
            <a:r>
              <a:rPr lang="en-US" altLang="x-none" dirty="0">
                <a:latin typeface="Times New Roman" charset="0"/>
                <a:ea typeface="Times New Roman" charset="0"/>
                <a:cs typeface="Times New Roman" charset="0"/>
              </a:rPr>
              <a:t> of CYP3A4 enzymes</a:t>
            </a:r>
          </a:p>
          <a:p>
            <a:pPr eaLnBrk="1" hangingPunct="1"/>
            <a:r>
              <a:rPr lang="en-US" altLang="x-none" dirty="0">
                <a:latin typeface="Times New Roman" charset="0"/>
                <a:ea typeface="Times New Roman" charset="0"/>
                <a:cs typeface="Times New Roman" charset="0"/>
              </a:rPr>
              <a:t> Food increases absorption and peak serum concentrations</a:t>
            </a:r>
          </a:p>
          <a:p>
            <a:pPr eaLnBrk="1" hangingPunct="1"/>
            <a:r>
              <a:rPr lang="en-US" altLang="x-none" dirty="0">
                <a:latin typeface="Times New Roman" charset="0"/>
                <a:ea typeface="Times New Roman" charset="0"/>
                <a:cs typeface="Times New Roman" charset="0"/>
              </a:rPr>
              <a:t> Serum concentrations affected by other </a:t>
            </a:r>
            <a:r>
              <a:rPr lang="en-US" altLang="x-none" dirty="0" err="1">
                <a:latin typeface="Times New Roman" charset="0"/>
                <a:ea typeface="Times New Roman" charset="0"/>
                <a:cs typeface="Times New Roman" charset="0"/>
              </a:rPr>
              <a:t>antiepilepsy</a:t>
            </a:r>
            <a:r>
              <a:rPr lang="en-US" altLang="x-none" dirty="0">
                <a:latin typeface="Times New Roman" charset="0"/>
                <a:ea typeface="Times New Roman" charset="0"/>
                <a:cs typeface="Times New Roman" charset="0"/>
              </a:rPr>
              <a:t> medications</a:t>
            </a:r>
          </a:p>
          <a:p>
            <a:pPr eaLnBrk="1" hangingPunct="1"/>
            <a:r>
              <a:rPr lang="en-US" altLang="x-none" dirty="0">
                <a:latin typeface="Times New Roman" charset="0"/>
                <a:ea typeface="Times New Roman" charset="0"/>
                <a:cs typeface="Times New Roman" charset="0"/>
              </a:rPr>
              <a:t>Induced by </a:t>
            </a:r>
            <a:r>
              <a:rPr lang="en-US" altLang="x-none" i="1" dirty="0">
                <a:latin typeface="Times New Roman" charset="0"/>
                <a:ea typeface="Times New Roman" charset="0"/>
                <a:cs typeface="Times New Roman" charset="0"/>
              </a:rPr>
              <a:t>carbamazepine </a:t>
            </a:r>
            <a:r>
              <a:rPr lang="en-US" altLang="x-none" dirty="0">
                <a:latin typeface="Times New Roman" charset="0"/>
                <a:ea typeface="Times New Roman" charset="0"/>
                <a:cs typeface="Times New Roman" charset="0"/>
              </a:rPr>
              <a:t>and </a:t>
            </a:r>
            <a:r>
              <a:rPr lang="en-US" altLang="x-none" i="1" dirty="0">
                <a:latin typeface="Times New Roman" charset="0"/>
                <a:ea typeface="Times New Roman" charset="0"/>
                <a:cs typeface="Times New Roman" charset="0"/>
              </a:rPr>
              <a:t>phenytoin </a:t>
            </a:r>
            <a:r>
              <a:rPr lang="en-US" altLang="x-none" dirty="0">
                <a:latin typeface="Times New Roman" charset="0"/>
                <a:ea typeface="Times New Roman" charset="0"/>
                <a:cs typeface="Times New Roman" charset="0"/>
              </a:rPr>
              <a:t>and inhibited when given with </a:t>
            </a:r>
            <a:r>
              <a:rPr lang="en-US" altLang="x-none" i="1" dirty="0">
                <a:latin typeface="Times New Roman" charset="0"/>
                <a:ea typeface="Times New Roman" charset="0"/>
                <a:cs typeface="Times New Roman" charset="0"/>
              </a:rPr>
              <a:t>valproate</a:t>
            </a:r>
            <a:endParaRPr lang="en-US" altLang="x-none" dirty="0">
              <a:latin typeface="Times New Roman" charset="0"/>
              <a:ea typeface="Times New Roman" charset="0"/>
              <a:cs typeface="Times New Roman" charset="0"/>
            </a:endParaRPr>
          </a:p>
          <a:p>
            <a:pPr eaLnBrk="1" hangingPunct="1"/>
            <a:r>
              <a:rPr lang="en-US" altLang="x-none" dirty="0">
                <a:latin typeface="Times New Roman" charset="0"/>
                <a:ea typeface="Times New Roman" charset="0"/>
                <a:cs typeface="Times New Roman" charset="0"/>
              </a:rPr>
              <a:t>SE: potential for shortened QT intervals, patients with familial short QT syndrome should not be treated with </a:t>
            </a:r>
            <a:r>
              <a:rPr lang="en-US" altLang="x-none" i="1" dirty="0" err="1">
                <a:latin typeface="Times New Roman" charset="0"/>
                <a:ea typeface="Times New Roman" charset="0"/>
                <a:cs typeface="Times New Roman" charset="0"/>
              </a:rPr>
              <a:t>rufinamide</a:t>
            </a:r>
            <a:r>
              <a:rPr lang="en-US" altLang="x-none" dirty="0">
                <a:latin typeface="Times New Roman" charset="0"/>
                <a:ea typeface="Times New Roman" charset="0"/>
                <a:cs typeface="Times New Roman" charset="0"/>
              </a:rPr>
              <a:t>.</a:t>
            </a:r>
          </a:p>
          <a:p>
            <a:pPr eaLnBrk="1" hangingPunct="1"/>
            <a:endParaRPr lang="en-US" altLang="x-non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49275" y="87313"/>
            <a:ext cx="10515600" cy="1325562"/>
          </a:xfrm>
        </p:spPr>
        <p:txBody>
          <a:bodyPr/>
          <a:lstStyle/>
          <a:p>
            <a:pPr eaLnBrk="1" hangingPunct="1"/>
            <a:r>
              <a:rPr lang="en-US" altLang="x-none" b="1">
                <a:solidFill>
                  <a:srgbClr val="C00000"/>
                </a:solidFill>
                <a:latin typeface="Apple Chancery" charset="0"/>
                <a:ea typeface="Apple Chancery" charset="0"/>
                <a:cs typeface="Apple Chancery" charset="0"/>
              </a:rPr>
              <a:t>Topiramate</a:t>
            </a:r>
            <a:endParaRPr lang="en-US" altLang="x-none">
              <a:solidFill>
                <a:srgbClr val="C00000"/>
              </a:solidFill>
              <a:latin typeface="Apple Chancery" charset="0"/>
              <a:ea typeface="Apple Chancery" charset="0"/>
              <a:cs typeface="Apple Chancery" charset="0"/>
            </a:endParaRPr>
          </a:p>
        </p:txBody>
      </p:sp>
      <p:sp>
        <p:nvSpPr>
          <p:cNvPr id="44034" name="Content Placeholder 2"/>
          <p:cNvSpPr>
            <a:spLocks noGrp="1"/>
          </p:cNvSpPr>
          <p:nvPr>
            <p:ph idx="1"/>
          </p:nvPr>
        </p:nvSpPr>
        <p:spPr>
          <a:xfrm>
            <a:off x="363538" y="1189038"/>
            <a:ext cx="11558587" cy="5003800"/>
          </a:xfrm>
        </p:spPr>
        <p:txBody>
          <a:bodyPr/>
          <a:lstStyle/>
          <a:p>
            <a:pPr eaLnBrk="1" hangingPunct="1"/>
            <a:r>
              <a:rPr lang="en-US" altLang="x-none" dirty="0">
                <a:latin typeface="Times New Roman" charset="0"/>
                <a:ea typeface="Times New Roman" charset="0"/>
                <a:cs typeface="Times New Roman" charset="0"/>
              </a:rPr>
              <a:t>blocks voltage-dependent Na channels, reduces high-voltage Ca currents (L type)</a:t>
            </a:r>
          </a:p>
          <a:p>
            <a:pPr eaLnBrk="1" hangingPunct="1"/>
            <a:r>
              <a:rPr lang="en-US" altLang="x-none" dirty="0">
                <a:latin typeface="Times New Roman" charset="0"/>
                <a:ea typeface="Times New Roman" charset="0"/>
                <a:cs typeface="Times New Roman" charset="0"/>
              </a:rPr>
              <a:t>A carbonic anhydrase inhibitor &amp; may act at glutamate (NMDA) sites</a:t>
            </a:r>
          </a:p>
          <a:p>
            <a:pPr eaLnBrk="1" hangingPunct="1"/>
            <a:r>
              <a:rPr lang="en-US" altLang="x-none" dirty="0">
                <a:latin typeface="Times New Roman" charset="0"/>
                <a:ea typeface="Times New Roman" charset="0"/>
                <a:cs typeface="Times New Roman" charset="0"/>
              </a:rPr>
              <a:t>Effective in partial and primary generalized epilepsy &amp; also approved for prevention of migraine</a:t>
            </a:r>
          </a:p>
          <a:p>
            <a:pPr eaLnBrk="1" hangingPunct="1"/>
            <a:r>
              <a:rPr lang="en-US" altLang="x-none" dirty="0">
                <a:latin typeface="Times New Roman" charset="0"/>
                <a:ea typeface="Times New Roman" charset="0"/>
                <a:cs typeface="Times New Roman" charset="0"/>
              </a:rPr>
              <a:t>inhibits CYP2C19 &amp; induced by </a:t>
            </a:r>
            <a:r>
              <a:rPr lang="en-US" altLang="x-none" i="1" dirty="0">
                <a:latin typeface="Times New Roman" charset="0"/>
                <a:ea typeface="Times New Roman" charset="0"/>
                <a:cs typeface="Times New Roman" charset="0"/>
              </a:rPr>
              <a:t>phenytoin </a:t>
            </a:r>
            <a:r>
              <a:rPr lang="en-US" altLang="x-none" dirty="0">
                <a:latin typeface="Times New Roman" charset="0"/>
                <a:ea typeface="Times New Roman" charset="0"/>
                <a:cs typeface="Times New Roman" charset="0"/>
              </a:rPr>
              <a:t>and </a:t>
            </a:r>
            <a:r>
              <a:rPr lang="en-US" altLang="x-none" i="1" dirty="0">
                <a:latin typeface="Times New Roman" charset="0"/>
                <a:ea typeface="Times New Roman" charset="0"/>
                <a:cs typeface="Times New Roman" charset="0"/>
              </a:rPr>
              <a:t>carbamazepine</a:t>
            </a:r>
            <a:endParaRPr lang="en-US" altLang="x-none" dirty="0">
              <a:latin typeface="Times New Roman" charset="0"/>
              <a:ea typeface="Times New Roman" charset="0"/>
              <a:cs typeface="Times New Roman" charset="0"/>
            </a:endParaRPr>
          </a:p>
          <a:p>
            <a:pPr eaLnBrk="1" hangingPunct="1"/>
            <a:r>
              <a:rPr lang="en-US" altLang="x-none" dirty="0">
                <a:latin typeface="Times New Roman" charset="0"/>
                <a:ea typeface="Times New Roman" charset="0"/>
                <a:cs typeface="Times New Roman" charset="0"/>
              </a:rPr>
              <a:t>SE: include somnolence, weight loss, and </a:t>
            </a:r>
            <a:r>
              <a:rPr lang="en-US" altLang="x-none" dirty="0" err="1">
                <a:latin typeface="Times New Roman" charset="0"/>
                <a:ea typeface="Times New Roman" charset="0"/>
                <a:cs typeface="Times New Roman" charset="0"/>
              </a:rPr>
              <a:t>paresthesias</a:t>
            </a:r>
            <a:r>
              <a:rPr lang="en-US" altLang="x-none" dirty="0">
                <a:latin typeface="Times New Roman" charset="0"/>
                <a:ea typeface="Times New Roman" charset="0"/>
                <a:cs typeface="Times New Roman" charset="0"/>
              </a:rPr>
              <a:t>, renal stones, glaucoma, </a:t>
            </a:r>
            <a:r>
              <a:rPr lang="en-US" altLang="x-none" dirty="0" err="1">
                <a:latin typeface="Times New Roman" charset="0"/>
                <a:ea typeface="Times New Roman" charset="0"/>
                <a:cs typeface="Times New Roman" charset="0"/>
              </a:rPr>
              <a:t>oligohidrosis</a:t>
            </a:r>
            <a:r>
              <a:rPr lang="en-US" altLang="x-none" dirty="0">
                <a:latin typeface="Times New Roman" charset="0"/>
                <a:ea typeface="Times New Roman" charset="0"/>
                <a:cs typeface="Times New Roman" charset="0"/>
              </a:rPr>
              <a:t> (decreased sweating), &amp; hyperthermia have also been reported.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328613" y="1325563"/>
            <a:ext cx="11709058" cy="4351337"/>
          </a:xfrm>
        </p:spPr>
        <p:txBody>
          <a:bodyPr/>
          <a:lstStyle/>
          <a:p>
            <a:pPr eaLnBrk="1" hangingPunct="1"/>
            <a:r>
              <a:rPr lang="en-US" altLang="x-none" dirty="0">
                <a:latin typeface="Times New Roman" charset="0"/>
                <a:ea typeface="Times New Roman" charset="0"/>
                <a:cs typeface="Times New Roman" charset="0"/>
              </a:rPr>
              <a:t>if the motor cortex is involved, the patient may </a:t>
            </a:r>
          </a:p>
          <a:p>
            <a:pPr marL="0" indent="0" eaLnBrk="1" hangingPunct="1">
              <a:buNone/>
            </a:pPr>
            <a:r>
              <a:rPr lang="en-US" altLang="x-none" dirty="0">
                <a:latin typeface="Times New Roman" charset="0"/>
                <a:ea typeface="Times New Roman" charset="0"/>
                <a:cs typeface="Times New Roman" charset="0"/>
              </a:rPr>
              <a:t>   experience </a:t>
            </a:r>
            <a:r>
              <a:rPr lang="en-US" altLang="x-none" dirty="0">
                <a:solidFill>
                  <a:srgbClr val="C00000"/>
                </a:solidFill>
                <a:latin typeface="Times New Roman" charset="0"/>
                <a:ea typeface="Times New Roman" charset="0"/>
                <a:cs typeface="Times New Roman" charset="0"/>
              </a:rPr>
              <a:t>abnormal movements or a generalized </a:t>
            </a:r>
          </a:p>
          <a:p>
            <a:pPr marL="0" indent="0" eaLnBrk="1" hangingPunct="1">
              <a:buNone/>
            </a:pPr>
            <a:r>
              <a:rPr lang="en-US" altLang="x-none" dirty="0">
                <a:solidFill>
                  <a:srgbClr val="C00000"/>
                </a:solidFill>
                <a:latin typeface="Times New Roman" charset="0"/>
                <a:ea typeface="Times New Roman" charset="0"/>
                <a:cs typeface="Times New Roman" charset="0"/>
              </a:rPr>
              <a:t>   convulsion.</a:t>
            </a:r>
          </a:p>
          <a:p>
            <a:pPr eaLnBrk="1" hangingPunct="1"/>
            <a:r>
              <a:rPr lang="en-US" altLang="x-none" dirty="0">
                <a:latin typeface="Times New Roman" charset="0"/>
                <a:ea typeface="Times New Roman" charset="0"/>
                <a:cs typeface="Times New Roman" charset="0"/>
              </a:rPr>
              <a:t>Seizures originating in the parietal or occipital lobe</a:t>
            </a:r>
          </a:p>
          <a:p>
            <a:pPr marL="0" indent="0" eaLnBrk="1" hangingPunct="1">
              <a:buNone/>
            </a:pPr>
            <a:r>
              <a:rPr lang="en-US" altLang="x-none" dirty="0">
                <a:latin typeface="Times New Roman" charset="0"/>
                <a:ea typeface="Times New Roman" charset="0"/>
                <a:cs typeface="Times New Roman" charset="0"/>
              </a:rPr>
              <a:t>  may include </a:t>
            </a:r>
            <a:r>
              <a:rPr lang="en-US" altLang="x-none" dirty="0">
                <a:solidFill>
                  <a:srgbClr val="C00000"/>
                </a:solidFill>
                <a:latin typeface="Times New Roman" charset="0"/>
                <a:ea typeface="Times New Roman" charset="0"/>
                <a:cs typeface="Times New Roman" charset="0"/>
              </a:rPr>
              <a:t>visual, auditory, and olfactory hallucinations</a:t>
            </a:r>
          </a:p>
          <a:p>
            <a:pPr eaLnBrk="1" hangingPunct="1"/>
            <a:r>
              <a:rPr lang="en-US" altLang="x-none" dirty="0">
                <a:latin typeface="Times New Roman" charset="0"/>
                <a:ea typeface="Times New Roman" charset="0"/>
                <a:cs typeface="Times New Roman" charset="0"/>
              </a:rPr>
              <a:t>In general, seizures can be controlled with one medication in approximately 75% of patients</a:t>
            </a:r>
          </a:p>
          <a:p>
            <a:pPr eaLnBrk="1" hangingPunct="1"/>
            <a:r>
              <a:rPr lang="en-US" altLang="x-none" dirty="0">
                <a:latin typeface="Times New Roman" charset="0"/>
                <a:ea typeface="Times New Roman" charset="0"/>
                <a:cs typeface="Times New Roman" charset="0"/>
              </a:rPr>
              <a:t> Patients may require more than one medication in order to optimize seizure control, and some patients may never obtain total seizure control</a:t>
            </a:r>
          </a:p>
          <a:p>
            <a:pPr eaLnBrk="1" hangingPunct="1"/>
            <a:endParaRPr lang="en-US" altLang="x-none" dirty="0"/>
          </a:p>
        </p:txBody>
      </p:sp>
      <p:sp>
        <p:nvSpPr>
          <p:cNvPr id="17410" name="Title 3"/>
          <p:cNvSpPr>
            <a:spLocks noGrp="1"/>
          </p:cNvSpPr>
          <p:nvPr>
            <p:ph type="title"/>
          </p:nvPr>
        </p:nvSpPr>
        <p:spPr>
          <a:xfrm>
            <a:off x="468313" y="0"/>
            <a:ext cx="10515600" cy="1325563"/>
          </a:xfrm>
        </p:spPr>
        <p:txBody>
          <a:bodyPr/>
          <a:lstStyle/>
          <a:p>
            <a:pPr eaLnBrk="1" hangingPunct="1"/>
            <a:r>
              <a:rPr lang="en-US" altLang="x-none" b="1" dirty="0">
                <a:solidFill>
                  <a:srgbClr val="C00000"/>
                </a:solidFill>
                <a:latin typeface="Apple Chancery" charset="0"/>
                <a:ea typeface="Apple Chancery" charset="0"/>
                <a:cs typeface="Apple Chancery" charset="0"/>
              </a:rPr>
              <a:t>Overview (</a:t>
            </a:r>
            <a:r>
              <a:rPr lang="en-US" altLang="x-none" b="1" i="1" dirty="0">
                <a:solidFill>
                  <a:srgbClr val="C00000"/>
                </a:solidFill>
              </a:rPr>
              <a:t>cont.)</a:t>
            </a:r>
          </a:p>
        </p:txBody>
      </p:sp>
      <p:pic>
        <p:nvPicPr>
          <p:cNvPr id="2" name="Picture 1"/>
          <p:cNvPicPr>
            <a:picLocks noChangeAspect="1"/>
          </p:cNvPicPr>
          <p:nvPr/>
        </p:nvPicPr>
        <p:blipFill>
          <a:blip r:embed="rId2"/>
          <a:stretch>
            <a:fillRect/>
          </a:stretch>
        </p:blipFill>
        <p:spPr>
          <a:xfrm>
            <a:off x="8529014" y="1325563"/>
            <a:ext cx="3213100" cy="2514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38200" y="0"/>
            <a:ext cx="10515600" cy="1325563"/>
          </a:xfrm>
        </p:spPr>
        <p:txBody>
          <a:bodyPr/>
          <a:lstStyle/>
          <a:p>
            <a:pPr eaLnBrk="1" hangingPunct="1"/>
            <a:r>
              <a:rPr lang="en-US" altLang="x-none" b="1">
                <a:solidFill>
                  <a:srgbClr val="C00000"/>
                </a:solidFill>
                <a:latin typeface="Apple Chancery" charset="0"/>
                <a:ea typeface="Apple Chancery" charset="0"/>
                <a:cs typeface="Apple Chancery" charset="0"/>
              </a:rPr>
              <a:t>Valproic acid and divalproex</a:t>
            </a:r>
            <a:endParaRPr lang="en-US" altLang="x-none">
              <a:solidFill>
                <a:srgbClr val="C00000"/>
              </a:solidFill>
              <a:latin typeface="Apple Chancery" charset="0"/>
              <a:ea typeface="Apple Chancery" charset="0"/>
              <a:cs typeface="Apple Chancery" charset="0"/>
            </a:endParaRPr>
          </a:p>
        </p:txBody>
      </p:sp>
      <p:sp>
        <p:nvSpPr>
          <p:cNvPr id="45058" name="Content Placeholder 2"/>
          <p:cNvSpPr>
            <a:spLocks noGrp="1"/>
          </p:cNvSpPr>
          <p:nvPr>
            <p:ph idx="1"/>
          </p:nvPr>
        </p:nvSpPr>
        <p:spPr>
          <a:xfrm>
            <a:off x="636608" y="1073149"/>
            <a:ext cx="11042630" cy="4980409"/>
          </a:xfrm>
        </p:spPr>
        <p:txBody>
          <a:bodyPr/>
          <a:lstStyle/>
          <a:p>
            <a:pPr eaLnBrk="1" hangingPunct="1"/>
            <a:r>
              <a:rPr lang="en-US" altLang="x-none" dirty="0"/>
              <a:t>Na channel blockade, blockade of GABA transaminase &amp; action at the T-type Ca channels</a:t>
            </a:r>
          </a:p>
          <a:p>
            <a:pPr eaLnBrk="1" hangingPunct="1"/>
            <a:r>
              <a:rPr lang="en-US" altLang="x-none" dirty="0"/>
              <a:t>Effective in focal and primary generalized epilepsies</a:t>
            </a:r>
          </a:p>
          <a:p>
            <a:pPr eaLnBrk="1" hangingPunct="1"/>
            <a:r>
              <a:rPr lang="en-US" altLang="x-none" i="1" dirty="0"/>
              <a:t>Divalproex sodium </a:t>
            </a:r>
            <a:r>
              <a:rPr lang="en-US" altLang="x-none" dirty="0"/>
              <a:t>is a combination of </a:t>
            </a:r>
            <a:r>
              <a:rPr lang="en-US" altLang="x-none" i="1" dirty="0"/>
              <a:t>Na valproate </a:t>
            </a:r>
            <a:r>
              <a:rPr lang="en-US" altLang="x-none" dirty="0"/>
              <a:t>&amp; </a:t>
            </a:r>
            <a:r>
              <a:rPr lang="en-US" altLang="x-none" i="1" dirty="0" err="1"/>
              <a:t>valproic</a:t>
            </a:r>
            <a:r>
              <a:rPr lang="en-US" altLang="x-none" i="1" dirty="0"/>
              <a:t> acid </a:t>
            </a:r>
            <a:r>
              <a:rPr lang="en-US" altLang="x-none" dirty="0"/>
              <a:t>that is converted to </a:t>
            </a:r>
            <a:r>
              <a:rPr lang="en-US" altLang="x-none" i="1" dirty="0"/>
              <a:t>valproate </a:t>
            </a:r>
            <a:r>
              <a:rPr lang="en-US" altLang="x-none" dirty="0"/>
              <a:t>when it reaches the gastrointestinal tract</a:t>
            </a:r>
          </a:p>
          <a:p>
            <a:pPr eaLnBrk="1" hangingPunct="1"/>
            <a:r>
              <a:rPr lang="en-US" altLang="x-none" dirty="0"/>
              <a:t>Commercial products are available in multiple-salt dosage forms and extended-release formulations</a:t>
            </a:r>
          </a:p>
          <a:p>
            <a:pPr eaLnBrk="1" hangingPunct="1"/>
            <a:r>
              <a:rPr lang="en-US" altLang="x-none" dirty="0"/>
              <a:t> </a:t>
            </a:r>
            <a:r>
              <a:rPr lang="en-US" altLang="x-none" i="1" dirty="0"/>
              <a:t>Valproate </a:t>
            </a:r>
            <a:r>
              <a:rPr lang="en-US" altLang="x-none" dirty="0"/>
              <a:t>inhibits metabolism of the CYP2C9, UGT, and epoxide hydrolase systems </a:t>
            </a:r>
          </a:p>
          <a:p>
            <a:pPr eaLnBrk="1" hangingPunct="1"/>
            <a:r>
              <a:rPr lang="en-US" altLang="x-none" dirty="0"/>
              <a:t>Rare hepatotoxicity may cause a rise in liver enzymes, which should be monitored frequently</a:t>
            </a:r>
          </a:p>
          <a:p>
            <a:pPr eaLnBrk="1" hangingPunct="1"/>
            <a:r>
              <a:rPr lang="en-US" altLang="x-none" dirty="0"/>
              <a:t>Teratogenicity is also of great concern.</a:t>
            </a:r>
          </a:p>
          <a:p>
            <a:pPr eaLnBrk="1" hangingPunct="1"/>
            <a:endParaRPr lang="en-US" altLang="x-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Vigabatrin</a:t>
            </a:r>
            <a:endParaRPr lang="en-US" altLang="x-none">
              <a:solidFill>
                <a:srgbClr val="C00000"/>
              </a:solidFill>
              <a:latin typeface="Apple Chancery" charset="0"/>
              <a:ea typeface="Apple Chancery" charset="0"/>
              <a:cs typeface="Apple Chancery" charset="0"/>
            </a:endParaRPr>
          </a:p>
        </p:txBody>
      </p:sp>
      <p:sp>
        <p:nvSpPr>
          <p:cNvPr id="46082" name="Content Placeholder 2"/>
          <p:cNvSpPr>
            <a:spLocks noGrp="1"/>
          </p:cNvSpPr>
          <p:nvPr>
            <p:ph idx="1"/>
          </p:nvPr>
        </p:nvSpPr>
        <p:spPr>
          <a:xfrm>
            <a:off x="305765" y="1837200"/>
            <a:ext cx="11430964" cy="4351338"/>
          </a:xfrm>
        </p:spPr>
        <p:txBody>
          <a:bodyPr/>
          <a:lstStyle/>
          <a:p>
            <a:pPr eaLnBrk="1" hangingPunct="1"/>
            <a:r>
              <a:rPr lang="en-US" altLang="x-none" dirty="0">
                <a:latin typeface="Times New Roman" charset="0"/>
                <a:ea typeface="Times New Roman" charset="0"/>
                <a:cs typeface="Times New Roman" charset="0"/>
              </a:rPr>
              <a:t>Irreversible inhibitor of GABA transaminase (GABA-T)/enhance GABAergic activity</a:t>
            </a:r>
          </a:p>
          <a:p>
            <a:pPr eaLnBrk="1" hangingPunct="1"/>
            <a:r>
              <a:rPr lang="en-US" altLang="x-none" dirty="0">
                <a:latin typeface="Times New Roman" charset="0"/>
                <a:ea typeface="Times New Roman" charset="0"/>
                <a:cs typeface="Times New Roman" charset="0"/>
              </a:rPr>
              <a:t> SE: visual field loss ranging from mild to severe in 30% or more of patient.</a:t>
            </a:r>
          </a:p>
          <a:p>
            <a:pPr eaLnBrk="1" hangingPunct="1"/>
            <a:endParaRPr lang="en-US" altLang="x-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altLang="x-none" b="1">
                <a:solidFill>
                  <a:srgbClr val="C00000"/>
                </a:solidFill>
                <a:latin typeface="Apple Chancery" charset="0"/>
                <a:ea typeface="Apple Chancery" charset="0"/>
                <a:cs typeface="Apple Chancery" charset="0"/>
              </a:rPr>
              <a:t>Zonisamide</a:t>
            </a:r>
            <a:endParaRPr lang="en-US" altLang="x-none">
              <a:solidFill>
                <a:srgbClr val="C00000"/>
              </a:solidFill>
              <a:latin typeface="Apple Chancery" charset="0"/>
              <a:ea typeface="Apple Chancery" charset="0"/>
              <a:cs typeface="Apple Chancery" charset="0"/>
            </a:endParaRPr>
          </a:p>
        </p:txBody>
      </p:sp>
      <p:sp>
        <p:nvSpPr>
          <p:cNvPr id="47106" name="Content Placeholder 2"/>
          <p:cNvSpPr>
            <a:spLocks noGrp="1"/>
          </p:cNvSpPr>
          <p:nvPr>
            <p:ph idx="1"/>
          </p:nvPr>
        </p:nvSpPr>
        <p:spPr>
          <a:xfrm>
            <a:off x="271463" y="1593850"/>
            <a:ext cx="12031662" cy="4351338"/>
          </a:xfrm>
        </p:spPr>
        <p:txBody>
          <a:bodyPr/>
          <a:lstStyle/>
          <a:p>
            <a:pPr eaLnBrk="1" hangingPunct="1"/>
            <a:r>
              <a:rPr lang="en-US" altLang="x-none">
                <a:latin typeface="Times New Roman" charset="0"/>
                <a:ea typeface="Times New Roman" charset="0"/>
                <a:cs typeface="Times New Roman" charset="0"/>
              </a:rPr>
              <a:t>Sulfonamide deriv.  / broad spectrum of action/ approved for focal epilepsy</a:t>
            </a:r>
          </a:p>
          <a:p>
            <a:pPr eaLnBrk="1" hangingPunct="1"/>
            <a:r>
              <a:rPr lang="en-US" altLang="x-none">
                <a:latin typeface="Times New Roman" charset="0"/>
                <a:ea typeface="Times New Roman" charset="0"/>
                <a:cs typeface="Times New Roman" charset="0"/>
              </a:rPr>
              <a:t>Has multiple effects, including blockade of both voltage-gated Na channels and T-type Ca currents</a:t>
            </a:r>
          </a:p>
          <a:p>
            <a:pPr eaLnBrk="1" hangingPunct="1"/>
            <a:r>
              <a:rPr lang="en-US" altLang="x-none">
                <a:latin typeface="Times New Roman" charset="0"/>
                <a:ea typeface="Times New Roman" charset="0"/>
                <a:cs typeface="Times New Roman" charset="0"/>
              </a:rPr>
              <a:t>Has a limited amount of carbonic anhydrase activity</a:t>
            </a:r>
          </a:p>
          <a:p>
            <a:pPr eaLnBrk="1" hangingPunct="1"/>
            <a:r>
              <a:rPr lang="en-US" altLang="x-none">
                <a:latin typeface="Times New Roman" charset="0"/>
                <a:ea typeface="Times New Roman" charset="0"/>
                <a:cs typeface="Times New Roman" charset="0"/>
              </a:rPr>
              <a:t> Metabolized by the CYP3A4 isozyme and may, to a lesser extent, be affected by CYP3A5 and CYP2C19</a:t>
            </a:r>
          </a:p>
          <a:p>
            <a:pPr eaLnBrk="1" hangingPunct="1"/>
            <a:r>
              <a:rPr lang="en-US" altLang="x-none">
                <a:latin typeface="Times New Roman" charset="0"/>
                <a:ea typeface="Times New Roman" charset="0"/>
                <a:cs typeface="Times New Roman" charset="0"/>
              </a:rPr>
              <a:t>SE: CNS adverse effects, kidney stones &amp; oligohidrosis has been reported</a:t>
            </a:r>
          </a:p>
          <a:p>
            <a:pPr eaLnBrk="1" hangingPunct="1"/>
            <a:r>
              <a:rPr lang="en-US" altLang="x-none">
                <a:latin typeface="Times New Roman" charset="0"/>
                <a:ea typeface="Times New Roman" charset="0"/>
                <a:cs typeface="Times New Roman" charset="0"/>
              </a:rPr>
              <a:t>CI in patients with sulfonamide or carbonic anhydrase inhibitor hypersensitivity.</a:t>
            </a:r>
          </a:p>
          <a:p>
            <a:pPr eaLnBrk="1" hangingPunct="1"/>
            <a:endParaRPr lang="en-US" altLang="x-none">
              <a:latin typeface="Times New Roman" charset="0"/>
              <a:ea typeface="Times New Roman" charset="0"/>
              <a:cs typeface="Times New Roman"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tLang="x-none">
                <a:solidFill>
                  <a:srgbClr val="C00000"/>
                </a:solidFill>
                <a:latin typeface="Apple Chancery" charset="0"/>
                <a:ea typeface="Apple Chancery" charset="0"/>
                <a:cs typeface="Apple Chancery" charset="0"/>
              </a:rPr>
              <a:t>Status Epilepticus</a:t>
            </a:r>
          </a:p>
        </p:txBody>
      </p:sp>
      <p:sp>
        <p:nvSpPr>
          <p:cNvPr id="48130" name="Content Placeholder 2"/>
          <p:cNvSpPr>
            <a:spLocks noGrp="1"/>
          </p:cNvSpPr>
          <p:nvPr>
            <p:ph idx="1"/>
          </p:nvPr>
        </p:nvSpPr>
        <p:spPr/>
        <p:txBody>
          <a:bodyPr/>
          <a:lstStyle/>
          <a:p>
            <a:pPr eaLnBrk="1" hangingPunct="1"/>
            <a:r>
              <a:rPr lang="en-US" altLang="x-none" sz="3200">
                <a:latin typeface="Georgia" charset="0"/>
                <a:ea typeface="Georgia" charset="0"/>
                <a:cs typeface="Georgia" charset="0"/>
              </a:rPr>
              <a:t>Two or more seizures occur without recovery of full consciousness in between episodes may be focal or primary generalized, convulsive or nonconvulsive</a:t>
            </a:r>
          </a:p>
          <a:p>
            <a:pPr eaLnBrk="1" hangingPunct="1"/>
            <a:r>
              <a:rPr lang="en-US" altLang="x-none" sz="3200">
                <a:latin typeface="Georgia" charset="0"/>
                <a:ea typeface="Georgia" charset="0"/>
                <a:cs typeface="Georgia" charset="0"/>
              </a:rPr>
              <a:t> A life threatening,  requires emergency treatment </a:t>
            </a:r>
          </a:p>
          <a:p>
            <a:pPr eaLnBrk="1" hangingPunct="1"/>
            <a:r>
              <a:rPr lang="en-US" altLang="x-none" sz="3200">
                <a:latin typeface="Georgia" charset="0"/>
                <a:ea typeface="Georgia" charset="0"/>
                <a:cs typeface="Georgia" charset="0"/>
              </a:rPr>
              <a:t>Administration of a fast-acting medication e.g. </a:t>
            </a:r>
            <a:r>
              <a:rPr lang="en-US" altLang="x-none" sz="3200" i="1">
                <a:solidFill>
                  <a:srgbClr val="C00000"/>
                </a:solidFill>
                <a:latin typeface="Georgia" charset="0"/>
                <a:ea typeface="Georgia" charset="0"/>
                <a:cs typeface="Georgia" charset="0"/>
              </a:rPr>
              <a:t>benzodiazepine</a:t>
            </a:r>
            <a:r>
              <a:rPr lang="en-US" altLang="x-none" sz="3200">
                <a:latin typeface="Georgia" charset="0"/>
                <a:ea typeface="Georgia" charset="0"/>
                <a:cs typeface="Georgia" charset="0"/>
              </a:rPr>
              <a:t>, followed by a slower-acting medication such as </a:t>
            </a:r>
            <a:r>
              <a:rPr lang="en-US" altLang="x-none" sz="3200" i="1">
                <a:solidFill>
                  <a:srgbClr val="C00000"/>
                </a:solidFill>
                <a:latin typeface="Georgia" charset="0"/>
                <a:ea typeface="Georgia" charset="0"/>
                <a:cs typeface="Georgia" charset="0"/>
              </a:rPr>
              <a:t>phenytoin</a:t>
            </a:r>
            <a:endParaRPr lang="en-US" altLang="x-none" sz="3200">
              <a:latin typeface="Georgia" charset="0"/>
              <a:ea typeface="Georgia" charset="0"/>
              <a:cs typeface="Georgi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942975" y="0"/>
            <a:ext cx="10515600" cy="1325563"/>
          </a:xfrm>
        </p:spPr>
        <p:txBody>
          <a:bodyPr/>
          <a:lstStyle/>
          <a:p>
            <a:pPr eaLnBrk="1" hangingPunct="1"/>
            <a:r>
              <a:rPr lang="en-US" altLang="x-none">
                <a:solidFill>
                  <a:srgbClr val="C00000"/>
                </a:solidFill>
                <a:latin typeface="Apple Chancery" charset="0"/>
                <a:ea typeface="Apple Chancery" charset="0"/>
                <a:cs typeface="Apple Chancery" charset="0"/>
              </a:rPr>
              <a:t>Women’s Health &amp; Epilepsy</a:t>
            </a:r>
          </a:p>
        </p:txBody>
      </p:sp>
      <p:sp>
        <p:nvSpPr>
          <p:cNvPr id="49154" name="Content Placeholder 2"/>
          <p:cNvSpPr>
            <a:spLocks noGrp="1"/>
          </p:cNvSpPr>
          <p:nvPr>
            <p:ph idx="1"/>
          </p:nvPr>
        </p:nvSpPr>
        <p:spPr>
          <a:xfrm>
            <a:off x="525463" y="1325563"/>
            <a:ext cx="11269662" cy="5532437"/>
          </a:xfrm>
        </p:spPr>
        <p:txBody>
          <a:bodyPr/>
          <a:lstStyle/>
          <a:p>
            <a:pPr eaLnBrk="1" hangingPunct="1"/>
            <a:r>
              <a:rPr lang="en-US" altLang="x-none" sz="2400">
                <a:latin typeface="Times New Roman" charset="0"/>
                <a:ea typeface="Times New Roman" charset="0"/>
                <a:cs typeface="Times New Roman" charset="0"/>
              </a:rPr>
              <a:t>Women of childbearing potential with epilepsy require assessment of their antiepilepsy medications in regard to contraception and pregnancy planning.</a:t>
            </a:r>
          </a:p>
          <a:p>
            <a:pPr eaLnBrk="1" hangingPunct="1"/>
            <a:r>
              <a:rPr lang="en-US" altLang="x-none" sz="2400">
                <a:latin typeface="Times New Roman" charset="0"/>
                <a:ea typeface="Times New Roman" charset="0"/>
                <a:cs typeface="Times New Roman" charset="0"/>
              </a:rPr>
              <a:t> Several antiepilepsy medications increase the metabolism of hormonal contraceptives, potentially rendering them ineffective. (</a:t>
            </a:r>
            <a:r>
              <a:rPr lang="en-US" altLang="x-none" sz="2400" i="1">
                <a:solidFill>
                  <a:srgbClr val="C00000"/>
                </a:solidFill>
                <a:latin typeface="Times New Roman" charset="0"/>
                <a:ea typeface="Times New Roman" charset="0"/>
                <a:cs typeface="Times New Roman" charset="0"/>
              </a:rPr>
              <a:t>phenytoin</a:t>
            </a:r>
            <a:r>
              <a:rPr lang="en-US" altLang="x-none" sz="2400">
                <a:solidFill>
                  <a:srgbClr val="C00000"/>
                </a:solidFill>
                <a:latin typeface="Times New Roman" charset="0"/>
                <a:ea typeface="Times New Roman" charset="0"/>
                <a:cs typeface="Times New Roman" charset="0"/>
              </a:rPr>
              <a:t>, </a:t>
            </a:r>
            <a:r>
              <a:rPr lang="en-US" altLang="x-none" sz="2400" i="1">
                <a:solidFill>
                  <a:srgbClr val="C00000"/>
                </a:solidFill>
                <a:latin typeface="Times New Roman" charset="0"/>
                <a:ea typeface="Times New Roman" charset="0"/>
                <a:cs typeface="Times New Roman" charset="0"/>
              </a:rPr>
              <a:t>phenobarbital</a:t>
            </a:r>
            <a:r>
              <a:rPr lang="en-US" altLang="x-none" sz="2400">
                <a:solidFill>
                  <a:srgbClr val="C00000"/>
                </a:solidFill>
                <a:latin typeface="Times New Roman" charset="0"/>
                <a:ea typeface="Times New Roman" charset="0"/>
                <a:cs typeface="Times New Roman" charset="0"/>
              </a:rPr>
              <a:t>, </a:t>
            </a:r>
            <a:r>
              <a:rPr lang="en-US" altLang="x-none" sz="2400" i="1">
                <a:solidFill>
                  <a:srgbClr val="C00000"/>
                </a:solidFill>
                <a:latin typeface="Times New Roman" charset="0"/>
                <a:ea typeface="Times New Roman" charset="0"/>
                <a:cs typeface="Times New Roman" charset="0"/>
              </a:rPr>
              <a:t>carbamazepine</a:t>
            </a:r>
            <a:r>
              <a:rPr lang="en-US" altLang="x-none" sz="2400">
                <a:solidFill>
                  <a:srgbClr val="C00000"/>
                </a:solidFill>
                <a:latin typeface="Times New Roman" charset="0"/>
                <a:ea typeface="Times New Roman" charset="0"/>
                <a:cs typeface="Times New Roman" charset="0"/>
              </a:rPr>
              <a:t>, </a:t>
            </a:r>
            <a:r>
              <a:rPr lang="en-US" altLang="x-none" sz="2400" i="1">
                <a:solidFill>
                  <a:srgbClr val="C00000"/>
                </a:solidFill>
                <a:latin typeface="Times New Roman" charset="0"/>
                <a:ea typeface="Times New Roman" charset="0"/>
                <a:cs typeface="Times New Roman" charset="0"/>
              </a:rPr>
              <a:t>topiramate</a:t>
            </a:r>
            <a:r>
              <a:rPr lang="en-US" altLang="x-none" sz="2400">
                <a:solidFill>
                  <a:srgbClr val="C00000"/>
                </a:solidFill>
                <a:latin typeface="Times New Roman" charset="0"/>
                <a:ea typeface="Times New Roman" charset="0"/>
                <a:cs typeface="Times New Roman" charset="0"/>
              </a:rPr>
              <a:t>, </a:t>
            </a:r>
            <a:r>
              <a:rPr lang="en-US" altLang="x-none" sz="2400" i="1">
                <a:solidFill>
                  <a:srgbClr val="C00000"/>
                </a:solidFill>
                <a:latin typeface="Times New Roman" charset="0"/>
                <a:ea typeface="Times New Roman" charset="0"/>
                <a:cs typeface="Times New Roman" charset="0"/>
              </a:rPr>
              <a:t>oxcarbazepine</a:t>
            </a:r>
            <a:r>
              <a:rPr lang="en-US" altLang="x-none" sz="2400">
                <a:solidFill>
                  <a:srgbClr val="C00000"/>
                </a:solidFill>
                <a:latin typeface="Times New Roman" charset="0"/>
                <a:ea typeface="Times New Roman" charset="0"/>
                <a:cs typeface="Times New Roman" charset="0"/>
              </a:rPr>
              <a:t>, </a:t>
            </a:r>
            <a:r>
              <a:rPr lang="en-US" altLang="x-none" sz="2400" i="1">
                <a:solidFill>
                  <a:srgbClr val="C00000"/>
                </a:solidFill>
                <a:latin typeface="Times New Roman" charset="0"/>
                <a:ea typeface="Times New Roman" charset="0"/>
                <a:cs typeface="Times New Roman" charset="0"/>
              </a:rPr>
              <a:t>rufinamide</a:t>
            </a:r>
            <a:r>
              <a:rPr lang="en-US" altLang="x-none" sz="2400">
                <a:solidFill>
                  <a:srgbClr val="C00000"/>
                </a:solidFill>
                <a:latin typeface="Times New Roman" charset="0"/>
                <a:ea typeface="Times New Roman" charset="0"/>
                <a:cs typeface="Times New Roman" charset="0"/>
              </a:rPr>
              <a:t>, &amp; </a:t>
            </a:r>
            <a:r>
              <a:rPr lang="en-US" altLang="x-none" sz="2400" i="1">
                <a:solidFill>
                  <a:srgbClr val="C00000"/>
                </a:solidFill>
                <a:latin typeface="Times New Roman" charset="0"/>
                <a:ea typeface="Times New Roman" charset="0"/>
                <a:cs typeface="Times New Roman" charset="0"/>
              </a:rPr>
              <a:t>clobazam</a:t>
            </a:r>
            <a:r>
              <a:rPr lang="en-US" altLang="x-none" sz="2400">
                <a:latin typeface="Times New Roman" charset="0"/>
                <a:ea typeface="Times New Roman" charset="0"/>
                <a:cs typeface="Times New Roman" charset="0"/>
              </a:rPr>
              <a:t>)</a:t>
            </a:r>
          </a:p>
          <a:p>
            <a:pPr eaLnBrk="1" hangingPunct="1"/>
            <a:r>
              <a:rPr lang="en-US" altLang="x-none" sz="2400">
                <a:latin typeface="Times New Roman" charset="0"/>
                <a:ea typeface="Times New Roman" charset="0"/>
                <a:cs typeface="Times New Roman" charset="0"/>
              </a:rPr>
              <a:t>Pregnancy planning is vital, as many antiepilepsy medications have the potential to affect fetal development and cause birth defects/(1-5 mg) of folic acid prior to conception</a:t>
            </a:r>
          </a:p>
          <a:p>
            <a:pPr eaLnBrk="1" hangingPunct="1"/>
            <a:r>
              <a:rPr lang="en-US" altLang="x-none" sz="2400" i="1">
                <a:latin typeface="Times New Roman" charset="0"/>
                <a:ea typeface="Times New Roman" charset="0"/>
                <a:cs typeface="Times New Roman" charset="0"/>
              </a:rPr>
              <a:t>Divalproex </a:t>
            </a:r>
            <a:r>
              <a:rPr lang="en-US" altLang="x-none" sz="2400">
                <a:latin typeface="Times New Roman" charset="0"/>
                <a:ea typeface="Times New Roman" charset="0"/>
                <a:cs typeface="Times New Roman" charset="0"/>
              </a:rPr>
              <a:t>and barbiturates should be avoided</a:t>
            </a:r>
          </a:p>
          <a:p>
            <a:pPr eaLnBrk="1" hangingPunct="1"/>
            <a:r>
              <a:rPr lang="en-US" altLang="x-none" sz="2400">
                <a:latin typeface="Times New Roman" charset="0"/>
                <a:ea typeface="Times New Roman" charset="0"/>
                <a:cs typeface="Times New Roman" charset="0"/>
              </a:rPr>
              <a:t>The pharmacokinetics of antiepilepsy medications and the frequency and severity of seizures may change during pregnancy. </a:t>
            </a:r>
          </a:p>
          <a:p>
            <a:pPr eaLnBrk="1" hangingPunct="1"/>
            <a:r>
              <a:rPr lang="en-US" altLang="x-none" sz="2400">
                <a:latin typeface="Times New Roman" charset="0"/>
                <a:ea typeface="Times New Roman" charset="0"/>
                <a:cs typeface="Times New Roman" charset="0"/>
              </a:rPr>
              <a:t>Regular monitoring by both an obstetrician and a neurologist is important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27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C00000"/>
                </a:solidFill>
                <a:latin typeface="Comic Sans MS" panose="030F0902030302020204" pitchFamily="66" charset="0"/>
              </a:rPr>
              <a:t>References</a:t>
            </a:r>
          </a:p>
        </p:txBody>
      </p:sp>
      <p:sp>
        <p:nvSpPr>
          <p:cNvPr id="3" name="Content Placeholder 2"/>
          <p:cNvSpPr>
            <a:spLocks noGrp="1"/>
          </p:cNvSpPr>
          <p:nvPr>
            <p:ph idx="1"/>
          </p:nvPr>
        </p:nvSpPr>
        <p:spPr/>
        <p:txBody>
          <a:bodyPr>
            <a:normAutofit/>
          </a:bodyPr>
          <a:lstStyle/>
          <a:p>
            <a:pPr>
              <a:buClr>
                <a:srgbClr val="C00000"/>
              </a:buClr>
              <a:buFont typeface="Wingdings" pitchFamily="2" charset="2"/>
              <a:buChar char="ü"/>
            </a:pPr>
            <a:r>
              <a:rPr lang="en-US" sz="4800" b="1" i="1" dirty="0">
                <a:latin typeface="Times New Roman" charset="0"/>
                <a:ea typeface="Times New Roman" charset="0"/>
                <a:cs typeface="Times New Roman" charset="0"/>
              </a:rPr>
              <a:t>Lippincott Illustrated Reviews “Pharmacology” 7</a:t>
            </a:r>
            <a:r>
              <a:rPr lang="en-US" sz="4800" b="1" i="1" baseline="30000" dirty="0">
                <a:latin typeface="Times New Roman" charset="0"/>
                <a:ea typeface="Times New Roman" charset="0"/>
                <a:cs typeface="Times New Roman" charset="0"/>
              </a:rPr>
              <a:t>th</a:t>
            </a:r>
            <a:r>
              <a:rPr lang="en-US" sz="4800" b="1" i="1" dirty="0">
                <a:latin typeface="Times New Roman" charset="0"/>
                <a:ea typeface="Times New Roman" charset="0"/>
                <a:cs typeface="Times New Roman" charset="0"/>
              </a:rPr>
              <a:t> edition</a:t>
            </a:r>
          </a:p>
          <a:p>
            <a:pPr>
              <a:buClr>
                <a:srgbClr val="C00000"/>
              </a:buClr>
              <a:buFont typeface="Wingdings" pitchFamily="2" charset="2"/>
              <a:buChar char="ü"/>
            </a:pPr>
            <a:r>
              <a:rPr lang="en-US" sz="4800" b="1" i="1" dirty="0">
                <a:latin typeface="Times New Roman" charset="0"/>
                <a:ea typeface="Times New Roman" charset="0"/>
                <a:cs typeface="Times New Roman" charset="0"/>
              </a:rPr>
              <a:t>Basic &amp; Clinical Pharmacology </a:t>
            </a:r>
          </a:p>
          <a:p>
            <a:pPr marL="0" indent="0">
              <a:buClr>
                <a:srgbClr val="C00000"/>
              </a:buClr>
              <a:buNone/>
            </a:pPr>
            <a:r>
              <a:rPr lang="en-US" sz="4800" b="1" i="1" dirty="0">
                <a:latin typeface="Times New Roman" charset="0"/>
                <a:ea typeface="Times New Roman" charset="0"/>
                <a:cs typeface="Times New Roman" charset="0"/>
              </a:rPr>
              <a:t>    14</a:t>
            </a:r>
            <a:r>
              <a:rPr lang="en-US" sz="4800" b="1" i="1" baseline="30000" dirty="0">
                <a:latin typeface="Times New Roman" charset="0"/>
                <a:ea typeface="Times New Roman" charset="0"/>
                <a:cs typeface="Times New Roman" charset="0"/>
              </a:rPr>
              <a:t>th</a:t>
            </a:r>
            <a:r>
              <a:rPr lang="en-US" sz="4800" b="1" i="1" dirty="0">
                <a:latin typeface="Times New Roman" charset="0"/>
                <a:ea typeface="Times New Roman" charset="0"/>
                <a:cs typeface="Times New Roman" charset="0"/>
              </a:rPr>
              <a:t> edition</a:t>
            </a:r>
            <a:endParaRPr lang="en-US" sz="4800" i="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3690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x-none">
                <a:solidFill>
                  <a:srgbClr val="C00000"/>
                </a:solidFill>
                <a:latin typeface="Apple Chancery" charset="0"/>
                <a:ea typeface="Apple Chancery" charset="0"/>
                <a:cs typeface="Apple Chancery" charset="0"/>
              </a:rPr>
              <a:t>Etiology of Seizure</a:t>
            </a:r>
          </a:p>
        </p:txBody>
      </p:sp>
      <p:sp>
        <p:nvSpPr>
          <p:cNvPr id="18434" name="Content Placeholder 2"/>
          <p:cNvSpPr>
            <a:spLocks noGrp="1"/>
          </p:cNvSpPr>
          <p:nvPr>
            <p:ph idx="1"/>
          </p:nvPr>
        </p:nvSpPr>
        <p:spPr>
          <a:xfrm>
            <a:off x="838200" y="1825625"/>
            <a:ext cx="10875963" cy="4351338"/>
          </a:xfrm>
        </p:spPr>
        <p:txBody>
          <a:bodyPr/>
          <a:lstStyle/>
          <a:p>
            <a:pPr eaLnBrk="1" hangingPunct="1">
              <a:buFont typeface="Wingdings" charset="2"/>
              <a:buChar char="ü"/>
            </a:pPr>
            <a:r>
              <a:rPr lang="en-US" altLang="x-none">
                <a:latin typeface="Times New Roman" charset="0"/>
                <a:ea typeface="Times New Roman" charset="0"/>
                <a:cs typeface="Times New Roman" charset="0"/>
              </a:rPr>
              <a:t>In most cases, epilepsy has no identifiable cause</a:t>
            </a:r>
          </a:p>
          <a:p>
            <a:pPr eaLnBrk="1" hangingPunct="1">
              <a:buFont typeface="Wingdings" charset="2"/>
              <a:buChar char="ü"/>
            </a:pPr>
            <a:r>
              <a:rPr lang="en-US" altLang="x-none">
                <a:latin typeface="Times New Roman" charset="0"/>
                <a:ea typeface="Times New Roman" charset="0"/>
                <a:cs typeface="Times New Roman" charset="0"/>
              </a:rPr>
              <a:t>Focal areas , may be triggered into activity by changes in physiologic factors, e.g. alteration in blood gases, pH, electrolytes, and blood glucose and changes in environmental factors, such as sleep deprivation, alcohol intake, and stress</a:t>
            </a:r>
          </a:p>
          <a:p>
            <a:pPr eaLnBrk="1" hangingPunct="1">
              <a:buFont typeface="Wingdings" charset="2"/>
              <a:buChar char="ü"/>
            </a:pPr>
            <a:r>
              <a:rPr lang="en-US" altLang="x-none">
                <a:latin typeface="Times New Roman" charset="0"/>
                <a:ea typeface="Times New Roman" charset="0"/>
                <a:cs typeface="Times New Roman" charset="0"/>
              </a:rPr>
              <a:t>Primary focus</a:t>
            </a:r>
          </a:p>
          <a:p>
            <a:pPr eaLnBrk="1" hangingPunct="1">
              <a:buFont typeface="Wingdings" charset="2"/>
              <a:buChar char="ü"/>
            </a:pPr>
            <a:r>
              <a:rPr lang="en-US" altLang="x-none">
                <a:latin typeface="Times New Roman" charset="0"/>
                <a:ea typeface="Times New Roman" charset="0"/>
                <a:cs typeface="Times New Roman" charset="0"/>
              </a:rPr>
              <a:t>Epilepsy can be due to genetic, structural, or metabolic cause or an unknown cause</a:t>
            </a:r>
          </a:p>
          <a:p>
            <a:pPr eaLnBrk="1" hangingPunct="1">
              <a:buFont typeface="Wingdings" charset="2"/>
              <a:buChar char="ü"/>
            </a:pPr>
            <a:endParaRPr lang="en-US" alt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566738" y="0"/>
            <a:ext cx="10515600" cy="1325563"/>
          </a:xfrm>
        </p:spPr>
        <p:txBody>
          <a:bodyPr/>
          <a:lstStyle/>
          <a:p>
            <a:pPr eaLnBrk="1" hangingPunct="1"/>
            <a:r>
              <a:rPr lang="en-US" altLang="x-none">
                <a:solidFill>
                  <a:srgbClr val="C00000"/>
                </a:solidFill>
                <a:latin typeface="Apple Chancery" charset="0"/>
                <a:ea typeface="Apple Chancery" charset="0"/>
                <a:cs typeface="Apple Chancery" charset="0"/>
              </a:rPr>
              <a:t>Etiology (cont.)</a:t>
            </a:r>
          </a:p>
        </p:txBody>
      </p:sp>
      <p:sp>
        <p:nvSpPr>
          <p:cNvPr id="19458" name="Content Placeholder 2"/>
          <p:cNvSpPr>
            <a:spLocks noGrp="1"/>
          </p:cNvSpPr>
          <p:nvPr>
            <p:ph idx="1"/>
          </p:nvPr>
        </p:nvSpPr>
        <p:spPr>
          <a:xfrm>
            <a:off x="369888" y="1435100"/>
            <a:ext cx="11296650" cy="5092700"/>
          </a:xfrm>
        </p:spPr>
        <p:txBody>
          <a:bodyPr/>
          <a:lstStyle/>
          <a:p>
            <a:pPr marL="0" indent="0" eaLnBrk="1" hangingPunct="1">
              <a:buFont typeface="Arial" charset="0"/>
              <a:buNone/>
            </a:pPr>
            <a:r>
              <a:rPr lang="en-US" altLang="x-none" b="1" dirty="0">
                <a:latin typeface="Times New Roman" charset="0"/>
                <a:ea typeface="Times New Roman" charset="0"/>
                <a:cs typeface="Times New Roman" charset="0"/>
              </a:rPr>
              <a:t>A. Genetic epilepsy</a:t>
            </a:r>
            <a:endParaRPr lang="en-US" altLang="x-none" dirty="0">
              <a:latin typeface="Times New Roman" charset="0"/>
              <a:ea typeface="Times New Roman" charset="0"/>
              <a:cs typeface="Times New Roman" charset="0"/>
            </a:endParaRPr>
          </a:p>
          <a:p>
            <a:pPr marL="0" indent="0" eaLnBrk="1" hangingPunct="1">
              <a:buFont typeface="Arial" charset="0"/>
              <a:buNone/>
            </a:pPr>
            <a:r>
              <a:rPr lang="en-US" altLang="x-none" dirty="0">
                <a:latin typeface="Times New Roman" charset="0"/>
                <a:ea typeface="Times New Roman" charset="0"/>
                <a:cs typeface="Times New Roman" charset="0"/>
              </a:rPr>
              <a:t>These seizures result from an inherited abnormality in the central nervous system (CNS)</a:t>
            </a:r>
          </a:p>
          <a:p>
            <a:pPr marL="0" indent="0" eaLnBrk="1" hangingPunct="1">
              <a:buFont typeface="Arial" charset="0"/>
              <a:buNone/>
            </a:pPr>
            <a:r>
              <a:rPr lang="en-US" altLang="x-none" b="1" dirty="0">
                <a:latin typeface="Times New Roman" charset="0"/>
                <a:ea typeface="Times New Roman" charset="0"/>
                <a:cs typeface="Times New Roman" charset="0"/>
              </a:rPr>
              <a:t>B. Structural/metabolic epilepsy</a:t>
            </a:r>
            <a:endParaRPr lang="en-US" altLang="x-none" dirty="0">
              <a:latin typeface="Times New Roman" charset="0"/>
              <a:ea typeface="Times New Roman" charset="0"/>
              <a:cs typeface="Times New Roman" charset="0"/>
            </a:endParaRPr>
          </a:p>
          <a:p>
            <a:pPr marL="0" indent="0" eaLnBrk="1" hangingPunct="1">
              <a:buFont typeface="Arial" charset="0"/>
              <a:buNone/>
            </a:pPr>
            <a:r>
              <a:rPr lang="en-US" altLang="x-none" dirty="0">
                <a:latin typeface="Times New Roman" charset="0"/>
                <a:ea typeface="Times New Roman" charset="0"/>
                <a:cs typeface="Times New Roman" charset="0"/>
              </a:rPr>
              <a:t>A number of causes, e.g. illicit drug use, tumor, head injury, hypoglycemia, meningeal infection, and the rapid withdrawal of alcohol from an alcoholic, can precipitate seizures</a:t>
            </a:r>
          </a:p>
          <a:p>
            <a:pPr marL="0" indent="0" eaLnBrk="1" hangingPunct="1">
              <a:buFont typeface="Arial" charset="0"/>
              <a:buNone/>
            </a:pPr>
            <a:r>
              <a:rPr lang="en-US" altLang="x-none" b="1" dirty="0">
                <a:latin typeface="Times New Roman" charset="0"/>
                <a:ea typeface="Times New Roman" charset="0"/>
                <a:cs typeface="Times New Roman" charset="0"/>
              </a:rPr>
              <a:t>C. Unknown cause</a:t>
            </a:r>
            <a:endParaRPr lang="en-US" altLang="x-none" dirty="0">
              <a:latin typeface="Times New Roman" charset="0"/>
              <a:ea typeface="Times New Roman" charset="0"/>
              <a:cs typeface="Times New Roman" charset="0"/>
            </a:endParaRPr>
          </a:p>
          <a:p>
            <a:pPr marL="0" indent="0" eaLnBrk="1" hangingPunct="1">
              <a:buFont typeface="Arial" charset="0"/>
              <a:buNone/>
            </a:pPr>
            <a:r>
              <a:rPr lang="en-US" altLang="x-none" dirty="0">
                <a:latin typeface="Times New Roman" charset="0"/>
                <a:ea typeface="Times New Roman" charset="0"/>
                <a:cs typeface="Times New Roman" charset="0"/>
              </a:rPr>
              <a:t>When no specific anatomic cause for the seizure, e.g. trauma or neoplasm, is evident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x-none">
                <a:solidFill>
                  <a:srgbClr val="C00000"/>
                </a:solidFill>
                <a:latin typeface="Apple Chancery" charset="0"/>
                <a:ea typeface="Apple Chancery" charset="0"/>
                <a:cs typeface="Apple Chancery" charset="0"/>
              </a:rPr>
              <a:t>Classification of Seizures</a:t>
            </a:r>
          </a:p>
        </p:txBody>
      </p:sp>
      <p:sp>
        <p:nvSpPr>
          <p:cNvPr id="3" name="Content Placeholder 2"/>
          <p:cNvSpPr>
            <a:spLocks noGrp="1"/>
          </p:cNvSpPr>
          <p:nvPr>
            <p:ph idx="1"/>
          </p:nvPr>
        </p:nvSpPr>
        <p:spPr>
          <a:xfrm>
            <a:off x="536575" y="1593850"/>
            <a:ext cx="10515600" cy="4351338"/>
          </a:xfrm>
        </p:spPr>
        <p:txBody>
          <a:bodyPr rtlCol="0">
            <a:normAutofit/>
          </a:bodyPr>
          <a:lstStyle/>
          <a:p>
            <a:pPr eaLnBrk="1" fontAlgn="auto" hangingPunct="1">
              <a:spcAft>
                <a:spcPts val="0"/>
              </a:spcAft>
              <a:buFont typeface="Arial"/>
              <a:buChar char="•"/>
              <a:defRPr/>
            </a:pPr>
            <a:r>
              <a:rPr lang="en-US" dirty="0">
                <a:latin typeface="Times New Roman" charset="0"/>
                <a:ea typeface="Times New Roman" charset="0"/>
                <a:cs typeface="Times New Roman" charset="0"/>
              </a:rPr>
              <a:t>Seizures have been categorized by site of origin,</a:t>
            </a:r>
          </a:p>
          <a:p>
            <a:pPr marL="0" indent="0" eaLnBrk="1" fontAlgn="auto" hangingPunct="1">
              <a:spcAft>
                <a:spcPts val="0"/>
              </a:spcAft>
              <a:buFont typeface="Arial"/>
              <a:buNone/>
              <a:defRPr/>
            </a:pPr>
            <a:r>
              <a:rPr lang="en-US" dirty="0">
                <a:latin typeface="Times New Roman" charset="0"/>
                <a:ea typeface="Times New Roman" charset="0"/>
                <a:cs typeface="Times New Roman" charset="0"/>
              </a:rPr>
              <a:t>   etiology, </a:t>
            </a:r>
            <a:r>
              <a:rPr lang="en-US" dirty="0" err="1">
                <a:latin typeface="Times New Roman" charset="0"/>
                <a:ea typeface="Times New Roman" charset="0"/>
                <a:cs typeface="Times New Roman" charset="0"/>
              </a:rPr>
              <a:t>electrophysiologic</a:t>
            </a:r>
            <a:r>
              <a:rPr lang="en-US" dirty="0">
                <a:latin typeface="Times New Roman" charset="0"/>
                <a:ea typeface="Times New Roman" charset="0"/>
                <a:cs typeface="Times New Roman" charset="0"/>
              </a:rPr>
              <a:t> correlation, and</a:t>
            </a:r>
          </a:p>
          <a:p>
            <a:pPr marL="0" indent="0" eaLnBrk="1" fontAlgn="auto" hangingPunct="1">
              <a:spcAft>
                <a:spcPts val="0"/>
              </a:spcAft>
              <a:buNone/>
              <a:defRPr/>
            </a:pPr>
            <a:r>
              <a:rPr lang="en-US" dirty="0">
                <a:latin typeface="Times New Roman" charset="0"/>
                <a:ea typeface="Times New Roman" charset="0"/>
                <a:cs typeface="Times New Roman" charset="0"/>
              </a:rPr>
              <a:t> clinical presentation</a:t>
            </a: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0688" y="365125"/>
            <a:ext cx="396875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x-none">
                <a:solidFill>
                  <a:srgbClr val="C00000"/>
                </a:solidFill>
                <a:latin typeface="Apple Chancery" charset="0"/>
                <a:ea typeface="Apple Chancery" charset="0"/>
                <a:cs typeface="Apple Chancery" charset="0"/>
              </a:rPr>
              <a:t>Classification of Seizures (cont.)</a:t>
            </a:r>
            <a:endParaRPr lang="en-US" altLang="x-none"/>
          </a:p>
        </p:txBody>
      </p:sp>
      <p:sp>
        <p:nvSpPr>
          <p:cNvPr id="3" name="Content Placeholder 2"/>
          <p:cNvSpPr>
            <a:spLocks noGrp="1"/>
          </p:cNvSpPr>
          <p:nvPr>
            <p:ph idx="1"/>
          </p:nvPr>
        </p:nvSpPr>
        <p:spPr>
          <a:xfrm>
            <a:off x="838200" y="1825625"/>
            <a:ext cx="11141075" cy="4351338"/>
          </a:xfrm>
        </p:spPr>
        <p:txBody>
          <a:bodyPr rtlCol="0">
            <a:normAutofit/>
          </a:bodyPr>
          <a:lstStyle/>
          <a:p>
            <a:pPr marL="0" indent="0" eaLnBrk="1" fontAlgn="auto" hangingPunct="1">
              <a:spcAft>
                <a:spcPts val="0"/>
              </a:spcAft>
              <a:buFont typeface="Arial"/>
              <a:buNone/>
              <a:defRPr/>
            </a:pPr>
            <a:r>
              <a:rPr lang="en-US" b="1" dirty="0">
                <a:solidFill>
                  <a:srgbClr val="C00000"/>
                </a:solidFill>
              </a:rPr>
              <a:t>A. Focal</a:t>
            </a:r>
            <a:endParaRPr lang="en-US" dirty="0">
              <a:solidFill>
                <a:srgbClr val="C00000"/>
              </a:solidFill>
            </a:endParaRP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Focal seizures involve only a portion of the brain/one lobe of one hemisphere.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The symptoms of each seizure type depend on the site of neuronal discharge and on the extent to which the electrical activity spreads to other neurons in the brain.</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 Focal seizures may progress to become generalized tonic–</a:t>
            </a:r>
            <a:r>
              <a:rPr lang="en-US" dirty="0" err="1">
                <a:latin typeface="Times New Roman" charset="0"/>
                <a:ea typeface="Times New Roman" charset="0"/>
                <a:cs typeface="Times New Roman" charset="0"/>
              </a:rPr>
              <a:t>clonic</a:t>
            </a:r>
            <a:r>
              <a:rPr lang="en-US" dirty="0">
                <a:latin typeface="Times New Roman" charset="0"/>
                <a:ea typeface="Times New Roman" charset="0"/>
                <a:cs typeface="Times New Roman" charset="0"/>
              </a:rPr>
              <a:t> seizures.</a:t>
            </a:r>
          </a:p>
          <a:p>
            <a:pPr marL="0" indent="0" eaLnBrk="1" fontAlgn="auto" hangingPunct="1">
              <a:spcAft>
                <a:spcPts val="0"/>
              </a:spcAft>
              <a:buFont typeface="Arial"/>
              <a:buNone/>
              <a:defRPr/>
            </a:pPr>
            <a:r>
              <a:rPr lang="en-US" b="1"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3" y="260350"/>
            <a:ext cx="10515600" cy="677863"/>
          </a:xfrm>
        </p:spPr>
        <p:txBody>
          <a:bodyPr rtlCol="0">
            <a:normAutofit fontScale="90000"/>
          </a:bodyPr>
          <a:lstStyle/>
          <a:p>
            <a:pPr eaLnBrk="1" fontAlgn="auto" hangingPunct="1">
              <a:spcAft>
                <a:spcPts val="0"/>
              </a:spcAft>
              <a:defRPr/>
            </a:pPr>
            <a:r>
              <a:rPr lang="en-US" dirty="0">
                <a:solidFill>
                  <a:srgbClr val="C00000"/>
                </a:solidFill>
                <a:latin typeface="Apple Chancery" charset="0"/>
                <a:ea typeface="Apple Chancery" charset="0"/>
                <a:cs typeface="Apple Chancery" charset="0"/>
              </a:rPr>
              <a:t>Classification of Seizures (cont.)</a:t>
            </a:r>
            <a:endParaRPr lang="en-US" dirty="0"/>
          </a:p>
        </p:txBody>
      </p:sp>
      <p:sp>
        <p:nvSpPr>
          <p:cNvPr id="3" name="Content Placeholder 2"/>
          <p:cNvSpPr>
            <a:spLocks noGrp="1"/>
          </p:cNvSpPr>
          <p:nvPr>
            <p:ph idx="1"/>
          </p:nvPr>
        </p:nvSpPr>
        <p:spPr>
          <a:xfrm>
            <a:off x="439738" y="1354138"/>
            <a:ext cx="10914062" cy="4846637"/>
          </a:xfrm>
        </p:spPr>
        <p:txBody>
          <a:bodyPr rtlCol="0">
            <a:normAutofit lnSpcReduction="10000"/>
          </a:bodyPr>
          <a:lstStyle/>
          <a:p>
            <a:pPr marL="0" indent="0" eaLnBrk="1" fontAlgn="auto" hangingPunct="1">
              <a:spcAft>
                <a:spcPts val="0"/>
              </a:spcAft>
              <a:buFont typeface="Arial"/>
              <a:buNone/>
              <a:defRPr/>
            </a:pPr>
            <a:r>
              <a:rPr lang="en-US" b="1" dirty="0">
                <a:solidFill>
                  <a:srgbClr val="C00000"/>
                </a:solidFill>
                <a:latin typeface="Times New Roman" charset="0"/>
                <a:ea typeface="Times New Roman" charset="0"/>
                <a:cs typeface="Times New Roman" charset="0"/>
              </a:rPr>
              <a:t>1. Simple partial: </a:t>
            </a:r>
            <a:endParaRPr lang="en-US" dirty="0">
              <a:latin typeface="Times New Roman" charset="0"/>
              <a:ea typeface="Times New Roman" charset="0"/>
              <a:cs typeface="Times New Roman" charset="0"/>
            </a:endParaRP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 Electrical discharge does not spread, &amp; no loss of consciousness or awareness.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The patient shows abnormal activity of a single limb or muscle group that is controlled by the region of the brain experiencing the disturbance.</a:t>
            </a:r>
          </a:p>
          <a:p>
            <a:pPr marL="0" indent="0" eaLnBrk="1" fontAlgn="auto" hangingPunct="1">
              <a:spcAft>
                <a:spcPts val="0"/>
              </a:spcAft>
              <a:buFont typeface="Arial"/>
              <a:buNone/>
              <a:defRPr/>
            </a:pPr>
            <a:r>
              <a:rPr lang="en-US" b="1" dirty="0">
                <a:solidFill>
                  <a:srgbClr val="C00000"/>
                </a:solidFill>
                <a:latin typeface="Arial" charset="0"/>
                <a:ea typeface="Arial" charset="0"/>
                <a:cs typeface="Arial" charset="0"/>
              </a:rPr>
              <a:t>2</a:t>
            </a:r>
            <a:r>
              <a:rPr lang="en-US" b="1" dirty="0">
                <a:solidFill>
                  <a:srgbClr val="C00000"/>
                </a:solidFill>
                <a:latin typeface="Times New Roman" charset="0"/>
                <a:ea typeface="Times New Roman" charset="0"/>
                <a:cs typeface="Times New Roman" charset="0"/>
              </a:rPr>
              <a:t>. Complex partial: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Complex sensory hallucinations and mental distortion</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 Motor dysfunction may involve chewing movements, diarrhea, and/or urination,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Consciousness is altered</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May spread to become generalized convulsion.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7350" y="0"/>
            <a:ext cx="10515600" cy="984250"/>
          </a:xfrm>
        </p:spPr>
        <p:txBody>
          <a:bodyPr/>
          <a:lstStyle/>
          <a:p>
            <a:pPr eaLnBrk="1" hangingPunct="1"/>
            <a:r>
              <a:rPr lang="en-US" altLang="x-none">
                <a:solidFill>
                  <a:srgbClr val="C00000"/>
                </a:solidFill>
                <a:latin typeface="Apple Chancery" charset="0"/>
                <a:ea typeface="Apple Chancery" charset="0"/>
                <a:cs typeface="Apple Chancery" charset="0"/>
              </a:rPr>
              <a:t>Classification of Seizures (cont.)</a:t>
            </a:r>
            <a:endParaRPr lang="en-US" altLang="x-none"/>
          </a:p>
        </p:txBody>
      </p:sp>
      <p:sp>
        <p:nvSpPr>
          <p:cNvPr id="3" name="Content Placeholder 2"/>
          <p:cNvSpPr>
            <a:spLocks noGrp="1"/>
          </p:cNvSpPr>
          <p:nvPr>
            <p:ph idx="1"/>
          </p:nvPr>
        </p:nvSpPr>
        <p:spPr>
          <a:xfrm>
            <a:off x="590550" y="1389063"/>
            <a:ext cx="11601450" cy="4787900"/>
          </a:xfrm>
        </p:spPr>
        <p:txBody>
          <a:bodyPr rtlCol="0">
            <a:normAutofit lnSpcReduction="10000"/>
          </a:bodyPr>
          <a:lstStyle/>
          <a:p>
            <a:pPr marL="0" indent="0" eaLnBrk="1" fontAlgn="auto" hangingPunct="1">
              <a:spcAft>
                <a:spcPts val="0"/>
              </a:spcAft>
              <a:buFont typeface="Arial"/>
              <a:buNone/>
              <a:defRPr/>
            </a:pPr>
            <a:r>
              <a:rPr lang="en-US" b="1" dirty="0">
                <a:solidFill>
                  <a:srgbClr val="C00000"/>
                </a:solidFill>
              </a:rPr>
              <a:t>B. </a:t>
            </a:r>
            <a:r>
              <a:rPr lang="en-US" b="1" dirty="0">
                <a:solidFill>
                  <a:srgbClr val="C00000"/>
                </a:solidFill>
                <a:latin typeface="Times New Roman" charset="0"/>
                <a:ea typeface="Times New Roman" charset="0"/>
                <a:cs typeface="Times New Roman" charset="0"/>
              </a:rPr>
              <a:t>Generalized</a:t>
            </a:r>
            <a:endParaRPr lang="en-US" dirty="0">
              <a:solidFill>
                <a:srgbClr val="C00000"/>
              </a:solidFill>
              <a:latin typeface="Times New Roman" charset="0"/>
              <a:ea typeface="Times New Roman" charset="0"/>
              <a:cs typeface="Times New Roman" charset="0"/>
            </a:endParaRP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may begin locally and then progress to include abnormal electrical discharges throughout both hemispheres of the brain.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Primary generalized seizures may be convulsive or </a:t>
            </a:r>
            <a:r>
              <a:rPr lang="en-US" dirty="0" err="1">
                <a:latin typeface="Times New Roman" charset="0"/>
                <a:ea typeface="Times New Roman" charset="0"/>
                <a:cs typeface="Times New Roman" charset="0"/>
              </a:rPr>
              <a:t>nonconvulsive</a:t>
            </a:r>
            <a:r>
              <a:rPr lang="en-US" dirty="0">
                <a:latin typeface="Times New Roman" charset="0"/>
                <a:ea typeface="Times New Roman" charset="0"/>
                <a:cs typeface="Times New Roman" charset="0"/>
              </a:rPr>
              <a:t>, and the patient usually has an </a:t>
            </a:r>
            <a:r>
              <a:rPr lang="en-US" dirty="0">
                <a:solidFill>
                  <a:srgbClr val="C00000"/>
                </a:solidFill>
                <a:latin typeface="Times New Roman" charset="0"/>
                <a:ea typeface="Times New Roman" charset="0"/>
                <a:cs typeface="Times New Roman" charset="0"/>
              </a:rPr>
              <a:t>immediate loss of consciousness</a:t>
            </a:r>
            <a:endParaRPr lang="en-US" dirty="0">
              <a:latin typeface="Times New Roman" charset="0"/>
              <a:ea typeface="Times New Roman" charset="0"/>
              <a:cs typeface="Times New Roman" charset="0"/>
            </a:endParaRPr>
          </a:p>
          <a:p>
            <a:pPr marL="514350" indent="-514350" eaLnBrk="1" fontAlgn="auto" hangingPunct="1">
              <a:spcAft>
                <a:spcPts val="0"/>
              </a:spcAft>
              <a:buFont typeface="Arial"/>
              <a:buAutoNum type="arabicPeriod"/>
              <a:defRPr/>
            </a:pPr>
            <a:r>
              <a:rPr lang="en-US" b="1" dirty="0">
                <a:solidFill>
                  <a:srgbClr val="C00000"/>
                </a:solidFill>
                <a:latin typeface="Times New Roman" charset="0"/>
                <a:ea typeface="Times New Roman" charset="0"/>
                <a:cs typeface="Times New Roman" charset="0"/>
              </a:rPr>
              <a:t>Tonic–</a:t>
            </a:r>
            <a:r>
              <a:rPr lang="en-US" b="1" dirty="0" err="1">
                <a:solidFill>
                  <a:srgbClr val="C00000"/>
                </a:solidFill>
                <a:latin typeface="Times New Roman" charset="0"/>
                <a:ea typeface="Times New Roman" charset="0"/>
                <a:cs typeface="Times New Roman" charset="0"/>
              </a:rPr>
              <a:t>clonic</a:t>
            </a:r>
            <a:r>
              <a:rPr lang="en-US" b="1" dirty="0">
                <a:latin typeface="Times New Roman" charset="0"/>
                <a:ea typeface="Times New Roman" charset="0"/>
                <a:cs typeface="Times New Roman" charset="0"/>
              </a:rPr>
              <a:t>: </a:t>
            </a:r>
          </a:p>
          <a:p>
            <a:pPr marL="0" indent="0" eaLnBrk="1" fontAlgn="auto" hangingPunct="1">
              <a:spcAft>
                <a:spcPts val="0"/>
              </a:spcAft>
              <a:buNone/>
              <a:defRPr/>
            </a:pPr>
            <a:r>
              <a:rPr lang="en-US" dirty="0">
                <a:latin typeface="Times New Roman" charset="0"/>
                <a:ea typeface="Times New Roman" charset="0"/>
                <a:cs typeface="Times New Roman" charset="0"/>
              </a:rPr>
              <a:t>       Loss of consciousness, followed by </a:t>
            </a:r>
            <a:r>
              <a:rPr lang="en-US" u="sng" dirty="0">
                <a:solidFill>
                  <a:srgbClr val="C00000"/>
                </a:solidFill>
                <a:latin typeface="Times New Roman" charset="0"/>
                <a:ea typeface="Times New Roman" charset="0"/>
                <a:cs typeface="Times New Roman" charset="0"/>
              </a:rPr>
              <a:t>tonic </a:t>
            </a:r>
            <a:r>
              <a:rPr lang="en-US" dirty="0">
                <a:latin typeface="Times New Roman" charset="0"/>
                <a:ea typeface="Times New Roman" charset="0"/>
                <a:cs typeface="Times New Roman" charset="0"/>
              </a:rPr>
              <a:t>(continuous contraction) &amp;                  </a:t>
            </a:r>
          </a:p>
          <a:p>
            <a:pPr marL="0" indent="0" eaLnBrk="1" fontAlgn="auto" hangingPunct="1">
              <a:spcAft>
                <a:spcPts val="0"/>
              </a:spcAft>
              <a:buNone/>
              <a:defRPr/>
            </a:pPr>
            <a:r>
              <a:rPr lang="en-US" dirty="0">
                <a:solidFill>
                  <a:srgbClr val="C00000"/>
                </a:solidFill>
                <a:latin typeface="Times New Roman" charset="0"/>
                <a:ea typeface="Times New Roman" charset="0"/>
                <a:cs typeface="Times New Roman" charset="0"/>
              </a:rPr>
              <a:t>        </a:t>
            </a:r>
            <a:r>
              <a:rPr lang="en-US" u="sng" dirty="0" err="1">
                <a:solidFill>
                  <a:srgbClr val="C00000"/>
                </a:solidFill>
                <a:latin typeface="Times New Roman" charset="0"/>
                <a:ea typeface="Times New Roman" charset="0"/>
                <a:cs typeface="Times New Roman" charset="0"/>
              </a:rPr>
              <a:t>clonic</a:t>
            </a:r>
            <a:r>
              <a:rPr lang="en-US" u="sng" dirty="0">
                <a:solidFill>
                  <a:srgbClr val="C00000"/>
                </a:solidFill>
                <a:latin typeface="Times New Roman" charset="0"/>
                <a:ea typeface="Times New Roman" charset="0"/>
                <a:cs typeface="Times New Roman" charset="0"/>
              </a:rPr>
              <a:t> </a:t>
            </a:r>
            <a:r>
              <a:rPr lang="en-US" dirty="0">
                <a:latin typeface="Times New Roman" charset="0"/>
                <a:ea typeface="Times New Roman" charset="0"/>
                <a:cs typeface="Times New Roman" charset="0"/>
              </a:rPr>
              <a:t>(rapid contraction and relaxation) phases. </a:t>
            </a:r>
          </a:p>
          <a:p>
            <a:pPr eaLnBrk="1" fontAlgn="auto" hangingPunct="1">
              <a:spcAft>
                <a:spcPts val="0"/>
              </a:spcAft>
              <a:buFont typeface="Wingdings" charset="2"/>
              <a:buChar char="ü"/>
              <a:defRPr/>
            </a:pPr>
            <a:r>
              <a:rPr lang="en-US" dirty="0">
                <a:latin typeface="Times New Roman" charset="0"/>
                <a:ea typeface="Times New Roman" charset="0"/>
                <a:cs typeface="Times New Roman" charset="0"/>
              </a:rPr>
              <a:t>     The seizure may be followed by a period of confusion due to the    </a:t>
            </a:r>
          </a:p>
          <a:p>
            <a:pPr marL="0" indent="0" eaLnBrk="1" fontAlgn="auto" hangingPunct="1">
              <a:spcAft>
                <a:spcPts val="0"/>
              </a:spcAft>
              <a:buFont typeface="Arial"/>
              <a:buNone/>
              <a:defRPr/>
            </a:pPr>
            <a:r>
              <a:rPr lang="en-US" dirty="0">
                <a:latin typeface="Times New Roman" charset="0"/>
                <a:ea typeface="Times New Roman" charset="0"/>
                <a:cs typeface="Times New Roman" charset="0"/>
              </a:rPr>
              <a:t>        depletion of glucose and energy stores.</a:t>
            </a:r>
          </a:p>
          <a:p>
            <a:pPr eaLnBrk="1" fontAlgn="auto" hangingPunct="1">
              <a:spcAft>
                <a:spcPts val="0"/>
              </a:spcAft>
              <a:buFont typeface="Arial"/>
              <a:buChar char="•"/>
              <a:defRPr/>
            </a:pPr>
            <a:endParaRPr lang="en-US" dirty="0">
              <a:latin typeface="Times New Roman" charset="0"/>
              <a:ea typeface="Times New Roman" charset="0"/>
              <a:cs typeface="Times New Roman"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tiepilepics. 17-10-2018 " id="{EC8C76F2-F334-A04F-99F8-D990FF42D8C4}" vid="{1AC9029B-D46E-D94B-BC95-9C09C9F041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2297</Words>
  <Application>Microsoft Macintosh PowerPoint</Application>
  <PresentationFormat>Widescreen</PresentationFormat>
  <Paragraphs>210</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Apple Chancery</vt:lpstr>
      <vt:lpstr>Arial</vt:lpstr>
      <vt:lpstr>Calibri</vt:lpstr>
      <vt:lpstr>Calibri Light</vt:lpstr>
      <vt:lpstr>Comic Sans MS</vt:lpstr>
      <vt:lpstr>Georgia</vt:lpstr>
      <vt:lpstr>Times New Roman</vt:lpstr>
      <vt:lpstr>Wingdings</vt:lpstr>
      <vt:lpstr>Office Theme</vt:lpstr>
      <vt:lpstr>Drugs for Epilepsy </vt:lpstr>
      <vt:lpstr>PowerPoint Presentation</vt:lpstr>
      <vt:lpstr>Overview (cont.)</vt:lpstr>
      <vt:lpstr>Etiology of Seizure</vt:lpstr>
      <vt:lpstr>Etiology (cont.)</vt:lpstr>
      <vt:lpstr>Classification of Seizures</vt:lpstr>
      <vt:lpstr>Classification of Seizures (cont.)</vt:lpstr>
      <vt:lpstr>Classification of Seizures (cont.)</vt:lpstr>
      <vt:lpstr>Classification of Seizures (cont.)</vt:lpstr>
      <vt:lpstr>Classification of Seizures (cont.)</vt:lpstr>
      <vt:lpstr>PowerPoint Presentation</vt:lpstr>
      <vt:lpstr>Antiepilepsy medication</vt:lpstr>
      <vt:lpstr>Carbamazepine </vt:lpstr>
      <vt:lpstr>Eslicarbazepine</vt:lpstr>
      <vt:lpstr>Ethosuximide</vt:lpstr>
      <vt:lpstr>Ezogabine </vt:lpstr>
      <vt:lpstr>Felbamate</vt:lpstr>
      <vt:lpstr>Gabapentin </vt:lpstr>
      <vt:lpstr>Lacosamide</vt:lpstr>
      <vt:lpstr>Lamotrigine </vt:lpstr>
      <vt:lpstr>Levetiracetam</vt:lpstr>
      <vt:lpstr>Oxcarbazepine </vt:lpstr>
      <vt:lpstr> Perampanel </vt:lpstr>
      <vt:lpstr>Phenobarbital and primidone</vt:lpstr>
      <vt:lpstr>Phenytoin and fosphenytoin </vt:lpstr>
      <vt:lpstr>PowerPoint Presentation</vt:lpstr>
      <vt:lpstr>Pregabalin</vt:lpstr>
      <vt:lpstr>Rufinamide</vt:lpstr>
      <vt:lpstr>Topiramate</vt:lpstr>
      <vt:lpstr>Valproic acid and divalproex</vt:lpstr>
      <vt:lpstr>Vigabatrin</vt:lpstr>
      <vt:lpstr>Zonisamide</vt:lpstr>
      <vt:lpstr>Status Epilepticus</vt:lpstr>
      <vt:lpstr>Women’s Health &amp; Epilepsy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for Epilepsy </dc:title>
  <dc:creator>Inam Arif</dc:creator>
  <cp:lastModifiedBy>Inam Arif</cp:lastModifiedBy>
  <cp:revision>1</cp:revision>
  <cp:lastPrinted>2018-10-20T20:46:59Z</cp:lastPrinted>
  <dcterms:created xsi:type="dcterms:W3CDTF">2019-10-19T07:28:19Z</dcterms:created>
  <dcterms:modified xsi:type="dcterms:W3CDTF">2019-10-19T07:43:13Z</dcterms:modified>
</cp:coreProperties>
</file>