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9" r:id="rId4"/>
    <p:sldId id="258" r:id="rId5"/>
    <p:sldId id="259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87" r:id="rId14"/>
    <p:sldId id="288" r:id="rId15"/>
    <p:sldId id="266" r:id="rId16"/>
    <p:sldId id="274" r:id="rId17"/>
    <p:sldId id="275" r:id="rId18"/>
    <p:sldId id="267" r:id="rId19"/>
    <p:sldId id="276" r:id="rId20"/>
    <p:sldId id="280" r:id="rId21"/>
    <p:sldId id="286" r:id="rId22"/>
    <p:sldId id="268" r:id="rId23"/>
    <p:sldId id="281" r:id="rId24"/>
    <p:sldId id="269" r:id="rId25"/>
    <p:sldId id="282" r:id="rId26"/>
    <p:sldId id="283" r:id="rId27"/>
    <p:sldId id="270" r:id="rId28"/>
    <p:sldId id="271" r:id="rId29"/>
    <p:sldId id="277" r:id="rId30"/>
    <p:sldId id="278" r:id="rId31"/>
    <p:sldId id="284" r:id="rId32"/>
    <p:sldId id="272" r:id="rId33"/>
    <p:sldId id="285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63"/>
    <p:restoredTop sz="90773"/>
  </p:normalViewPr>
  <p:slideViewPr>
    <p:cSldViewPr snapToGrid="0">
      <p:cViewPr varScale="1">
        <p:scale>
          <a:sx n="58" d="100"/>
          <a:sy n="58" d="100"/>
        </p:scale>
        <p:origin x="222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spcBef>
        <a:spcPts val="700"/>
      </a:spcBef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spcBef>
        <a:spcPts val="700"/>
      </a:spcBef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spcBef>
        <a:spcPts val="700"/>
      </a:spcBef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spcBef>
        <a:spcPts val="700"/>
      </a:spcBef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spcBef>
        <a:spcPts val="700"/>
      </a:spcBef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spcBef>
        <a:spcPts val="700"/>
      </a:spcBef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spcBef>
        <a:spcPts val="700"/>
      </a:spcBef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spcBef>
        <a:spcPts val="700"/>
      </a:spcBef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spcBef>
        <a:spcPts val="700"/>
      </a:spcBef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50240" y="319746"/>
            <a:ext cx="11704320" cy="1767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240" y="2087044"/>
            <a:ext cx="11704320" cy="681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333500" marR="0" indent="-889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778000" marR="0" indent="-889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222500" marR="0" indent="-889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667000" marR="0" indent="-889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124200" marR="0" indent="-889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581400" marR="0" indent="-889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4038600" marR="0" indent="-889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495800" marR="0" indent="-889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 idx="4294967295"/>
          </p:nvPr>
        </p:nvSpPr>
        <p:spPr>
          <a:xfrm>
            <a:off x="1920874" y="2178050"/>
            <a:ext cx="10464802" cy="3302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i="1">
                <a:solidFill>
                  <a:srgbClr val="94175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Antidepressants</a:t>
            </a:r>
          </a:p>
        </p:txBody>
      </p:sp>
      <p:pic>
        <p:nvPicPr>
          <p:cNvPr id="30" name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453" y="0"/>
            <a:ext cx="4034347" cy="4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21" y="6153600"/>
            <a:ext cx="5904000" cy="360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 idx="4294967295"/>
          </p:nvPr>
        </p:nvSpPr>
        <p:spPr>
          <a:xfrm>
            <a:off x="952500" y="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i="1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6000" dirty="0"/>
              <a:t>Pharmacokinetics</a:t>
            </a:r>
          </a:p>
        </p:txBody>
      </p:sp>
      <p:sp>
        <p:nvSpPr>
          <p:cNvPr id="57" name="Shape 57"/>
          <p:cNvSpPr/>
          <p:nvPr/>
        </p:nvSpPr>
        <p:spPr>
          <a:xfrm>
            <a:off x="315032" y="2528332"/>
            <a:ext cx="12689768" cy="527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69887" indent="-369887" algn="l">
              <a:buClr>
                <a:srgbClr val="941100"/>
              </a:buClr>
              <a:buSzPct val="75000"/>
              <a:buFont typeface="Georgia"/>
              <a:buChar char="✴"/>
              <a:defRPr sz="3000" i="1">
                <a:latin typeface="Georgia"/>
                <a:ea typeface="Georgia"/>
                <a:cs typeface="Georgia"/>
                <a:sym typeface="Georgia"/>
              </a:defRPr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absorbed orally, 2-8 hrs.,  t</a:t>
            </a:r>
            <a:r>
              <a:rPr sz="4800" baseline="-5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=16-36 </a:t>
            </a:r>
            <a:r>
              <a:rPr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887" indent="-369887" algn="l">
              <a:buClr>
                <a:srgbClr val="941100"/>
              </a:buClr>
              <a:buSzPct val="75000"/>
              <a:buFont typeface="Georgia"/>
              <a:buChar char="✴"/>
              <a:defRPr sz="3000" i="1">
                <a:latin typeface="Georgia"/>
                <a:ea typeface="Georgia"/>
                <a:cs typeface="Georgia"/>
                <a:sym typeface="Georgia"/>
              </a:defRPr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Food, </a:t>
            </a:r>
            <a:r>
              <a:rPr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sertaline</a:t>
            </a: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  <a:p>
            <a:pPr marL="369887" indent="-369887" algn="l">
              <a:buClr>
                <a:srgbClr val="941100"/>
              </a:buClr>
              <a:buSzPct val="75000"/>
              <a:buFont typeface="Georgia"/>
              <a:buChar char="✴"/>
              <a:defRPr sz="3000" i="1">
                <a:latin typeface="Georgia"/>
                <a:ea typeface="Georgia"/>
                <a:cs typeface="Georgia"/>
                <a:sym typeface="Georgia"/>
              </a:defRPr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Hepatic metabolism</a:t>
            </a:r>
          </a:p>
          <a:p>
            <a:pPr marL="369887" indent="-369887" algn="l">
              <a:buClr>
                <a:srgbClr val="941100"/>
              </a:buClr>
              <a:buSzPct val="75000"/>
              <a:buFont typeface="Georgia"/>
              <a:buChar char="✴"/>
              <a:defRPr sz="3000" i="1">
                <a:latin typeface="Georgia"/>
                <a:ea typeface="Georgia"/>
                <a:cs typeface="Georgia"/>
                <a:sym typeface="Georgia"/>
              </a:defRPr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Fluoxetine (S-</a:t>
            </a:r>
            <a:r>
              <a:rPr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norfluoxetine</a:t>
            </a: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sustained prep.</a:t>
            </a:r>
          </a:p>
          <a:p>
            <a:pPr marL="369887" indent="-369887" algn="l">
              <a:buClr>
                <a:srgbClr val="941100"/>
              </a:buClr>
              <a:buSzPct val="75000"/>
              <a:buFont typeface="Georgia"/>
              <a:buChar char="✴"/>
              <a:defRPr sz="3000" i="1">
                <a:latin typeface="Georgia"/>
                <a:ea typeface="Georgia"/>
                <a:cs typeface="Georgia"/>
                <a:sym typeface="Georgia"/>
              </a:defRPr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Fluoxetine &amp; paroxetine inhibitors of CYP2D6 / TCA</a:t>
            </a:r>
          </a:p>
          <a:p>
            <a:pPr marL="369887" indent="-369887" algn="l">
              <a:buClr>
                <a:srgbClr val="941100"/>
              </a:buClr>
              <a:buSzPct val="75000"/>
              <a:buFont typeface="Georgia"/>
              <a:buChar char="✴"/>
              <a:defRPr sz="3000" i="1">
                <a:latin typeface="Georgia"/>
                <a:ea typeface="Georgia"/>
                <a:cs typeface="Georgia"/>
                <a:sym typeface="Georgia"/>
              </a:defRPr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CYP2C9/19, CYP3A4 / SSRI???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 idx="4294967295"/>
          </p:nvPr>
        </p:nvSpPr>
        <p:spPr>
          <a:xfrm>
            <a:off x="547687" y="14288"/>
            <a:ext cx="11099801" cy="1519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i="1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Adverse Effects</a:t>
            </a:r>
          </a:p>
        </p:txBody>
      </p:sp>
      <p:pic>
        <p:nvPicPr>
          <p:cNvPr id="60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099" y="4599562"/>
            <a:ext cx="2298701" cy="4468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318" y="4599562"/>
            <a:ext cx="2266950" cy="4468813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886264" y="2460613"/>
            <a:ext cx="9332683" cy="348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9887" indent="-369887" algn="l">
              <a:buClr>
                <a:srgbClr val="941100"/>
              </a:buClr>
              <a:buSzPct val="75000"/>
              <a:buFont typeface="Georgia"/>
              <a:buChar char="✴"/>
              <a:defRPr sz="3000" i="1">
                <a:latin typeface="Georgia"/>
                <a:ea typeface="Georgia"/>
                <a:cs typeface="Georgia"/>
                <a:sym typeface="Georgia"/>
              </a:defRPr>
            </a:pP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Headache, sweating, anxiety, agitation</a:t>
            </a:r>
          </a:p>
          <a:p>
            <a:pPr marL="369887" indent="-369887" algn="l">
              <a:buClr>
                <a:srgbClr val="941100"/>
              </a:buClr>
              <a:buSzPct val="75000"/>
              <a:buFont typeface="Georgia"/>
              <a:buChar char="✴"/>
              <a:defRPr sz="3000" i="1">
                <a:latin typeface="Georgia"/>
                <a:ea typeface="Georgia"/>
                <a:cs typeface="Georgia"/>
                <a:sym typeface="Georgia"/>
              </a:defRPr>
            </a:pP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GIT disturbances (NVD)</a:t>
            </a:r>
          </a:p>
          <a:p>
            <a:pPr marL="369887" indent="-369887" algn="l">
              <a:buClr>
                <a:srgbClr val="941100"/>
              </a:buClr>
              <a:buSzPct val="75000"/>
              <a:buFont typeface="Georgia"/>
              <a:buChar char="✴"/>
              <a:defRPr sz="3000" i="1">
                <a:latin typeface="Georgia"/>
                <a:ea typeface="Georgia"/>
                <a:cs typeface="Georgia"/>
                <a:sym typeface="Georgia"/>
              </a:defRPr>
            </a:pP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Weakness, fatigue, sleep disturb.</a:t>
            </a:r>
          </a:p>
          <a:p>
            <a:pPr marL="369887" indent="-369887" algn="l">
              <a:buClr>
                <a:srgbClr val="941100"/>
              </a:buClr>
              <a:buSzPct val="75000"/>
              <a:buFont typeface="Georgia"/>
              <a:buChar char="✴"/>
              <a:defRPr sz="3000" i="1">
                <a:latin typeface="Georgia"/>
                <a:ea typeface="Georgia"/>
                <a:cs typeface="Georgia"/>
                <a:sym typeface="Georgia"/>
              </a:defRPr>
            </a:pP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Drug-Drug interaction</a:t>
            </a:r>
          </a:p>
          <a:p>
            <a:pPr marL="369887" indent="-369887" algn="l">
              <a:buClr>
                <a:srgbClr val="941100"/>
              </a:buClr>
              <a:buSzPct val="75000"/>
              <a:buFont typeface="Georgia"/>
              <a:buChar char="✴"/>
              <a:defRPr sz="3000" i="1">
                <a:latin typeface="Georgia"/>
                <a:ea typeface="Georgia"/>
                <a:cs typeface="Georgia"/>
                <a:sym typeface="Georgia"/>
              </a:defRPr>
            </a:pP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Hyponatremia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373974" y="162689"/>
            <a:ext cx="12256851" cy="9428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93712" indent="-493712" algn="l">
              <a:buClr>
                <a:srgbClr val="941100"/>
              </a:buClr>
              <a:buSzPct val="75000"/>
              <a:buFont typeface="Georgia"/>
              <a:buChar char="✴"/>
              <a:defRPr sz="4000" i="1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 disturbance</a:t>
            </a:r>
          </a:p>
          <a:p>
            <a:pPr marL="493712" indent="-493712" algn="l">
              <a:defRPr sz="4000" i="1">
                <a:latin typeface="Georgia"/>
                <a:ea typeface="Georgia"/>
                <a:cs typeface="Georgia"/>
                <a:sym typeface="Georgia"/>
              </a:defRPr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paroxetine, fluvoxamine / sedating</a:t>
            </a:r>
          </a:p>
          <a:p>
            <a:pPr marL="493712" indent="-493712" algn="l">
              <a:defRPr sz="3000" i="1">
                <a:latin typeface="Georgia"/>
                <a:ea typeface="Georgia"/>
                <a:cs typeface="Georgia"/>
                <a:sym typeface="Georgia"/>
              </a:defRPr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fluoxetine, sertaline / activating</a:t>
            </a:r>
          </a:p>
          <a:p>
            <a:pPr marL="493712" indent="-493712" algn="l">
              <a:buClr>
                <a:srgbClr val="941100"/>
              </a:buClr>
              <a:buSzPct val="75000"/>
              <a:buFont typeface="Georgia"/>
              <a:buChar char="✴"/>
              <a:defRPr sz="4000" i="1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Sexual Disturbance</a:t>
            </a:r>
          </a:p>
          <a:p>
            <a:pPr marL="493712" indent="-493712" algn="l">
              <a:defRPr sz="3000" i="1">
                <a:latin typeface="Georgia"/>
                <a:ea typeface="Georgia"/>
                <a:cs typeface="Georgia"/>
                <a:sym typeface="Georgia"/>
              </a:defRPr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libido, delayed ejaculation, anorgasmia</a:t>
            </a:r>
          </a:p>
          <a:p>
            <a:pPr marL="493712" indent="-493712" algn="l">
              <a:defRPr sz="3000" i="1">
                <a:latin typeface="Georgia"/>
                <a:ea typeface="Georgia"/>
                <a:cs typeface="Georgia"/>
                <a:sym typeface="Georgia"/>
              </a:defRPr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(change or move to bupropion, mirtazapine)</a:t>
            </a:r>
          </a:p>
          <a:p>
            <a:pPr marL="493712" indent="-493712" algn="l">
              <a:buClr>
                <a:srgbClr val="941100"/>
              </a:buClr>
              <a:buSzPct val="75000"/>
              <a:buFont typeface="Georgia"/>
              <a:buChar char="✴"/>
              <a:defRPr sz="4000" i="1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in Children &amp; Teenagers</a:t>
            </a:r>
          </a:p>
          <a:p>
            <a:pPr marL="493712" indent="-493712" algn="l">
              <a:defRPr sz="3000" i="1">
                <a:latin typeface="Georgia"/>
                <a:ea typeface="Georgia"/>
                <a:cs typeface="Georgia"/>
                <a:sym typeface="Georgia"/>
              </a:defRPr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(1/50 suicidal ideation)</a:t>
            </a:r>
          </a:p>
          <a:p>
            <a:pPr marL="493712" indent="-493712" algn="l">
              <a:defRPr sz="3000" i="1">
                <a:latin typeface="Georgia"/>
                <a:ea typeface="Georgia"/>
                <a:cs typeface="Georgia"/>
                <a:sym typeface="Georgia"/>
              </a:defRPr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fluoxetine, sertaline,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fluvoxamine</a:t>
            </a: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obsessive disorders</a:t>
            </a:r>
          </a:p>
          <a:p>
            <a:pPr marL="493712" indent="-493712" algn="l">
              <a:defRPr sz="3000" i="1">
                <a:latin typeface="Georgia"/>
                <a:ea typeface="Georgia"/>
                <a:cs typeface="Georgia"/>
                <a:sym typeface="Georgia"/>
              </a:defRPr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fluoxetine, escitalopram / childhood depression</a:t>
            </a:r>
          </a:p>
          <a:p>
            <a:pPr marL="493712" indent="-493712" algn="l">
              <a:buClr>
                <a:srgbClr val="941100"/>
              </a:buClr>
              <a:buSzPct val="75000"/>
              <a:buFont typeface="Georgia"/>
              <a:buChar char="✴"/>
              <a:defRPr sz="3000" i="1">
                <a:latin typeface="Georgia"/>
                <a:ea typeface="Georgia"/>
                <a:cs typeface="Georgia"/>
                <a:sym typeface="Georgia"/>
              </a:defRPr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0A5E3-92CC-1E4D-BC46-7837307EF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654" y="699506"/>
            <a:ext cx="12514146" cy="8354587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0" i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Overdose</a:t>
            </a:r>
          </a:p>
          <a:p>
            <a:pPr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cardiac arrhythmias, with the exception of </a:t>
            </a:r>
            <a:r>
              <a:rPr lang="en-US" sz="17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citalopram</a:t>
            </a:r>
            <a:r>
              <a:rPr lang="en-US" sz="1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may cause QT prolongation</a:t>
            </a:r>
          </a:p>
          <a:p>
            <a:pPr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Seizures are a possibility because ?????</a:t>
            </a:r>
          </a:p>
          <a:p>
            <a:pPr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SSRIs have the potential to cause </a:t>
            </a:r>
            <a:r>
              <a:rPr lang="en-US" sz="17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serotonin syndrome</a:t>
            </a:r>
            <a:r>
              <a:rPr lang="en-US" sz="1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when used in the presence of an MAOI or other highly serotonergic drug</a:t>
            </a:r>
          </a:p>
          <a:p>
            <a:pPr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7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Serotonin syndrome </a:t>
            </a:r>
            <a:r>
              <a:rPr lang="en-US" sz="1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include: hyperthermia, muscle rigidity, sweating, myoclonus (</a:t>
            </a:r>
            <a:r>
              <a:rPr lang="en-US" sz="17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clonic</a:t>
            </a:r>
            <a:r>
              <a:rPr lang="en-US" sz="1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muscle twitching), and changes in mental status and vital signs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endParaRPr lang="en-US" sz="17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7018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6AC1A-DB92-0942-BA93-09A361ADD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527" y="863600"/>
            <a:ext cx="12556273" cy="8890000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3500" i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Discontinuation syndrome</a:t>
            </a:r>
          </a:p>
          <a:p>
            <a:pPr marL="0" indent="0">
              <a:spcBef>
                <a:spcPts val="0"/>
              </a:spcBef>
              <a:buNone/>
            </a:pPr>
            <a:endParaRPr lang="en-US" sz="13500" i="1" dirty="0">
              <a:solidFill>
                <a:srgbClr val="C0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9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 the agents with shorter t</a:t>
            </a:r>
            <a:r>
              <a:rPr lang="en-US" sz="9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9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inactive metabolites</a:t>
            </a:r>
          </a:p>
          <a:p>
            <a:pPr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9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Fluoxetine</a:t>
            </a:r>
            <a:r>
              <a:rPr lang="en-US" sz="9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the lowest risk of causing an SSRI discontinuation syndrome due to its longer half-life and active metabolite</a:t>
            </a:r>
          </a:p>
          <a:p>
            <a:pPr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9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signs and symptoms of SSRI discontinuation syndrome include:  </a:t>
            </a:r>
            <a:r>
              <a:rPr lang="en-US" sz="93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headache, malaise and flu-like symptoms, agitation and irritability, nervousness, and changes in sleep pattern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208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3365804" cy="215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b="1" i="1" dirty="0">
                <a:latin typeface="Georgia" panose="02040502050405020303" pitchFamily="18" charset="0"/>
                <a:ea typeface="Apple Chancery" charset="0"/>
                <a:cs typeface="Apple Chancery" charset="0"/>
              </a:rPr>
              <a:t>Serotonine/Norepinephrine Reuptake Inhibitors (SNRI)</a:t>
            </a:r>
          </a:p>
        </p:txBody>
      </p:sp>
      <p:sp>
        <p:nvSpPr>
          <p:cNvPr id="67" name="Shape 67"/>
          <p:cNvSpPr/>
          <p:nvPr/>
        </p:nvSpPr>
        <p:spPr>
          <a:xfrm>
            <a:off x="428697" y="1464727"/>
            <a:ext cx="12431269" cy="890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>
              <a:buFont typeface="Wingdings" charset="2"/>
              <a:buChar char="v"/>
              <a:defRPr sz="1800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Venlafaxine, </a:t>
            </a:r>
            <a:r>
              <a:rPr lang="en-US"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D</a:t>
            </a:r>
            <a:r>
              <a:rPr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esvenlafaxine</a:t>
            </a:r>
            <a:r>
              <a:rPr lang="en-US"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  <a:sym typeface="Georgia"/>
              </a:rPr>
              <a:t> Levomilnacipran, &amp;  Duloxetine</a:t>
            </a:r>
          </a:p>
          <a:p>
            <a:pPr marL="457200" indent="-457200" algn="l">
              <a:buFont typeface="Wingdings" charset="2"/>
              <a:buChar char="v"/>
              <a:defRPr sz="1800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sz="3200" dirty="0">
              <a:latin typeface="Times New Roman" panose="02020603050405020304" pitchFamily="18" charset="0"/>
              <a:ea typeface="American Typewriter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charset="2"/>
              <a:buChar char="v"/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potent inhibitor (at med., &amp; high doses)</a:t>
            </a:r>
            <a:endParaRPr lang="en-US" sz="4000" dirty="0">
              <a:latin typeface="Times New Roman" panose="02020603050405020304" pitchFamily="18" charset="0"/>
              <a:ea typeface="American Typewriter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charset="2"/>
              <a:buChar char="v"/>
            </a:pPr>
            <a:r>
              <a:rPr lang="en-US"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 treating depression in patients are not responding to SSNRIs</a:t>
            </a:r>
          </a:p>
          <a:p>
            <a:pPr marL="457200" indent="-457200" algn="l">
              <a:buFont typeface="Wingdings" charset="2"/>
              <a:buChar char="v"/>
            </a:pPr>
            <a:r>
              <a:rPr lang="en-US"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 little activity at α -adrenergic, M or H Rs</a:t>
            </a:r>
          </a:p>
          <a:p>
            <a:pPr marL="457200" indent="-457200">
              <a:buFont typeface="Wingdings" charset="2"/>
              <a:buChar char="v"/>
            </a:pPr>
            <a:endParaRPr lang="en-US" sz="4000" dirty="0">
              <a:latin typeface="Times New Roman" panose="02020603050405020304" pitchFamily="18" charset="0"/>
              <a:ea typeface="American Typewriter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charset="2"/>
              <a:buChar char="v"/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Both SNRIs &amp; TCAs relieve pain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the treatment of pain syndromes, such as diabetic peripheral neuropathy, postherpetic neuralgia, fibromyalgia, and low back pain</a:t>
            </a:r>
          </a:p>
          <a:p>
            <a:pPr marL="571500" indent="-571500" algn="l">
              <a:buFont typeface="Wingdings" pitchFamily="2" charset="2"/>
              <a:buChar char="v"/>
              <a:defRPr sz="1800">
                <a:latin typeface="Georgia"/>
                <a:ea typeface="Georgia"/>
                <a:cs typeface="Georgia"/>
                <a:sym typeface="Georgia"/>
              </a:defRPr>
            </a:pPr>
            <a:endParaRPr sz="4000" dirty="0">
              <a:latin typeface="Times New Roman" panose="02020603050405020304" pitchFamily="18" charset="0"/>
              <a:ea typeface="American Typewriter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charset="2"/>
              <a:buChar char="v"/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SE: </a:t>
            </a:r>
            <a:r>
              <a:rPr sz="4000" dirty="0" err="1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N,headache</a:t>
            </a:r>
            <a:r>
              <a:rPr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 sexual dysfunction, increase HR &amp; BP</a:t>
            </a:r>
            <a:endParaRPr lang="en-US" sz="4000" dirty="0">
              <a:latin typeface="Times New Roman" panose="02020603050405020304" pitchFamily="18" charset="0"/>
              <a:ea typeface="American Typewriter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charset="2"/>
              <a:buChar char="v"/>
              <a:defRPr sz="1800">
                <a:latin typeface="Georgia"/>
                <a:ea typeface="Georgia"/>
                <a:cs typeface="Georgia"/>
                <a:sym typeface="Georgia"/>
              </a:defRPr>
            </a:pPr>
            <a:endParaRPr sz="32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31" y="385863"/>
            <a:ext cx="12914369" cy="1060639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sz="5100" b="1" i="1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  <a:p>
            <a:pPr>
              <a:buFont typeface="Wingdings" charset="2"/>
              <a:buChar char="Ø"/>
            </a:pPr>
            <a:r>
              <a:rPr lang="en-US" sz="9300" b="1" i="1" dirty="0">
                <a:solidFill>
                  <a:srgbClr val="C00000"/>
                </a:solidFill>
                <a:latin typeface="Times New Roman" panose="02020603050405020304" pitchFamily="18" charset="0"/>
                <a:ea typeface="Apple Chancery" charset="0"/>
                <a:cs typeface="Times New Roman" panose="02020603050405020304" pitchFamily="18" charset="0"/>
              </a:rPr>
              <a:t>Venlafaxine:</a:t>
            </a:r>
          </a:p>
          <a:p>
            <a:pPr>
              <a:buClr>
                <a:srgbClr val="C00000"/>
              </a:buClr>
              <a:buFont typeface="Wingdings" charset="2"/>
              <a:buChar char="v"/>
            </a:pPr>
            <a:r>
              <a:rPr lang="en-US" sz="9300" b="1" i="1" dirty="0">
                <a:solidFill>
                  <a:srgbClr val="C00000"/>
                </a:solidFill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 </a:t>
            </a:r>
            <a:r>
              <a:rPr lang="en-US" sz="93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is a potent inhibitor of 5-HT and, at medium to higher doses, is an inhibitor of NE reuptake</a:t>
            </a:r>
          </a:p>
          <a:p>
            <a:pPr>
              <a:buClr>
                <a:srgbClr val="C00000"/>
              </a:buClr>
              <a:buFont typeface="Wingdings" charset="2"/>
              <a:buChar char="v"/>
            </a:pPr>
            <a:r>
              <a:rPr lang="en-US" sz="93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 minimal inhibition of the CYP450 isoenzymes and is a substrate of the CYP2D6 isoenzyme</a:t>
            </a:r>
          </a:p>
          <a:p>
            <a:pPr>
              <a:buClr>
                <a:schemeClr val="tx1"/>
              </a:buClr>
              <a:buFont typeface="Wingdings" charset="2"/>
              <a:buChar char="Ø"/>
            </a:pPr>
            <a:r>
              <a:rPr lang="en-US" sz="9300" b="1" i="1" dirty="0">
                <a:solidFill>
                  <a:srgbClr val="C00000"/>
                </a:solidFill>
                <a:latin typeface="Times New Roman" panose="02020603050405020304" pitchFamily="18" charset="0"/>
                <a:ea typeface="Apple Chancery" charset="0"/>
                <a:cs typeface="Times New Roman" panose="02020603050405020304" pitchFamily="18" charset="0"/>
              </a:rPr>
              <a:t> </a:t>
            </a:r>
            <a:r>
              <a:rPr lang="en-US" sz="93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pple Chancery" charset="0"/>
                <a:cs typeface="Times New Roman" panose="02020603050405020304" pitchFamily="18" charset="0"/>
              </a:rPr>
              <a:t>Desvenlafaxine</a:t>
            </a:r>
            <a:r>
              <a:rPr lang="en-US" sz="9300" b="1" i="1" dirty="0">
                <a:solidFill>
                  <a:srgbClr val="C00000"/>
                </a:solidFill>
                <a:latin typeface="Times New Roman" panose="02020603050405020304" pitchFamily="18" charset="0"/>
                <a:ea typeface="Apple Chancery" charset="0"/>
                <a:cs typeface="Times New Roman" panose="02020603050405020304" pitchFamily="18" charset="0"/>
              </a:rPr>
              <a:t>:</a:t>
            </a:r>
          </a:p>
          <a:p>
            <a:pPr>
              <a:buClr>
                <a:srgbClr val="C00000"/>
              </a:buClr>
              <a:buFont typeface="Wingdings" charset="2"/>
              <a:buChar char="v"/>
            </a:pPr>
            <a:r>
              <a:rPr lang="en-US" sz="9300" b="1" i="1" dirty="0">
                <a:solidFill>
                  <a:srgbClr val="C00000"/>
                </a:solidFill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 </a:t>
            </a:r>
            <a:r>
              <a:rPr lang="en-US" sz="93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is the active, </a:t>
            </a:r>
            <a:r>
              <a:rPr lang="en-US" sz="9300" dirty="0" err="1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demethylated</a:t>
            </a:r>
            <a:r>
              <a:rPr lang="en-US" sz="93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 metabolite of  venlafaxine. </a:t>
            </a:r>
          </a:p>
          <a:p>
            <a:pPr>
              <a:buClr>
                <a:srgbClr val="C00000"/>
              </a:buClr>
              <a:buFont typeface="Wingdings" charset="2"/>
              <a:buChar char="v"/>
            </a:pPr>
            <a:r>
              <a:rPr lang="en-US" sz="93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The most common side effects of  venlafaxine are nausea, headache, sexual dysfunction,  dizziness, insomnia, sedation, and constipation</a:t>
            </a:r>
          </a:p>
          <a:p>
            <a:pPr>
              <a:buClr>
                <a:srgbClr val="C00000"/>
              </a:buClr>
              <a:buFont typeface="Wingdings" charset="2"/>
              <a:buChar char="v"/>
            </a:pPr>
            <a:r>
              <a:rPr lang="en-US" sz="93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 At high doses, there may be an </a:t>
            </a:r>
            <a:r>
              <a:rPr lang="en-US" sz="9300" dirty="0" err="1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increasein</a:t>
            </a:r>
            <a:r>
              <a:rPr lang="en-US" sz="93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 blood pressure and heart rate.</a:t>
            </a:r>
          </a:p>
          <a:p>
            <a:endParaRPr lang="en-US" sz="58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9771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069" y="691745"/>
            <a:ext cx="12138679" cy="90618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sz="4800" b="1" i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Duloxetine</a:t>
            </a:r>
          </a:p>
          <a:p>
            <a:r>
              <a:rPr lang="en-US" dirty="0"/>
              <a:t> </a:t>
            </a:r>
            <a:r>
              <a:rPr lang="en-US" sz="43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inhibits 5-HT &amp; NE reuptake at </a:t>
            </a:r>
            <a:r>
              <a:rPr lang="en-US" sz="4300" dirty="0" err="1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alldoses</a:t>
            </a:r>
            <a:r>
              <a:rPr lang="en-US" sz="43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3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It is extensively metabolized in the liver to inactive metabolites</a:t>
            </a:r>
          </a:p>
          <a:p>
            <a:r>
              <a:rPr lang="en-US" sz="43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GI side effects, nausea, dry mouth, and constipation, insomnia, dizziness, somnolence, sweating, and sexual dysfunction </a:t>
            </a:r>
          </a:p>
          <a:p>
            <a:r>
              <a:rPr lang="en-US" sz="43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may increase blood pressure or heart rate. </a:t>
            </a:r>
          </a:p>
          <a:p>
            <a:r>
              <a:rPr lang="en-US" sz="43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 is a moderate inhibitor of CYP2D6 isoenzymes and may increase concentrations of drugs metabolized by this pathway, such as antipsychotics.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9370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 idx="4294967295"/>
          </p:nvPr>
        </p:nvSpPr>
        <p:spPr>
          <a:xfrm>
            <a:off x="1222375" y="-120650"/>
            <a:ext cx="11099800" cy="13477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i="1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Atypical antidepressants</a:t>
            </a:r>
          </a:p>
        </p:txBody>
      </p:sp>
      <p:sp>
        <p:nvSpPr>
          <p:cNvPr id="70" name="Shape 70"/>
          <p:cNvSpPr/>
          <p:nvPr/>
        </p:nvSpPr>
        <p:spPr>
          <a:xfrm>
            <a:off x="463616" y="1227138"/>
            <a:ext cx="12541183" cy="8874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Mixed group of agents </a:t>
            </a:r>
            <a:r>
              <a:rPr dirty="0">
                <a:solidFill>
                  <a:srgbClr val="C00000"/>
                </a:solidFill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(bupropion, mirtazapine, nefazodone,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 trazodone,  vilazodone and vortioxetine)</a:t>
            </a:r>
          </a:p>
          <a:p>
            <a:pPr marL="369887" indent="-369887" algn="l">
              <a:defRPr sz="3000">
                <a:latin typeface="Georgia"/>
                <a:ea typeface="Georgia"/>
                <a:cs typeface="Georgia"/>
                <a:sym typeface="Georgia"/>
              </a:defRPr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887" indent="-369887" algn="l">
              <a:defRPr sz="3000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Bupropion</a:t>
            </a:r>
          </a:p>
          <a:p>
            <a:pPr marL="457200" indent="-457200" algn="l">
              <a:buClr>
                <a:srgbClr val="C00000"/>
              </a:buClr>
              <a:buSzPct val="75000"/>
              <a:buFont typeface="Wingdings" charset="2"/>
              <a:buChar char="Ø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weak DA &amp; NE reuptake inhibitor</a:t>
            </a:r>
          </a:p>
          <a:p>
            <a:pPr marL="457200" indent="-457200" algn="l">
              <a:buClr>
                <a:srgbClr val="C00000"/>
              </a:buClr>
              <a:buSzPct val="75000"/>
              <a:buFont typeface="Wingdings" charset="2"/>
              <a:buChar char="Ø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used to decrease craving &amp; attenuating withdrawal symptom in patients trying to quit nicotine</a:t>
            </a:r>
            <a:endParaRPr lang="en-US" dirty="0">
              <a:latin typeface="Times New Roman" panose="02020603050405020304" pitchFamily="18" charset="0"/>
              <a:ea typeface="American Typewriter" charset="0"/>
              <a:cs typeface="Times New Roman" panose="02020603050405020304" pitchFamily="18" charset="0"/>
            </a:endParaRPr>
          </a:p>
          <a:p>
            <a:pPr marL="342900" indent="-342900" algn="l">
              <a:buClr>
                <a:srgbClr val="C00000"/>
              </a:buClr>
              <a:buFont typeface="Wingdings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SE:</a:t>
            </a:r>
            <a:r>
              <a:rPr lang="en-US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  dry mouth, sweating, nervousness, tremor, and dose dependent increased risk for seizures.</a:t>
            </a:r>
          </a:p>
          <a:p>
            <a:pPr marL="342900" indent="-342900" algn="l">
              <a:buClr>
                <a:srgbClr val="C00000"/>
              </a:buClr>
              <a:buFont typeface="Wingdings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 very low incidence of sexual dysfunction</a:t>
            </a:r>
          </a:p>
          <a:p>
            <a:pPr marL="342900" indent="-342900" algn="l">
              <a:buClr>
                <a:srgbClr val="C00000"/>
              </a:buClr>
              <a:buFont typeface="Wingdings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metabolized by the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CYP2B6</a:t>
            </a:r>
            <a:r>
              <a:rPr lang="en-US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 pathway </a:t>
            </a:r>
          </a:p>
          <a:p>
            <a:pPr marL="342900" indent="-342900" algn="l">
              <a:buClr>
                <a:srgbClr val="C00000"/>
              </a:buClr>
              <a:buFont typeface="Wingdings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relatively low risk for drug–drug interactions???</a:t>
            </a:r>
          </a:p>
          <a:p>
            <a:pPr marL="342900" indent="-342900" algn="l">
              <a:buClr>
                <a:srgbClr val="C00000"/>
              </a:buClr>
              <a:buFont typeface="Wingdings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inhibit CYP2D6</a:t>
            </a:r>
          </a:p>
          <a:p>
            <a:pPr marL="342900" indent="-342900" algn="l">
              <a:buClr>
                <a:srgbClr val="C00000"/>
              </a:buClr>
              <a:buFont typeface="Wingdings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should be avoided in patients at risk for seizures &amp; who have eating disorders such as bulimia</a:t>
            </a:r>
          </a:p>
          <a:p>
            <a:pPr marL="369887" indent="-369887" algn="l">
              <a:buClr>
                <a:srgbClr val="941100"/>
              </a:buClr>
              <a:buSzPct val="75000"/>
              <a:buChar char="•"/>
              <a:defRPr sz="3000">
                <a:latin typeface="Georgia"/>
                <a:ea typeface="Georgia"/>
                <a:cs typeface="Georgia"/>
                <a:sym typeface="Georgia"/>
              </a:defRPr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887" indent="-369887" algn="l">
              <a:defRPr sz="3000">
                <a:latin typeface="Georgia"/>
                <a:ea typeface="Georgia"/>
                <a:cs typeface="Georgia"/>
                <a:sym typeface="Georgia"/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464" y="1089498"/>
            <a:ext cx="12771336" cy="7800502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  <a:defRPr sz="3000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4800" u="sng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Mirtazapine </a:t>
            </a:r>
            <a:r>
              <a:rPr lang="en-US" sz="48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(enhances 5-HT &amp; NE transmission)</a:t>
            </a:r>
          </a:p>
          <a:p>
            <a:pPr marL="369887" indent="-369887">
              <a:spcBef>
                <a:spcPts val="600"/>
              </a:spcBef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32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antagonist to presynaptic ⍺ 2 to 5-HT2 R</a:t>
            </a:r>
          </a:p>
          <a:p>
            <a:pPr marL="369887" indent="-369887">
              <a:spcBef>
                <a:spcPts val="600"/>
              </a:spcBef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32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No </a:t>
            </a:r>
            <a:r>
              <a:rPr lang="en-US" sz="3200" dirty="0" err="1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antiM</a:t>
            </a:r>
            <a:r>
              <a:rPr lang="en-US" sz="32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,  SE Marked sedation???</a:t>
            </a:r>
          </a:p>
          <a:p>
            <a:pPr marL="369887" indent="-369887">
              <a:spcBef>
                <a:spcPts val="600"/>
              </a:spcBef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32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Increase appetite &amp; weight</a:t>
            </a:r>
          </a:p>
          <a:p>
            <a:pPr>
              <a:buFont typeface="Wingdings" charset="2"/>
              <a:buChar char="Ø"/>
              <a:defRPr sz="3000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4800" u="sng" dirty="0" err="1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Nefazadone</a:t>
            </a:r>
            <a:r>
              <a:rPr lang="en-US" sz="4800" u="sng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 &amp; Trazadone</a:t>
            </a:r>
          </a:p>
          <a:p>
            <a:pPr marL="369887" indent="-369887">
              <a:spcBef>
                <a:spcPts val="600"/>
              </a:spcBef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32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weak inhibitors of 5-HT reuptake </a:t>
            </a:r>
          </a:p>
          <a:p>
            <a:pPr marL="369887" indent="-369887">
              <a:spcBef>
                <a:spcPts val="600"/>
              </a:spcBef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32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block postsynaptic 5-HT 2⍺</a:t>
            </a:r>
          </a:p>
          <a:p>
            <a:pPr marL="369887" indent="-369887">
              <a:spcBef>
                <a:spcPts val="600"/>
              </a:spcBef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32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Sedative (H1 blocking effect), hepatotoxicity (</a:t>
            </a:r>
            <a:r>
              <a:rPr lang="en-US" sz="3200" dirty="0" err="1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nefazodone</a:t>
            </a:r>
            <a:r>
              <a:rPr lang="en-US" sz="32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)</a:t>
            </a:r>
          </a:p>
          <a:p>
            <a:pPr marL="369887" indent="-369887">
              <a:spcBef>
                <a:spcPts val="600"/>
              </a:spcBef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32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Trazadone / off label / insomnia / priapism (</a:t>
            </a:r>
            <a:r>
              <a:rPr lang="en-US" sz="3000" dirty="0">
                <a:sym typeface="Georgia"/>
              </a:rPr>
              <a:t>persistent and painful erection of the penis)</a:t>
            </a:r>
            <a:endParaRPr lang="en-US" sz="3200" dirty="0">
              <a:latin typeface="Times New Roman" panose="02020603050405020304" pitchFamily="18" charset="0"/>
              <a:ea typeface="American Typewriter" charset="0"/>
              <a:cs typeface="Times New Roman" panose="02020603050405020304" pitchFamily="18" charset="0"/>
            </a:endParaRPr>
          </a:p>
          <a:p>
            <a:pPr marL="369887" indent="-369887">
              <a:spcBef>
                <a:spcPts val="600"/>
              </a:spcBef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32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⍺1 antagonist?????</a:t>
            </a:r>
          </a:p>
        </p:txBody>
      </p:sp>
    </p:spTree>
    <p:extLst>
      <p:ext uri="{BB962C8B-B14F-4D97-AF65-F5344CB8AC3E}">
        <p14:creationId xmlns:p14="http://schemas.microsoft.com/office/powerpoint/2010/main" val="4611763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362" y="732094"/>
            <a:ext cx="5721438" cy="3204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263769" y="3226582"/>
            <a:ext cx="12557286" cy="625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800" i="1">
                <a:solidFill>
                  <a:srgbClr val="851001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Depression: </a:t>
            </a:r>
            <a:r>
              <a:rPr sz="4000" i="0" dirty="0">
                <a:solidFill>
                  <a:srgbClr val="000000"/>
                </a:solidFill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feelings of sadness &amp; </a:t>
            </a:r>
            <a:r>
              <a:rPr sz="4000" i="0" dirty="0" err="1">
                <a:solidFill>
                  <a:srgbClr val="000000"/>
                </a:solidFill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hoplessness</a:t>
            </a:r>
            <a:r>
              <a:rPr sz="4000" i="0" dirty="0">
                <a:solidFill>
                  <a:srgbClr val="000000"/>
                </a:solidFill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,</a:t>
            </a:r>
          </a:p>
          <a:p>
            <a:pPr algn="l"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 as well as, inability to experience pleasure in usual</a:t>
            </a:r>
            <a:r>
              <a:rPr lang="en-US"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 </a:t>
            </a:r>
            <a:r>
              <a:rPr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activities, changes in sleep patterns &amp; appetite, loss</a:t>
            </a:r>
            <a:r>
              <a:rPr lang="en-US"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 </a:t>
            </a:r>
            <a:r>
              <a:rPr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of energy &amp; suicidal though</a:t>
            </a:r>
            <a:r>
              <a:rPr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  <a:sym typeface="Helvetica Light"/>
              </a:rPr>
              <a:t>ts</a:t>
            </a:r>
          </a:p>
          <a:p>
            <a:pPr algn="l">
              <a:defRPr sz="1800"/>
            </a:pPr>
            <a:endParaRPr sz="4000" dirty="0">
              <a:latin typeface="Times New Roman" panose="02020603050405020304" pitchFamily="18" charset="0"/>
              <a:ea typeface="American Typewriter" charset="0"/>
              <a:cs typeface="Times New Roman" panose="02020603050405020304" pitchFamily="18" charset="0"/>
              <a:sym typeface="Helvetica Light"/>
            </a:endParaRPr>
          </a:p>
          <a:p>
            <a:pPr algn="l">
              <a:defRPr sz="1800" i="1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Mania (opposite behav</a:t>
            </a:r>
            <a:r>
              <a:rPr lang="en-US"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ior</a:t>
            </a:r>
            <a:r>
              <a:rPr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):</a:t>
            </a:r>
            <a:r>
              <a:rPr sz="4000" i="0" dirty="0">
                <a:solidFill>
                  <a:srgbClr val="000000"/>
                </a:solidFill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enthusiasm, anger, rapid</a:t>
            </a:r>
          </a:p>
          <a:p>
            <a:pPr algn="l"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 thought &amp; speech patterns, extreme self-confidence,</a:t>
            </a:r>
          </a:p>
          <a:p>
            <a:pPr algn="l"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 &amp; impaired judgment</a:t>
            </a:r>
          </a:p>
          <a:p>
            <a:pPr algn="l">
              <a:defRPr sz="1800">
                <a:latin typeface="Georgia"/>
                <a:ea typeface="Georgia"/>
                <a:cs typeface="Georgia"/>
                <a:sym typeface="Georgia"/>
              </a:defRPr>
            </a:pPr>
            <a:endParaRPr sz="4000" dirty="0">
              <a:latin typeface="Times New Roman" panose="02020603050405020304" pitchFamily="18" charset="0"/>
              <a:ea typeface="American Typewriter" charset="0"/>
              <a:cs typeface="Times New Roman" panose="02020603050405020304" pitchFamily="18" charset="0"/>
            </a:endParaRPr>
          </a:p>
          <a:p>
            <a:pPr algn="l">
              <a:defRPr sz="1800" i="1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Biogenic amine theory???</a:t>
            </a:r>
          </a:p>
        </p:txBody>
      </p:sp>
      <p:sp>
        <p:nvSpPr>
          <p:cNvPr id="35" name="Shape 35"/>
          <p:cNvSpPr/>
          <p:nvPr/>
        </p:nvSpPr>
        <p:spPr>
          <a:xfrm>
            <a:off x="263770" y="103444"/>
            <a:ext cx="7497168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i="1">
                <a:solidFill>
                  <a:srgbClr val="94175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Antidepressants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098B-E787-A741-88B0-5C26134B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Georgia" panose="02040502050405020303" pitchFamily="18" charset="0"/>
              </a:rPr>
              <a:t>Vilazodone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CBE3F-8D97-754A-BD8D-34344A90F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Serotonin reuptake inhibitor &amp; a 5-HT1a receptor partial agonist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unique from that of the SSRIs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adverse effect profile is similar to the SSRIs, including a risk for discontinuation syndrome if abruptly stopped.</a:t>
            </a:r>
          </a:p>
        </p:txBody>
      </p:sp>
    </p:spTree>
    <p:extLst>
      <p:ext uri="{BB962C8B-B14F-4D97-AF65-F5344CB8AC3E}">
        <p14:creationId xmlns:p14="http://schemas.microsoft.com/office/powerpoint/2010/main" val="419920157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A4F88-910F-C14F-BA36-0BC2593AF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Vortioxetine</a:t>
            </a:r>
            <a:endParaRPr lang="en-US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2AE22-5850-1241-A38C-8E458787C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499" y="2603500"/>
            <a:ext cx="11849101" cy="62865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combination of 5-HT reuptake inhibition, HT1a agonism, and 5-HT3 and 5 -HT7 antagonism 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common adverse effects include nausea, constipation,            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and sexual dysfunction, which may be expected due to its    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serotonergic mechanism</a:t>
            </a:r>
          </a:p>
        </p:txBody>
      </p:sp>
    </p:spTree>
    <p:extLst>
      <p:ext uri="{BB962C8B-B14F-4D97-AF65-F5344CB8AC3E}">
        <p14:creationId xmlns:p14="http://schemas.microsoft.com/office/powerpoint/2010/main" val="197186075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1811867" y="135467"/>
            <a:ext cx="7345797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i="1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Tricyclic Antidepressants</a:t>
            </a:r>
          </a:p>
        </p:txBody>
      </p:sp>
      <p:sp>
        <p:nvSpPr>
          <p:cNvPr id="73" name="Shape 73"/>
          <p:cNvSpPr/>
          <p:nvPr/>
        </p:nvSpPr>
        <p:spPr>
          <a:xfrm>
            <a:off x="330740" y="2586672"/>
            <a:ext cx="12509771" cy="601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>
              <a:buFont typeface="Wingdings" charset="2"/>
              <a:buChar char="Ø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5-HT &amp; NE</a:t>
            </a:r>
          </a:p>
          <a:p>
            <a:pPr marL="457200" indent="-457200" algn="l">
              <a:buFont typeface="Wingdings" charset="2"/>
              <a:buChar char="Ø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Amitriptyline, imipramine, doxepin, clomipramine </a:t>
            </a: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sz="3200" baseline="31999" dirty="0">
                <a:solidFill>
                  <a:srgbClr val="C00000"/>
                </a:solidFill>
                <a:latin typeface="Times New Roman" panose="02020603050405020304" pitchFamily="18" charset="0"/>
                <a:ea typeface="Lucida Grande"/>
                <a:cs typeface="Times New Roman" panose="02020603050405020304" pitchFamily="18" charset="0"/>
                <a:sym typeface="Lucida Grande"/>
              </a:rPr>
              <a:t>◦</a:t>
            </a: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amine)</a:t>
            </a:r>
          </a:p>
          <a:p>
            <a:pPr marL="457200" indent="-457200" algn="l">
              <a:buFont typeface="Wingdings" charset="2"/>
              <a:buChar char="Ø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Nortriptyline, desipramine </a:t>
            </a: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sz="3200" baseline="31999" dirty="0">
                <a:solidFill>
                  <a:srgbClr val="C00000"/>
                </a:solidFill>
                <a:latin typeface="Times New Roman" panose="02020603050405020304" pitchFamily="18" charset="0"/>
                <a:ea typeface="Lucida Grande"/>
                <a:cs typeface="Times New Roman" panose="02020603050405020304" pitchFamily="18" charset="0"/>
                <a:sym typeface="Lucida Grande"/>
              </a:rPr>
              <a:t>◦</a:t>
            </a: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amine)</a:t>
            </a:r>
          </a:p>
          <a:p>
            <a:pPr marL="457200" indent="-457200" algn="l">
              <a:buFont typeface="Wingdings" charset="2"/>
              <a:buChar char="Ø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Maprotyline, amoxapen </a:t>
            </a: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(tetracyclic)</a:t>
            </a:r>
          </a:p>
          <a:p>
            <a:pPr algn="l">
              <a:defRPr sz="3000">
                <a:latin typeface="Georgia"/>
                <a:ea typeface="Georgia"/>
                <a:cs typeface="Georgia"/>
                <a:sym typeface="Georgia"/>
              </a:defRPr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 sz="3000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Action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TCAs and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Amoxapine</a:t>
            </a:r>
            <a:r>
              <a:rPr lang="en-US" sz="3200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 are potent SNRIs</a:t>
            </a:r>
          </a:p>
          <a:p>
            <a:pPr marL="571500" indent="-571500" algn="l">
              <a:buFont typeface="Wingdings" charset="2"/>
              <a:buChar char="Ø"/>
            </a:pPr>
            <a:r>
              <a:rPr lang="en-US" sz="3200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Maprotiline &amp; Desipramine </a:t>
            </a:r>
            <a:r>
              <a:rPr lang="en-US" sz="3200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are relatively selective </a:t>
            </a:r>
            <a:r>
              <a:rPr lang="en-US" sz="3200" dirty="0" err="1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inhib</a:t>
            </a:r>
            <a:r>
              <a:rPr lang="en-US" sz="3200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. of NE reuptake.</a:t>
            </a:r>
          </a:p>
          <a:p>
            <a:pPr marL="571500" indent="-571500" algn="l">
              <a:buFont typeface="Wingdings" charset="2"/>
              <a:buChar char="Ø"/>
            </a:pPr>
            <a:r>
              <a:rPr lang="en-US" sz="3200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  block 5-HT, α -adrenergic, H receptors &amp; M receptors</a:t>
            </a:r>
          </a:p>
          <a:p>
            <a:pPr marL="457200" indent="-457200" algn="l">
              <a:buFont typeface="Wingdings" charset="2"/>
              <a:buChar char="Ø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Amoxapine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also blocks 5-HT2 &amp; DA 2 receptors</a:t>
            </a:r>
          </a:p>
          <a:p>
            <a:pPr algn="l">
              <a:defRPr sz="3000">
                <a:latin typeface="Georgia"/>
                <a:ea typeface="Georgia"/>
                <a:cs typeface="Georgia"/>
                <a:sym typeface="Georgia"/>
              </a:defRPr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D3BE0-F36D-B748-8B32-E2704FE6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345389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Georgia" panose="02040502050405020303" pitchFamily="18" charset="0"/>
              </a:rPr>
              <a:t>Therapeutic Uses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8AD98-0023-784B-B036-AB0274A77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Ø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moderate to severe depression &amp; panic disorders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Imipramine / bed-wetting in children / vasopressin / enuresis alarm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Amitriptyline / prevent migraines / chronic pain syndrome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doses 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Doxeoin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 insomnia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7670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212731" y="1303506"/>
            <a:ext cx="7345797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i="1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Tricyclic Antidepressants</a:t>
            </a:r>
          </a:p>
        </p:txBody>
      </p:sp>
      <p:sp>
        <p:nvSpPr>
          <p:cNvPr id="76" name="Shape 76"/>
          <p:cNvSpPr/>
          <p:nvPr/>
        </p:nvSpPr>
        <p:spPr>
          <a:xfrm>
            <a:off x="719847" y="3294449"/>
            <a:ext cx="11867744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69887" indent="-369887" algn="l">
              <a:buSzPct val="75000"/>
              <a:buChar char="•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absorbed orally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lipophilic /CNS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887" indent="-369887" algn="l">
              <a:buSzPct val="75000"/>
              <a:buChar char="•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widely distributed</a:t>
            </a:r>
          </a:p>
          <a:p>
            <a:pPr marL="369887" indent="-369887" algn="l">
              <a:buSzPct val="75000"/>
              <a:buChar char="•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Hepatic metabolism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(microsomal system), glucuronide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conj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urine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887" indent="-369887" algn="l">
              <a:defRPr sz="3000">
                <a:latin typeface="Georgia"/>
                <a:ea typeface="Georgia"/>
                <a:cs typeface="Georgia"/>
                <a:sym typeface="Georgia"/>
              </a:defRPr>
            </a:pP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887" indent="-369887" algn="l">
              <a:defRPr sz="3000">
                <a:latin typeface="Georgia"/>
                <a:ea typeface="Georgia"/>
                <a:cs typeface="Georgia"/>
                <a:sym typeface="Georgia"/>
              </a:defRPr>
            </a:pP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2A080-6CA5-1D4C-9B5E-E8FCA1A64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6" y="-215900"/>
            <a:ext cx="11565917" cy="215900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Georgia" panose="02040502050405020303" pitchFamily="18" charset="0"/>
              </a:rPr>
              <a:t>Side Effects of TCAs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8C8D5-ACCA-974C-8FC1-2AAD413AE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3326860"/>
            <a:ext cx="12052300" cy="556314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Muscarinic blockade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 adrenergic block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 blockade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gain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sexual dysfunction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caution with patient with mania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 TI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Excacerbate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benign prostatic hyperplasia, epilepsy, and preexisting arrhythmias.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 sz="3000">
                <a:latin typeface="Georgia"/>
                <a:ea typeface="Georgia"/>
                <a:cs typeface="Georgia"/>
                <a:sym typeface="Georgia"/>
              </a:defRPr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6981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260563-B8F2-6546-942F-90EE956A5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075" y="194554"/>
            <a:ext cx="4102977" cy="90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11F42B-660C-9348-B2CA-EC672FD471B0}"/>
              </a:ext>
            </a:extLst>
          </p:cNvPr>
          <p:cNvSpPr txBox="1"/>
          <p:nvPr/>
        </p:nvSpPr>
        <p:spPr>
          <a:xfrm>
            <a:off x="447472" y="1673157"/>
            <a:ext cx="4649822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Georgia" panose="02040502050405020303" pitchFamily="18" charset="0"/>
                <a:sym typeface="Helvetica Light"/>
              </a:rPr>
              <a:t>Drug-Drug Interactions</a:t>
            </a:r>
          </a:p>
        </p:txBody>
      </p:sp>
    </p:spTree>
    <p:extLst>
      <p:ext uri="{BB962C8B-B14F-4D97-AF65-F5344CB8AC3E}">
        <p14:creationId xmlns:p14="http://schemas.microsoft.com/office/powerpoint/2010/main" val="96351464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 idx="4294967295"/>
          </p:nvPr>
        </p:nvSpPr>
        <p:spPr>
          <a:xfrm>
            <a:off x="952500" y="1587"/>
            <a:ext cx="11099800" cy="14351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i="1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Mononamin Oxidase Inhibitors</a:t>
            </a:r>
          </a:p>
        </p:txBody>
      </p:sp>
      <p:sp>
        <p:nvSpPr>
          <p:cNvPr id="79" name="Shape 79"/>
          <p:cNvSpPr/>
          <p:nvPr/>
        </p:nvSpPr>
        <p:spPr>
          <a:xfrm>
            <a:off x="1089024" y="8840787"/>
            <a:ext cx="948172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Phenelzine, tranylcypromine, selegeline, isocarboxazide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1249362" y="1250949"/>
            <a:ext cx="4256089" cy="7251703"/>
            <a:chOff x="0" y="0"/>
            <a:chExt cx="4256088" cy="7251701"/>
          </a:xfrm>
        </p:grpSpPr>
        <p:pic>
          <p:nvPicPr>
            <p:cNvPr id="80" name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975" y="88885"/>
              <a:ext cx="4002138" cy="69215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4256089" cy="72517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5" name="Group 85"/>
          <p:cNvGrpSpPr/>
          <p:nvPr/>
        </p:nvGrpSpPr>
        <p:grpSpPr>
          <a:xfrm>
            <a:off x="6186487" y="1250949"/>
            <a:ext cx="4119565" cy="7251703"/>
            <a:chOff x="0" y="0"/>
            <a:chExt cx="4119563" cy="7251701"/>
          </a:xfrm>
        </p:grpSpPr>
        <p:pic>
          <p:nvPicPr>
            <p:cNvPr id="83" name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989" y="88885"/>
              <a:ext cx="3865586" cy="69215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" name="imag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-1"/>
              <a:ext cx="4119565" cy="72517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1325562" y="795337"/>
            <a:ext cx="9035927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i="1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Mononamin Oxidase Inhibitors</a:t>
            </a:r>
          </a:p>
        </p:txBody>
      </p:sp>
      <p:sp>
        <p:nvSpPr>
          <p:cNvPr id="88" name="Shape 88"/>
          <p:cNvSpPr/>
          <p:nvPr/>
        </p:nvSpPr>
        <p:spPr>
          <a:xfrm>
            <a:off x="505838" y="2021048"/>
            <a:ext cx="12023388" cy="619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44500" indent="-444500" algn="l">
              <a:buClr>
                <a:srgbClr val="941100"/>
              </a:buClr>
              <a:buSzPct val="75000"/>
              <a:buFont typeface="Georgia"/>
              <a:buChar char="✴"/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irreversible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reversible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</a:p>
          <a:p>
            <a:pPr marL="444500" indent="-444500" algn="l">
              <a:buClr>
                <a:srgbClr val="941100"/>
              </a:buClr>
              <a:buSzPct val="75000"/>
              <a:buFont typeface="Georgia"/>
              <a:buChar char="✴"/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centrally &amp; peripherally</a:t>
            </a:r>
          </a:p>
          <a:p>
            <a:pPr marL="444500" indent="-444500" algn="l">
              <a:buClr>
                <a:srgbClr val="941100"/>
              </a:buClr>
              <a:buSzPct val="75000"/>
              <a:buFont typeface="Georgia"/>
              <a:buChar char="✴"/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is delayed several wks (2)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phenelzine,  tranylcypromine , 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isocarboxazid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 &amp;  </a:t>
            </a:r>
            <a:r>
              <a:rPr lang="en-US" u="sng" dirty="0">
                <a:solidFill>
                  <a:srgbClr val="C00000"/>
                </a:solidFill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Selegiline</a:t>
            </a:r>
          </a:p>
          <a:p>
            <a:pPr marL="571500" indent="-571500"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Limited use / complexity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444500" algn="l">
              <a:buClr>
                <a:srgbClr val="941100"/>
              </a:buClr>
              <a:buSzPct val="75000"/>
              <a:buFont typeface="Georgia"/>
              <a:buChar char="✴"/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persons who are unresponsive to TCA</a:t>
            </a:r>
          </a:p>
          <a:p>
            <a:pPr marL="444500" indent="-444500" algn="l">
              <a:buClr>
                <a:srgbClr val="941100"/>
              </a:buClr>
              <a:buSzPct val="75000"/>
              <a:buFont typeface="Georgia"/>
              <a:buChar char="✴"/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abs. orally</a:t>
            </a:r>
          </a:p>
          <a:p>
            <a:pPr marL="444500" indent="-444500" algn="l">
              <a:buClr>
                <a:srgbClr val="941100"/>
              </a:buClr>
              <a:buSzPct val="75000"/>
              <a:buFont typeface="Georgia"/>
              <a:buChar char="✴"/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Drug-food interaction (tyramine) </a:t>
            </a:r>
          </a:p>
          <a:p>
            <a:pPr marL="444500" indent="-444500" algn="l">
              <a:buClr>
                <a:srgbClr val="941100"/>
              </a:buClr>
              <a:buSzPct val="75000"/>
              <a:buFont typeface="Georgia"/>
              <a:buChar char="✴"/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hypertensive crisis,, headache, stiff neck, -  - -</a:t>
            </a:r>
          </a:p>
          <a:p>
            <a:pPr marL="444500" indent="-444500" algn="l">
              <a:buClr>
                <a:srgbClr val="941100"/>
              </a:buClr>
              <a:buSzPct val="75000"/>
              <a:buFont typeface="Georgia"/>
              <a:buChar char="✴"/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phentolamine &amp; prazocin used to tr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tyramine induced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749" y="1405469"/>
            <a:ext cx="12312485" cy="811106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Font typeface="Wingdings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 Mostly, form stable complexes with the enzyme, causing irreversible inactivation (accumulation of NE, 5-HT  &amp; DA), e.g. Phenelzine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Brain, GIT &amp; liver ( catalyzes oxidative deamination of drugs and potentially toxic substances, such as tyramine)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charset="2"/>
              <a:buChar char="ü"/>
            </a:pPr>
            <a:endParaRPr lang="en-US" dirty="0">
              <a:latin typeface="Times New Roman" panose="02020603050405020304" pitchFamily="18" charset="0"/>
              <a:ea typeface="Georgia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 High incidence of drug–drug and drug–food interactions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charset="2"/>
              <a:buChar char="ü"/>
            </a:pPr>
            <a:endParaRPr lang="en-US" dirty="0">
              <a:latin typeface="Times New Roman" panose="02020603050405020304" pitchFamily="18" charset="0"/>
              <a:ea typeface="Georgia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Selegiline</a:t>
            </a:r>
            <a:r>
              <a:rPr lang="en-US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 / transdermal patch may produce less inhibition of gut and hepatic MAO at low doses because it avoids first-pass metabolism.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Response delayed for several weeks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charset="2"/>
              <a:buChar char="ü"/>
            </a:pPr>
            <a:endParaRPr lang="en-US" dirty="0">
              <a:latin typeface="Times New Roman" panose="02020603050405020304" pitchFamily="18" charset="0"/>
              <a:ea typeface="Georgia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Selegiline</a:t>
            </a:r>
            <a:r>
              <a:rPr lang="en-US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 and  tranylcypromine have an amphetamine-like stimulant effect that may produce agitation or insomnia.</a:t>
            </a:r>
          </a:p>
          <a:p>
            <a:endParaRPr lang="en-US" sz="32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931" y="237065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Mononamin</a:t>
            </a:r>
            <a:r>
              <a:rPr lang="en-US" b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 Oxidase Inhibitors (cont.)</a:t>
            </a:r>
          </a:p>
        </p:txBody>
      </p:sp>
    </p:spTree>
    <p:extLst>
      <p:ext uri="{BB962C8B-B14F-4D97-AF65-F5344CB8AC3E}">
        <p14:creationId xmlns:p14="http://schemas.microsoft.com/office/powerpoint/2010/main" val="3548082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98DC-1095-8A4D-A5ED-23AC2763E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C00000"/>
                </a:solidFill>
                <a:latin typeface="Georgia" panose="02040502050405020303" pitchFamily="18" charset="0"/>
              </a:rPr>
              <a:t>Monoamine Hypothesis of Depression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A8BC0-14DD-5C44-A7D6-03F359A10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 is related to a deficiency in the amount or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functionof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cortical and limbic serotonin (5-HT), norepinephrine (NE), and dopamine (DA).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to support, ----Reserpine????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5385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982134"/>
            <a:ext cx="11967634" cy="8551334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C00000"/>
              </a:buClr>
              <a:buFont typeface="Wingdings" charset="2"/>
              <a:buChar char="v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Therapeutic uses</a:t>
            </a:r>
          </a:p>
          <a:p>
            <a:pPr>
              <a:buClr>
                <a:srgbClr val="C00000"/>
              </a:buClr>
              <a:buFont typeface="Wingdings" charset="2"/>
              <a:buChar char="v"/>
            </a:pPr>
            <a:r>
              <a:rPr lang="en-US" sz="4000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 Pharmacokinetics</a:t>
            </a:r>
          </a:p>
          <a:p>
            <a:pPr>
              <a:buClr>
                <a:srgbClr val="C00000"/>
              </a:buClr>
              <a:buFont typeface="Wingdings" charset="2"/>
              <a:buChar char="v"/>
            </a:pPr>
            <a:r>
              <a:rPr lang="en-US" sz="4000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 Adverse effects</a:t>
            </a:r>
          </a:p>
          <a:p>
            <a:r>
              <a:rPr lang="en-US" sz="4000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 drug–food and drug–drug interactions</a:t>
            </a:r>
          </a:p>
          <a:p>
            <a:r>
              <a:rPr lang="en-US" sz="4000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 hypertensive crisis, with signs and symptoms such as occipital headache, stiff neck, tachycardia, nausea, hypertension, cardiac arrhythmias, seizures  and, possibly, stroke.</a:t>
            </a:r>
          </a:p>
          <a:p>
            <a:r>
              <a:rPr lang="en-US" sz="4000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Phentolamine</a:t>
            </a:r>
            <a:r>
              <a:rPr lang="en-US" sz="4000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 and  prazosin</a:t>
            </a:r>
          </a:p>
          <a:p>
            <a:r>
              <a:rPr lang="en-US" sz="4000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 drowsiness, orthostatic hypotension, blurred vision, dry mouth, and constipation.</a:t>
            </a:r>
          </a:p>
          <a:p>
            <a:r>
              <a:rPr lang="en-US" sz="4000" dirty="0"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rPr>
              <a:t>CI: combination with other antidepressants</a:t>
            </a:r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328644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89D262-C96B-2840-94E9-80B72A6F8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358" y="0"/>
            <a:ext cx="2288047" cy="9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0283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 idx="4294967295"/>
          </p:nvPr>
        </p:nvSpPr>
        <p:spPr>
          <a:xfrm>
            <a:off x="234780" y="0"/>
            <a:ext cx="11983159" cy="215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i="1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Treatment of Mania</a:t>
            </a:r>
            <a:r>
              <a:rPr lang="en-US" dirty="0"/>
              <a:t> &amp; Bipolar Disorder</a:t>
            </a:r>
            <a:endParaRPr dirty="0"/>
          </a:p>
        </p:txBody>
      </p:sp>
      <p:sp>
        <p:nvSpPr>
          <p:cNvPr id="91" name="Shape 91"/>
          <p:cNvSpPr/>
          <p:nvPr/>
        </p:nvSpPr>
        <p:spPr>
          <a:xfrm>
            <a:off x="234780" y="2774553"/>
            <a:ext cx="13098137" cy="5642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Lithium </a:t>
            </a:r>
          </a:p>
          <a:p>
            <a:pPr algn="l">
              <a:buClr>
                <a:srgbClr val="941100"/>
              </a:buClr>
              <a:buSzPct val="75000"/>
              <a:buFont typeface="Georgia"/>
              <a:buChar char="✴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acute &amp; prophylaxis</a:t>
            </a:r>
          </a:p>
          <a:p>
            <a:pPr algn="l">
              <a:buClr>
                <a:srgbClr val="941100"/>
              </a:buClr>
              <a:buSzPct val="75000"/>
              <a:buFont typeface="Georgia"/>
              <a:buChar char="✴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TI</a:t>
            </a:r>
          </a:p>
          <a:p>
            <a:pPr algn="l">
              <a:buClr>
                <a:srgbClr val="941100"/>
              </a:buClr>
              <a:buSzPct val="75000"/>
              <a:buFont typeface="Georgia"/>
              <a:buChar char="✴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Unknown mechanic</a:t>
            </a:r>
          </a:p>
          <a:p>
            <a:pPr algn="l">
              <a:buClr>
                <a:srgbClr val="941100"/>
              </a:buClr>
              <a:buSzPct val="75000"/>
              <a:buFont typeface="Georgia"/>
              <a:buChar char="✴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SE: headache, dry mouth, polyuria, poldepsia, tremor, - - </a:t>
            </a:r>
            <a:r>
              <a:rPr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rgbClr val="941100"/>
              </a:buClr>
              <a:buSzPct val="75000"/>
              <a:buFont typeface="Georgia"/>
              <a:buChar char="✴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due to high doses: </a:t>
            </a:r>
          </a:p>
          <a:p>
            <a:pPr algn="l">
              <a:buClr>
                <a:srgbClr val="941100"/>
              </a:buClr>
              <a:buSzPct val="75000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ataxia, slurred speech, tremor, confusion, convulsion</a:t>
            </a:r>
          </a:p>
          <a:p>
            <a:pPr algn="l">
              <a:buClr>
                <a:srgbClr val="941100"/>
              </a:buClr>
              <a:buSzPct val="75000"/>
              <a:buFont typeface="Georgia"/>
              <a:buChar char="✴"/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 Thyroid function may be decreased and should be monitored</a:t>
            </a:r>
          </a:p>
          <a:p>
            <a:pPr algn="l">
              <a:buClr>
                <a:srgbClr val="941100"/>
              </a:buClr>
              <a:buSzPct val="75000"/>
              <a:buFont typeface="Georgia"/>
              <a:buChar char="✴"/>
              <a:defRPr sz="3000">
                <a:latin typeface="Georgia"/>
                <a:ea typeface="Georgia"/>
                <a:cs typeface="Georgia"/>
                <a:sym typeface="Georgia"/>
              </a:defRPr>
            </a:pP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009B-3625-164B-A398-6907305F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 sz="30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4400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Other Drugs for Mania &amp; Bipolar</a:t>
            </a:r>
            <a:br>
              <a:rPr lang="en-US" sz="4400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51B01-16A0-5E4E-9D34-094B14558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739" y="2603500"/>
            <a:ext cx="12490315" cy="60930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antiepileptic drugs, e.g.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carbamazepine, valproic acid, and lamotrigine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approved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chlorpromazine and haloperidol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newer antipsychotics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Atypical antipsychotics risperidone,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olanzapine,ziprasidone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aripiprazole,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asenapine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cariprazine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Quetiapine, lurasidone, and the combination of olanzapine and fluoxetine have been approved for bipolar depression</a:t>
            </a:r>
          </a:p>
        </p:txBody>
      </p:sp>
    </p:spTree>
    <p:extLst>
      <p:ext uri="{BB962C8B-B14F-4D97-AF65-F5344CB8AC3E}">
        <p14:creationId xmlns:p14="http://schemas.microsoft.com/office/powerpoint/2010/main" val="17551889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 idx="4294967295"/>
          </p:nvPr>
        </p:nvSpPr>
        <p:spPr>
          <a:xfrm>
            <a:off x="1269999" y="3225800"/>
            <a:ext cx="10464802" cy="330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pic>
        <p:nvPicPr>
          <p:cNvPr id="38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7" y="3522662"/>
            <a:ext cx="4481513" cy="4764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37" y="4060825"/>
            <a:ext cx="3997326" cy="207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975" y="3454400"/>
            <a:ext cx="3749675" cy="490061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2753816" y="1746249"/>
            <a:ext cx="7497168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i="1">
                <a:solidFill>
                  <a:srgbClr val="94175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Antidepressants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 idx="4294967295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pic>
        <p:nvPicPr>
          <p:cNvPr id="44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2971800"/>
            <a:ext cx="7773988" cy="381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i="1" dirty="0">
                <a:solidFill>
                  <a:srgbClr val="C00000"/>
                </a:solidFill>
                <a:latin typeface="Georgia" panose="02040502050405020303" pitchFamily="18" charset="0"/>
                <a:ea typeface="Dotum" panose="020B0600000101010101" pitchFamily="34" charset="-127"/>
                <a:cs typeface="Apple Chancery" charset="0"/>
              </a:rPr>
              <a:t>MECHANISM OF ANTIDEPRESSANT DRUGS</a:t>
            </a:r>
            <a:br>
              <a:rPr lang="en-US" sz="4800" b="1" i="1" dirty="0">
                <a:solidFill>
                  <a:srgbClr val="C00000"/>
                </a:solidFill>
                <a:latin typeface="Georgia" panose="02040502050405020303" pitchFamily="18" charset="0"/>
                <a:ea typeface="Dotum" panose="020B0600000101010101" pitchFamily="34" charset="-127"/>
                <a:cs typeface="Apple Chancery" charset="0"/>
              </a:rPr>
            </a:br>
            <a:endParaRPr lang="en-US" sz="4800" b="1" i="1" dirty="0">
              <a:solidFill>
                <a:srgbClr val="C00000"/>
              </a:solidFill>
              <a:latin typeface="Georgia" panose="02040502050405020303" pitchFamily="18" charset="0"/>
              <a:ea typeface="Dotum" panose="020B0600000101010101" pitchFamily="34" charset="-127"/>
              <a:cs typeface="Apple Chancery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 Antidepressant drugs potentiate, either directly or indirectly, the actions of NE &amp;/or 5-HT in the brain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 The biogenic amine theory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 Mania is caused by an overproduction of these neurotransmitters.</a:t>
            </a: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830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 idx="4294967295"/>
          </p:nvPr>
        </p:nvSpPr>
        <p:spPr>
          <a:xfrm>
            <a:off x="165100" y="0"/>
            <a:ext cx="11799277" cy="2159000"/>
          </a:xfrm>
          <a:prstGeom prst="rect">
            <a:avLst/>
          </a:prstGeom>
        </p:spPr>
        <p:txBody>
          <a:bodyPr>
            <a:normAutofit/>
          </a:bodyPr>
          <a:lstStyle>
            <a:lvl1pPr defTabSz="495300">
              <a:defRPr sz="6800" i="1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5400" dirty="0"/>
              <a:t>Selective serotonin Reuptake Inhibitors (SSRIs)</a:t>
            </a:r>
          </a:p>
        </p:txBody>
      </p:sp>
      <p:pic>
        <p:nvPicPr>
          <p:cNvPr id="47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937" y="4479463"/>
            <a:ext cx="4995863" cy="5016501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0" y="2646457"/>
            <a:ext cx="10426110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44500" indent="-444500" algn="l">
              <a:buSzPct val="75000"/>
              <a:buFont typeface="Helvetica Light"/>
              <a:buChar char="✴"/>
              <a:defRPr sz="1800"/>
            </a:pPr>
            <a:r>
              <a:rPr sz="32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Higher selectivity to 5-HT</a:t>
            </a:r>
            <a:r>
              <a:rPr lang="en-US" sz="32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  (3000 x 5-HT&gt; NE)</a:t>
            </a:r>
            <a:endParaRPr sz="3200" dirty="0">
              <a:latin typeface="Times New Roman" panose="02020603050405020304" pitchFamily="18" charset="0"/>
              <a:ea typeface="American Typewriter" charset="0"/>
              <a:cs typeface="Times New Roman" panose="02020603050405020304" pitchFamily="18" charset="0"/>
            </a:endParaRPr>
          </a:p>
          <a:p>
            <a:pPr marL="444500" indent="-444500" algn="l">
              <a:buSzPct val="75000"/>
              <a:buFont typeface="Helvetica Light"/>
              <a:buChar char="✴"/>
              <a:defRPr sz="1800"/>
            </a:pPr>
            <a:r>
              <a:rPr sz="32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low activity  on M, H1, </a:t>
            </a:r>
            <a:r>
              <a:rPr sz="32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  <a:sym typeface="Apple Symbols"/>
              </a:rPr>
              <a:t>⍺-adrenergic??</a:t>
            </a:r>
          </a:p>
          <a:p>
            <a:pPr marL="444500" indent="-444500" algn="l">
              <a:buSzPct val="75000"/>
              <a:buFont typeface="Apple Symbols"/>
              <a:buChar char="✴"/>
              <a:defRPr sz="370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rPr sz="32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Replaced TCA &amp; MAOIs</a:t>
            </a:r>
          </a:p>
          <a:p>
            <a:pPr marL="444500" indent="-444500" algn="l">
              <a:buSzPct val="75000"/>
              <a:buFont typeface="Apple Symbols"/>
              <a:buChar char="✴"/>
              <a:defRPr sz="3700">
                <a:solidFill>
                  <a:srgbClr val="9411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rPr sz="32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Fluoxetine, Citalopram, </a:t>
            </a:r>
            <a:r>
              <a:rPr sz="3200" dirty="0" err="1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Escitalopram</a:t>
            </a:r>
            <a:r>
              <a:rPr sz="3200" dirty="0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, Fluvoxamine, Paroxetine, </a:t>
            </a:r>
            <a:r>
              <a:rPr sz="3200" dirty="0" err="1">
                <a:latin typeface="Times New Roman" panose="02020603050405020304" pitchFamily="18" charset="0"/>
                <a:ea typeface="American Typewriter" charset="0"/>
                <a:cs typeface="Times New Roman" panose="02020603050405020304" pitchFamily="18" charset="0"/>
              </a:rPr>
              <a:t>Sertaline</a:t>
            </a:r>
            <a:endParaRPr sz="3200" dirty="0">
              <a:latin typeface="Times New Roman" panose="02020603050405020304" pitchFamily="18" charset="0"/>
              <a:ea typeface="American Typewriter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332" y="2124074"/>
            <a:ext cx="5704215" cy="76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901700" y="855430"/>
            <a:ext cx="10085774" cy="671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5612" indent="-455612" algn="l">
              <a:buSzPct val="75000"/>
              <a:buFont typeface="Apple Symbols"/>
              <a:buChar char="✴"/>
              <a:defRPr sz="3700">
                <a:latin typeface="Apple Symbols"/>
                <a:ea typeface="Apple Symbols"/>
                <a:cs typeface="Apple Symbols"/>
                <a:sym typeface="Apple Symbols"/>
              </a:defRPr>
            </a:lvl1pPr>
          </a:lstStyle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2 weeks for improvement in mood up to 12 weeks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 idx="4294967295"/>
          </p:nvPr>
        </p:nvSpPr>
        <p:spPr>
          <a:xfrm>
            <a:off x="55562" y="444500"/>
            <a:ext cx="11099801" cy="215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i="1">
                <a:solidFill>
                  <a:srgbClr val="9411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Therapeutic Uses</a:t>
            </a:r>
          </a:p>
        </p:txBody>
      </p:sp>
      <p:sp>
        <p:nvSpPr>
          <p:cNvPr id="54" name="Shape 54"/>
          <p:cNvSpPr/>
          <p:nvPr/>
        </p:nvSpPr>
        <p:spPr>
          <a:xfrm>
            <a:off x="2322512" y="2818507"/>
            <a:ext cx="7367401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4500" indent="-444500" algn="l">
              <a:buClr>
                <a:srgbClr val="941100"/>
              </a:buClr>
              <a:buSzPct val="75000"/>
              <a:buFont typeface="Georgia"/>
              <a:buChar char="✴"/>
              <a:defRPr sz="1800" i="1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</a:t>
            </a:r>
          </a:p>
          <a:p>
            <a:pPr marL="444500" indent="-444500" algn="l">
              <a:buClr>
                <a:srgbClr val="941100"/>
              </a:buClr>
              <a:buSzPct val="75000"/>
              <a:buFont typeface="Georgia"/>
              <a:buChar char="✴"/>
              <a:defRPr sz="1800" i="1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Obsessive-compulsive disorder</a:t>
            </a:r>
          </a:p>
          <a:p>
            <a:pPr marL="444500" indent="-444500" algn="l">
              <a:buClr>
                <a:srgbClr val="941100"/>
              </a:buClr>
              <a:buSzPct val="75000"/>
              <a:buFont typeface="Georgia"/>
              <a:buChar char="✴"/>
              <a:defRPr sz="1800" i="1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Panic disorder</a:t>
            </a:r>
          </a:p>
          <a:p>
            <a:pPr marL="444500" indent="-444500" algn="l">
              <a:buClr>
                <a:srgbClr val="941100"/>
              </a:buClr>
              <a:buSzPct val="75000"/>
              <a:buFont typeface="Georgia"/>
              <a:buChar char="✴"/>
              <a:defRPr sz="1800" i="1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Generalised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anxiety disorder</a:t>
            </a:r>
          </a:p>
          <a:p>
            <a:pPr marL="444500" indent="-444500" algn="l">
              <a:buClr>
                <a:srgbClr val="941100"/>
              </a:buClr>
              <a:buSzPct val="75000"/>
              <a:buFont typeface="Georgia"/>
              <a:buChar char="✴"/>
              <a:defRPr sz="1800" i="1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Premenstrual dysphoric disorder</a:t>
            </a:r>
          </a:p>
          <a:p>
            <a:pPr marL="444500" indent="-444500" algn="l">
              <a:buClr>
                <a:srgbClr val="941100"/>
              </a:buClr>
              <a:buSzPct val="75000"/>
              <a:buFont typeface="Georgia"/>
              <a:buChar char="✴"/>
              <a:defRPr sz="1800" i="1">
                <a:latin typeface="Georgia"/>
                <a:ea typeface="Georgia"/>
                <a:cs typeface="Georgia"/>
                <a:sym typeface="Georgia"/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Bulimia nervosa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885</Words>
  <Application>Microsoft Macintosh PowerPoint</Application>
  <PresentationFormat>Custom</PresentationFormat>
  <Paragraphs>203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American Typewriter</vt:lpstr>
      <vt:lpstr>Apple Chancery</vt:lpstr>
      <vt:lpstr>Apple Symbols</vt:lpstr>
      <vt:lpstr>Georgia</vt:lpstr>
      <vt:lpstr>Helvetica Light</vt:lpstr>
      <vt:lpstr>Helvetica Neue</vt:lpstr>
      <vt:lpstr>Times New Roman</vt:lpstr>
      <vt:lpstr>Wingdings</vt:lpstr>
      <vt:lpstr>White</vt:lpstr>
      <vt:lpstr>Antidepressants</vt:lpstr>
      <vt:lpstr>PowerPoint Presentation</vt:lpstr>
      <vt:lpstr>Monoamine Hypothesis of Depression</vt:lpstr>
      <vt:lpstr>PowerPoint Presentation</vt:lpstr>
      <vt:lpstr>PowerPoint Presentation</vt:lpstr>
      <vt:lpstr>MECHANISM OF ANTIDEPRESSANT DRUGS </vt:lpstr>
      <vt:lpstr>Selective serotonin Reuptake Inhibitors (SSRIs)</vt:lpstr>
      <vt:lpstr>PowerPoint Presentation</vt:lpstr>
      <vt:lpstr>Therapeutic Uses</vt:lpstr>
      <vt:lpstr>Pharmacokinetics</vt:lpstr>
      <vt:lpstr>Adverse Effects</vt:lpstr>
      <vt:lpstr>PowerPoint Presentation</vt:lpstr>
      <vt:lpstr>PowerPoint Presentation</vt:lpstr>
      <vt:lpstr>PowerPoint Presentation</vt:lpstr>
      <vt:lpstr>Serotonine/Norepinephrine Reuptake Inhibitors (SNRI)</vt:lpstr>
      <vt:lpstr>PowerPoint Presentation</vt:lpstr>
      <vt:lpstr>PowerPoint Presentation</vt:lpstr>
      <vt:lpstr>Atypical antidepressants</vt:lpstr>
      <vt:lpstr>PowerPoint Presentation</vt:lpstr>
      <vt:lpstr>Vilazodone</vt:lpstr>
      <vt:lpstr>Vortioxetine</vt:lpstr>
      <vt:lpstr>PowerPoint Presentation</vt:lpstr>
      <vt:lpstr>Therapeutic Uses</vt:lpstr>
      <vt:lpstr>PowerPoint Presentation</vt:lpstr>
      <vt:lpstr>Side Effects of TCAs</vt:lpstr>
      <vt:lpstr>PowerPoint Presentation</vt:lpstr>
      <vt:lpstr>Mononamin Oxidase Inhibitors</vt:lpstr>
      <vt:lpstr>PowerPoint Presentation</vt:lpstr>
      <vt:lpstr>PowerPoint Presentation</vt:lpstr>
      <vt:lpstr>PowerPoint Presentation</vt:lpstr>
      <vt:lpstr>PowerPoint Presentation</vt:lpstr>
      <vt:lpstr>Treatment of Mania &amp; Bipolar Disorder</vt:lpstr>
      <vt:lpstr>Other Drugs for Mania &amp; Bipolar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Antidepressants</dc:title>
  <cp:lastModifiedBy>Inam Arif</cp:lastModifiedBy>
  <cp:revision>38</cp:revision>
  <dcterms:modified xsi:type="dcterms:W3CDTF">2019-10-13T06:00:40Z</dcterms:modified>
</cp:coreProperties>
</file>