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58" r:id="rId3"/>
    <p:sldId id="259" r:id="rId4"/>
    <p:sldId id="260" r:id="rId5"/>
    <p:sldId id="261" r:id="rId6"/>
    <p:sldId id="262" r:id="rId7"/>
    <p:sldId id="263" r:id="rId8"/>
    <p:sldId id="264" r:id="rId9"/>
    <p:sldId id="265" r:id="rId10"/>
    <p:sldId id="289" r:id="rId11"/>
    <p:sldId id="266" r:id="rId12"/>
    <p:sldId id="267" r:id="rId13"/>
    <p:sldId id="268" r:id="rId14"/>
    <p:sldId id="269" r:id="rId15"/>
    <p:sldId id="272" r:id="rId16"/>
    <p:sldId id="273" r:id="rId17"/>
    <p:sldId id="288" r:id="rId18"/>
    <p:sldId id="276" r:id="rId19"/>
    <p:sldId id="277" r:id="rId20"/>
    <p:sldId id="278" r:id="rId21"/>
    <p:sldId id="279" r:id="rId22"/>
    <p:sldId id="280" r:id="rId23"/>
    <p:sldId id="281" r:id="rId24"/>
    <p:sldId id="282" r:id="rId25"/>
    <p:sldId id="283" r:id="rId26"/>
    <p:sldId id="287" r:id="rId27"/>
    <p:sldId id="284" r:id="rId28"/>
    <p:sldId id="286" r:id="rId29"/>
    <p:sldId id="285"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2"/>
    <p:restoredTop sz="94563"/>
  </p:normalViewPr>
  <p:slideViewPr>
    <p:cSldViewPr snapToGrid="0" snapToObjects="1">
      <p:cViewPr>
        <p:scale>
          <a:sx n="56" d="100"/>
          <a:sy n="56" d="100"/>
        </p:scale>
        <p:origin x="864"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7B1F7E-A9DD-2F44-AD42-96B44158FD4A}" type="datetimeFigureOut">
              <a:rPr lang="en-US" smtClean="0"/>
              <a:t>10/8/19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675AA9-5C91-7847-9FCA-52C3C50C69E8}" type="slidenum">
              <a:rPr lang="en-US" smtClean="0"/>
              <a:t>‹#›</a:t>
            </a:fld>
            <a:endParaRPr lang="en-US"/>
          </a:p>
        </p:txBody>
      </p:sp>
    </p:spTree>
    <p:extLst>
      <p:ext uri="{BB962C8B-B14F-4D97-AF65-F5344CB8AC3E}">
        <p14:creationId xmlns:p14="http://schemas.microsoft.com/office/powerpoint/2010/main" val="1208786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ctrTitle"/>
          </p:nvPr>
        </p:nvSpPr>
        <p:spPr>
          <a:xfrm>
            <a:off x="829635" y="1422400"/>
            <a:ext cx="10464800" cy="3302000"/>
          </a:xfrm>
          <a:prstGeom prst="rect">
            <a:avLst/>
          </a:prstGeom>
        </p:spPr>
        <p:txBody>
          <a:bodyPr/>
          <a:lstStyle>
            <a:lvl1pPr>
              <a:defRPr>
                <a:solidFill>
                  <a:srgbClr val="941100"/>
                </a:solidFill>
                <a:latin typeface="American Typewriter"/>
                <a:ea typeface="American Typewriter"/>
                <a:cs typeface="American Typewriter"/>
                <a:sym typeface="American Typewriter"/>
              </a:defRPr>
            </a:lvl1pPr>
          </a:lstStyle>
          <a:p>
            <a:r>
              <a:rPr i="1" dirty="0">
                <a:latin typeface="Georgia" charset="0"/>
                <a:ea typeface="Georgia" charset="0"/>
                <a:cs typeface="Georgia" charset="0"/>
              </a:rPr>
              <a:t>Anxiolytic &amp; Hypnotic Drugs</a:t>
            </a:r>
          </a:p>
        </p:txBody>
      </p:sp>
      <p:sp>
        <p:nvSpPr>
          <p:cNvPr id="123" name="Shape 123"/>
          <p:cNvSpPr>
            <a:spLocks noGrp="1"/>
          </p:cNvSpPr>
          <p:nvPr>
            <p:ph type="subTitle" sz="quarter" idx="1"/>
          </p:nvPr>
        </p:nvSpPr>
        <p:spPr>
          <a:prstGeom prst="rect">
            <a:avLst/>
          </a:prstGeom>
        </p:spPr>
        <p:txBody>
          <a:bodyPr/>
          <a:lstStyle/>
          <a:p>
            <a:endParaRPr/>
          </a:p>
        </p:txBody>
      </p:sp>
      <p:pic>
        <p:nvPicPr>
          <p:cNvPr id="124" name="pasted-image.tiff"/>
          <p:cNvPicPr>
            <a:picLocks noChangeAspect="1"/>
          </p:cNvPicPr>
          <p:nvPr/>
        </p:nvPicPr>
        <p:blipFill>
          <a:blip r:embed="rId2"/>
          <a:stretch>
            <a:fillRect/>
          </a:stretch>
        </p:blipFill>
        <p:spPr>
          <a:xfrm>
            <a:off x="2749550" y="6159500"/>
            <a:ext cx="7505700" cy="2717800"/>
          </a:xfrm>
          <a:prstGeom prst="rect">
            <a:avLst/>
          </a:prstGeom>
          <a:ln w="12700">
            <a:miter lim="400000"/>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D5E2-EB2A-DD4B-959E-BD3EC499463C}"/>
              </a:ext>
            </a:extLst>
          </p:cNvPr>
          <p:cNvSpPr>
            <a:spLocks noGrp="1"/>
          </p:cNvSpPr>
          <p:nvPr>
            <p:ph type="title"/>
          </p:nvPr>
        </p:nvSpPr>
        <p:spPr>
          <a:xfrm>
            <a:off x="335812" y="0"/>
            <a:ext cx="11099800" cy="1508760"/>
          </a:xfrm>
        </p:spPr>
        <p:txBody>
          <a:bodyPr>
            <a:normAutofit/>
          </a:bodyPr>
          <a:lstStyle/>
          <a:p>
            <a:r>
              <a:rPr lang="en-US" sz="5400" dirty="0">
                <a:solidFill>
                  <a:srgbClr val="C00000"/>
                </a:solidFill>
                <a:latin typeface="Apple Braille" pitchFamily="2" charset="0"/>
              </a:rPr>
              <a:t>Antianxiety  (cont.)</a:t>
            </a:r>
          </a:p>
        </p:txBody>
      </p:sp>
      <p:sp>
        <p:nvSpPr>
          <p:cNvPr id="3" name="Text Placeholder 2">
            <a:extLst>
              <a:ext uri="{FF2B5EF4-FFF2-40B4-BE49-F238E27FC236}">
                <a16:creationId xmlns:a16="http://schemas.microsoft.com/office/drawing/2014/main" id="{52A77CD7-E226-0D48-8808-01681E250299}"/>
              </a:ext>
            </a:extLst>
          </p:cNvPr>
          <p:cNvSpPr>
            <a:spLocks noGrp="1"/>
          </p:cNvSpPr>
          <p:nvPr>
            <p:ph type="body" idx="1"/>
          </p:nvPr>
        </p:nvSpPr>
        <p:spPr>
          <a:xfrm>
            <a:off x="0" y="1508760"/>
            <a:ext cx="13213080" cy="7381240"/>
          </a:xfrm>
        </p:spPr>
        <p:txBody>
          <a:bodyPr/>
          <a:lstStyle/>
          <a:p>
            <a:pPr marL="370416" indent="-370416">
              <a:buClr>
                <a:srgbClr val="941100"/>
              </a:buClr>
              <a:defRPr sz="3000">
                <a:latin typeface="AppleMyungjo"/>
                <a:ea typeface="AppleMyungjo"/>
                <a:cs typeface="AppleMyungjo"/>
                <a:sym typeface="AppleMyungjo"/>
              </a:defRPr>
            </a:pPr>
            <a:r>
              <a:rPr lang="en-US" sz="4000" dirty="0"/>
              <a:t>Addiction potential </a:t>
            </a:r>
          </a:p>
          <a:p>
            <a:pPr marL="370416" indent="-370416">
              <a:buClr>
                <a:srgbClr val="941100"/>
              </a:buClr>
              <a:defRPr sz="3000">
                <a:latin typeface="AppleMyungjo"/>
                <a:ea typeface="AppleMyungjo"/>
                <a:cs typeface="AppleMyungjo"/>
                <a:sym typeface="AppleMyungjo"/>
              </a:defRPr>
            </a:pPr>
            <a:r>
              <a:rPr lang="en-US" sz="4000" dirty="0"/>
              <a:t>Long acting/ </a:t>
            </a:r>
            <a:r>
              <a:rPr lang="en-US" sz="4000" dirty="0">
                <a:solidFill>
                  <a:srgbClr val="C00000"/>
                </a:solidFill>
              </a:rPr>
              <a:t>Clonazepam, Lorazepam, Diazepam</a:t>
            </a:r>
            <a:r>
              <a:rPr lang="en-US" sz="4000" dirty="0"/>
              <a:t>/ ???</a:t>
            </a:r>
          </a:p>
          <a:p>
            <a:pPr marL="370416" indent="-370416">
              <a:buClr>
                <a:srgbClr val="941100"/>
              </a:buClr>
              <a:defRPr sz="3000">
                <a:latin typeface="AppleMyungjo"/>
                <a:ea typeface="AppleMyungjo"/>
                <a:cs typeface="AppleMyungjo"/>
                <a:sym typeface="AppleMyungjo"/>
              </a:defRPr>
            </a:pPr>
            <a:r>
              <a:rPr lang="en-US" sz="4000" dirty="0"/>
              <a:t>Antianxiety effect &amp; tolerance (tolerance???)</a:t>
            </a:r>
          </a:p>
          <a:p>
            <a:pPr marL="370416" indent="-370416">
              <a:buClr>
                <a:srgbClr val="941100"/>
              </a:buClr>
              <a:defRPr sz="3000">
                <a:latin typeface="AppleMyungjo"/>
                <a:ea typeface="AppleMyungjo"/>
                <a:cs typeface="AppleMyungjo"/>
                <a:sym typeface="AppleMyungjo"/>
              </a:defRPr>
            </a:pPr>
            <a:r>
              <a:rPr lang="en-US" sz="4000" dirty="0"/>
              <a:t>Cross tolerance with ethanol</a:t>
            </a:r>
          </a:p>
          <a:p>
            <a:pPr marL="370416" indent="-370416">
              <a:buClr>
                <a:srgbClr val="941100"/>
              </a:buClr>
              <a:defRPr sz="3000">
                <a:latin typeface="AppleMyungjo"/>
                <a:ea typeface="AppleMyungjo"/>
                <a:cs typeface="AppleMyungjo"/>
                <a:sym typeface="AppleMyungjo"/>
              </a:defRPr>
            </a:pPr>
            <a:r>
              <a:rPr lang="en-US" sz="4000" dirty="0"/>
              <a:t>Alprazolam / short &amp; long term treatment of panic disorder (withdrawal reactions???)</a:t>
            </a:r>
          </a:p>
          <a:p>
            <a:endParaRPr lang="en-US" dirty="0"/>
          </a:p>
        </p:txBody>
      </p:sp>
    </p:spTree>
    <p:extLst>
      <p:ext uri="{BB962C8B-B14F-4D97-AF65-F5344CB8AC3E}">
        <p14:creationId xmlns:p14="http://schemas.microsoft.com/office/powerpoint/2010/main" val="3308216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558800" y="228600"/>
            <a:ext cx="11099800" cy="1343323"/>
          </a:xfrm>
          <a:prstGeom prst="rect">
            <a:avLst/>
          </a:prstGeom>
        </p:spPr>
        <p:txBody>
          <a:bodyPr/>
          <a:lstStyle>
            <a:lvl1pPr>
              <a:defRPr sz="5000">
                <a:solidFill>
                  <a:srgbClr val="941100"/>
                </a:solidFill>
                <a:latin typeface="AppleMyungjo"/>
                <a:ea typeface="AppleMyungjo"/>
                <a:cs typeface="AppleMyungjo"/>
                <a:sym typeface="AppleMyungjo"/>
              </a:defRPr>
            </a:lvl1pPr>
          </a:lstStyle>
          <a:p>
            <a:r>
              <a:t>Therapeutic Uses, cont.</a:t>
            </a:r>
          </a:p>
        </p:txBody>
      </p:sp>
      <p:sp>
        <p:nvSpPr>
          <p:cNvPr id="159" name="Shape 159"/>
          <p:cNvSpPr/>
          <p:nvPr/>
        </p:nvSpPr>
        <p:spPr>
          <a:xfrm>
            <a:off x="558800" y="1615769"/>
            <a:ext cx="12446000" cy="656590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u="sng">
                <a:solidFill>
                  <a:srgbClr val="941100"/>
                </a:solidFill>
                <a:latin typeface="AppleMyungjo"/>
                <a:ea typeface="AppleMyungjo"/>
                <a:cs typeface="AppleMyungjo"/>
                <a:sym typeface="AppleMyungjo"/>
              </a:defRPr>
            </a:pPr>
            <a:r>
              <a:rPr dirty="0"/>
              <a:t>2- Sleep disorders</a:t>
            </a:r>
          </a:p>
          <a:p>
            <a:pPr marL="444500" indent="-444500" algn="l">
              <a:buClr>
                <a:srgbClr val="941100"/>
              </a:buClr>
              <a:buSzPct val="75000"/>
              <a:buChar char="✤"/>
              <a:defRPr sz="3000">
                <a:latin typeface="AppleMyungjo"/>
                <a:ea typeface="AppleMyungjo"/>
                <a:cs typeface="AppleMyungjo"/>
                <a:sym typeface="AppleMyungjo"/>
              </a:defRPr>
            </a:pPr>
            <a:r>
              <a:rPr sz="3200" dirty="0"/>
              <a:t>     Hypnotic effect :</a:t>
            </a:r>
          </a:p>
          <a:p>
            <a:pPr marL="4000500" lvl="8" indent="-444500" algn="l">
              <a:buClr>
                <a:srgbClr val="941100"/>
              </a:buClr>
              <a:buSzPct val="75000"/>
              <a:buChar char="✤"/>
              <a:defRPr sz="3000">
                <a:latin typeface="AppleMyungjo"/>
                <a:ea typeface="AppleMyungjo"/>
                <a:cs typeface="AppleMyungjo"/>
                <a:sym typeface="AppleMyungjo"/>
              </a:defRPr>
            </a:pPr>
            <a:r>
              <a:rPr sz="3200" dirty="0"/>
              <a:t>decrease latency to sleep</a:t>
            </a:r>
          </a:p>
          <a:p>
            <a:pPr marL="4000500" lvl="8" indent="-444500" algn="l">
              <a:buClr>
                <a:srgbClr val="941100"/>
              </a:buClr>
              <a:buSzPct val="75000"/>
              <a:buChar char="✤"/>
              <a:defRPr sz="3000">
                <a:latin typeface="AppleMyungjo"/>
                <a:ea typeface="AppleMyungjo"/>
                <a:cs typeface="AppleMyungjo"/>
                <a:sym typeface="AppleMyungjo"/>
              </a:defRPr>
            </a:pPr>
            <a:r>
              <a:rPr sz="3200" dirty="0"/>
              <a:t> increase (REM) sleep</a:t>
            </a:r>
          </a:p>
          <a:p>
            <a:pPr marL="444500" indent="-444500" algn="l">
              <a:buClr>
                <a:srgbClr val="941100"/>
              </a:buClr>
              <a:buSzPct val="75000"/>
              <a:buChar char="✤"/>
              <a:defRPr sz="3000">
                <a:latin typeface="AppleMyungjo"/>
                <a:ea typeface="AppleMyungjo"/>
                <a:cs typeface="AppleMyungjo"/>
                <a:sym typeface="AppleMyungjo"/>
              </a:defRPr>
            </a:pPr>
            <a:r>
              <a:rPr sz="3200" dirty="0"/>
              <a:t>     Insomnia treatment  (hangover)</a:t>
            </a:r>
          </a:p>
          <a:p>
            <a:pPr marL="444500" indent="-444500" algn="l">
              <a:buClr>
                <a:srgbClr val="941100"/>
              </a:buClr>
              <a:buSzPct val="75000"/>
              <a:buChar char="✤"/>
              <a:defRPr sz="3000">
                <a:latin typeface="AppleMyungjo"/>
                <a:ea typeface="AppleMyungjo"/>
                <a:cs typeface="AppleMyungjo"/>
                <a:sym typeface="AppleMyungjo"/>
              </a:defRPr>
            </a:pPr>
            <a:r>
              <a:rPr sz="3200" dirty="0"/>
              <a:t>     </a:t>
            </a:r>
            <a:r>
              <a:rPr sz="3200" dirty="0" err="1"/>
              <a:t>Intermed</a:t>
            </a:r>
            <a:r>
              <a:rPr sz="3200" dirty="0"/>
              <a:t>. acting(temazepam, </a:t>
            </a:r>
            <a:r>
              <a:rPr sz="3200" dirty="0" err="1"/>
              <a:t>estazolam</a:t>
            </a:r>
            <a:r>
              <a:rPr sz="3200" dirty="0"/>
              <a:t>)</a:t>
            </a:r>
          </a:p>
          <a:p>
            <a:pPr marL="444500" indent="-444500" algn="l">
              <a:buClr>
                <a:srgbClr val="941100"/>
              </a:buClr>
              <a:buSzPct val="75000"/>
              <a:buChar char="✤"/>
              <a:defRPr sz="3000">
                <a:latin typeface="AppleMyungjo"/>
                <a:ea typeface="AppleMyungjo"/>
                <a:cs typeface="AppleMyungjo"/>
                <a:sym typeface="AppleMyungjo"/>
              </a:defRPr>
            </a:pPr>
            <a:r>
              <a:rPr sz="3200" dirty="0"/>
              <a:t>     Short acting (triazolam)</a:t>
            </a:r>
          </a:p>
          <a:p>
            <a:pPr marL="444500" indent="-444500" algn="l">
              <a:buClr>
                <a:srgbClr val="941100"/>
              </a:buClr>
              <a:buSzPct val="75000"/>
              <a:buChar char="✤"/>
              <a:defRPr sz="3000">
                <a:latin typeface="AppleMyungjo"/>
                <a:ea typeface="AppleMyungjo"/>
                <a:cs typeface="AppleMyungjo"/>
                <a:sym typeface="AppleMyungjo"/>
              </a:defRPr>
            </a:pPr>
            <a:r>
              <a:rPr sz="3200" dirty="0"/>
              <a:t>     Long acting ( flurazepam, quazepam)</a:t>
            </a:r>
          </a:p>
          <a:p>
            <a:pPr marL="444500" indent="-444500" algn="l">
              <a:buClr>
                <a:srgbClr val="941100"/>
              </a:buClr>
              <a:buSzPct val="75000"/>
              <a:buChar char="✤"/>
              <a:defRPr sz="3000">
                <a:latin typeface="AppleMyungjo"/>
                <a:ea typeface="AppleMyungjo"/>
                <a:cs typeface="AppleMyungjo"/>
                <a:sym typeface="AppleMyungjo"/>
              </a:defRPr>
            </a:pPr>
            <a:r>
              <a:rPr sz="3200" dirty="0"/>
              <a:t>     Temazepam / frequent wakening (1-3hrs)</a:t>
            </a:r>
          </a:p>
          <a:p>
            <a:pPr marL="444500" indent="-444500" algn="l">
              <a:buClr>
                <a:srgbClr val="941100"/>
              </a:buClr>
              <a:buSzPct val="75000"/>
              <a:buChar char="✤"/>
              <a:defRPr sz="3000">
                <a:latin typeface="AppleMyungjo"/>
                <a:ea typeface="AppleMyungjo"/>
                <a:cs typeface="AppleMyungjo"/>
                <a:sym typeface="AppleMyungjo"/>
              </a:defRPr>
            </a:pPr>
            <a:r>
              <a:rPr sz="3200" dirty="0"/>
              <a:t>     Triazolam :</a:t>
            </a:r>
          </a:p>
          <a:p>
            <a:pPr marL="4000500" lvl="8" indent="-444500" algn="l">
              <a:buClr>
                <a:schemeClr val="accent5">
                  <a:hueOff val="-176146"/>
                  <a:satOff val="3665"/>
                  <a:lumOff val="-13986"/>
                </a:schemeClr>
              </a:buClr>
              <a:buSzPct val="75000"/>
              <a:buChar char="✤"/>
              <a:defRPr sz="3000">
                <a:latin typeface="AppleMyungjo"/>
                <a:ea typeface="AppleMyungjo"/>
                <a:cs typeface="AppleMyungjo"/>
                <a:sym typeface="AppleMyungjo"/>
              </a:defRPr>
            </a:pPr>
            <a:r>
              <a:rPr sz="3200" dirty="0"/>
              <a:t>Difficulty in going to sleep</a:t>
            </a:r>
          </a:p>
          <a:p>
            <a:pPr marL="4000500" lvl="8" indent="-444500" algn="l">
              <a:buClr>
                <a:schemeClr val="accent5">
                  <a:hueOff val="-176146"/>
                  <a:satOff val="3665"/>
                  <a:lumOff val="-13986"/>
                </a:schemeClr>
              </a:buClr>
              <a:buSzPct val="75000"/>
              <a:buChar char="✤"/>
              <a:defRPr sz="3000">
                <a:latin typeface="AppleMyungjo"/>
                <a:ea typeface="AppleMyungjo"/>
                <a:cs typeface="AppleMyungjo"/>
                <a:sym typeface="AppleMyungjo"/>
              </a:defRPr>
            </a:pPr>
            <a:r>
              <a:rPr sz="3200" dirty="0"/>
              <a:t>Tolerance</a:t>
            </a:r>
          </a:p>
          <a:p>
            <a:pPr marL="4000500" lvl="8" indent="-444500" algn="l">
              <a:buClr>
                <a:schemeClr val="accent5">
                  <a:hueOff val="-176146"/>
                  <a:satOff val="3665"/>
                  <a:lumOff val="-13986"/>
                </a:schemeClr>
              </a:buClr>
              <a:buSzPct val="75000"/>
              <a:buChar char="✤"/>
              <a:defRPr sz="3000">
                <a:latin typeface="AppleMyungjo"/>
                <a:ea typeface="AppleMyungjo"/>
                <a:cs typeface="AppleMyungjo"/>
                <a:sym typeface="AppleMyungjo"/>
              </a:defRPr>
            </a:pPr>
            <a:r>
              <a:rPr sz="3200" dirty="0"/>
              <a:t>Withdrawal symptoms</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819200" y="1470683"/>
            <a:ext cx="11725624" cy="61657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u="sng">
                <a:solidFill>
                  <a:srgbClr val="941100"/>
                </a:solidFill>
                <a:latin typeface="AppleMyungjo"/>
                <a:ea typeface="AppleMyungjo"/>
                <a:cs typeface="AppleMyungjo"/>
                <a:sym typeface="AppleMyungjo"/>
              </a:defRPr>
            </a:pPr>
            <a:r>
              <a:rPr dirty="0"/>
              <a:t>3- Amnesia</a:t>
            </a:r>
          </a:p>
          <a:p>
            <a:pPr algn="l">
              <a:defRPr sz="3000">
                <a:latin typeface="AppleMyungjo"/>
                <a:ea typeface="AppleMyungjo"/>
                <a:cs typeface="AppleMyungjo"/>
                <a:sym typeface="AppleMyungjo"/>
              </a:defRPr>
            </a:pPr>
            <a:r>
              <a:rPr sz="3200" dirty="0"/>
              <a:t>       premedication for anxiety-provoking &amp; unpleasant </a:t>
            </a:r>
          </a:p>
          <a:p>
            <a:pPr algn="l">
              <a:defRPr sz="3000">
                <a:latin typeface="AppleMyungjo"/>
                <a:ea typeface="AppleMyungjo"/>
                <a:cs typeface="AppleMyungjo"/>
                <a:sym typeface="AppleMyungjo"/>
              </a:defRPr>
            </a:pPr>
            <a:r>
              <a:rPr sz="3200" dirty="0"/>
              <a:t>       procedures / </a:t>
            </a:r>
            <a:r>
              <a:rPr sz="3200" dirty="0">
                <a:solidFill>
                  <a:srgbClr val="941100"/>
                </a:solidFill>
              </a:rPr>
              <a:t>Midazolam</a:t>
            </a:r>
          </a:p>
          <a:p>
            <a:pPr algn="l">
              <a:defRPr sz="3000">
                <a:latin typeface="AppleMyungjo"/>
                <a:ea typeface="AppleMyungjo"/>
                <a:cs typeface="AppleMyungjo"/>
                <a:sym typeface="AppleMyungjo"/>
              </a:defRPr>
            </a:pPr>
            <a:endParaRPr dirty="0">
              <a:solidFill>
                <a:srgbClr val="941100"/>
              </a:solidFill>
            </a:endParaRPr>
          </a:p>
          <a:p>
            <a:pPr algn="l">
              <a:defRPr u="sng">
                <a:solidFill>
                  <a:srgbClr val="941100"/>
                </a:solidFill>
                <a:latin typeface="AppleMyungjo"/>
                <a:ea typeface="AppleMyungjo"/>
                <a:cs typeface="AppleMyungjo"/>
                <a:sym typeface="AppleMyungjo"/>
              </a:defRPr>
            </a:pPr>
            <a:r>
              <a:rPr dirty="0"/>
              <a:t>4- Seizures</a:t>
            </a:r>
          </a:p>
          <a:p>
            <a:pPr algn="l">
              <a:defRPr sz="3000">
                <a:latin typeface="AppleMyungjo"/>
                <a:ea typeface="AppleMyungjo"/>
                <a:cs typeface="AppleMyungjo"/>
                <a:sym typeface="AppleMyungjo"/>
              </a:defRPr>
            </a:pPr>
            <a:r>
              <a:rPr dirty="0"/>
              <a:t>      </a:t>
            </a:r>
            <a:r>
              <a:rPr sz="3200" dirty="0">
                <a:solidFill>
                  <a:srgbClr val="941100"/>
                </a:solidFill>
              </a:rPr>
              <a:t>Clonazepam </a:t>
            </a:r>
            <a:r>
              <a:rPr sz="3200" dirty="0"/>
              <a:t>/ adjunctive therapy</a:t>
            </a:r>
          </a:p>
          <a:p>
            <a:pPr algn="l">
              <a:defRPr sz="3000">
                <a:latin typeface="AppleMyungjo"/>
                <a:ea typeface="AppleMyungjo"/>
                <a:cs typeface="AppleMyungjo"/>
                <a:sym typeface="AppleMyungjo"/>
              </a:defRPr>
            </a:pPr>
            <a:r>
              <a:rPr sz="3200" dirty="0"/>
              <a:t>      </a:t>
            </a:r>
            <a:r>
              <a:rPr sz="3200" dirty="0">
                <a:solidFill>
                  <a:srgbClr val="941100"/>
                </a:solidFill>
              </a:rPr>
              <a:t>Lorazepam &amp; Diazepam</a:t>
            </a:r>
            <a:r>
              <a:rPr sz="3200" dirty="0"/>
              <a:t> / status epilepticus</a:t>
            </a:r>
          </a:p>
          <a:p>
            <a:pPr algn="l">
              <a:defRPr sz="3000">
                <a:latin typeface="AppleMyungjo"/>
                <a:ea typeface="AppleMyungjo"/>
                <a:cs typeface="AppleMyungjo"/>
                <a:sym typeface="AppleMyungjo"/>
              </a:defRPr>
            </a:pPr>
            <a:r>
              <a:rPr sz="3200" dirty="0"/>
              <a:t>      </a:t>
            </a:r>
            <a:r>
              <a:rPr sz="3200" dirty="0">
                <a:solidFill>
                  <a:srgbClr val="941100"/>
                </a:solidFill>
              </a:rPr>
              <a:t>Clorazepate, Chlordiazepoxide, Lorazepam, </a:t>
            </a:r>
          </a:p>
          <a:p>
            <a:pPr algn="l">
              <a:defRPr sz="3000">
                <a:latin typeface="AppleMyungjo"/>
                <a:ea typeface="AppleMyungjo"/>
                <a:cs typeface="AppleMyungjo"/>
                <a:sym typeface="AppleMyungjo"/>
              </a:defRPr>
            </a:pPr>
            <a:r>
              <a:rPr sz="3200" dirty="0">
                <a:solidFill>
                  <a:srgbClr val="941100"/>
                </a:solidFill>
              </a:rPr>
              <a:t>      Diazepam, Oxazepam</a:t>
            </a:r>
            <a:r>
              <a:rPr sz="3200" dirty="0"/>
              <a:t> / cross tolerance with alcohol</a:t>
            </a:r>
          </a:p>
          <a:p>
            <a:pPr algn="l">
              <a:defRPr sz="3000">
                <a:latin typeface="AppleMyungjo"/>
                <a:ea typeface="AppleMyungjo"/>
                <a:cs typeface="AppleMyungjo"/>
                <a:sym typeface="AppleMyungjo"/>
              </a:defRPr>
            </a:pPr>
            <a:endParaRPr sz="3200" dirty="0"/>
          </a:p>
          <a:p>
            <a:pPr algn="l">
              <a:defRPr u="sng">
                <a:solidFill>
                  <a:srgbClr val="941100"/>
                </a:solidFill>
                <a:latin typeface="AppleMyungjo"/>
                <a:ea typeface="AppleMyungjo"/>
                <a:cs typeface="AppleMyungjo"/>
                <a:sym typeface="AppleMyungjo"/>
              </a:defRPr>
            </a:pPr>
            <a:r>
              <a:rPr dirty="0"/>
              <a:t>5- Muscular disorders</a:t>
            </a:r>
          </a:p>
          <a:p>
            <a:pPr algn="l">
              <a:defRPr sz="3000" u="sng">
                <a:solidFill>
                  <a:srgbClr val="941100"/>
                </a:solidFill>
                <a:latin typeface="AppleMyungjo"/>
                <a:ea typeface="AppleMyungjo"/>
                <a:cs typeface="AppleMyungjo"/>
                <a:sym typeface="AppleMyungjo"/>
              </a:defRPr>
            </a:pPr>
            <a:r>
              <a:rPr u="none" dirty="0"/>
              <a:t>      </a:t>
            </a:r>
            <a:r>
              <a:rPr sz="3200" u="none" dirty="0"/>
              <a:t>Diazepam </a:t>
            </a:r>
            <a:r>
              <a:rPr sz="3200" u="none" dirty="0">
                <a:solidFill>
                  <a:srgbClr val="000000"/>
                </a:solidFill>
              </a:rPr>
              <a:t>/ muscle strain, spasticity</a:t>
            </a:r>
          </a:p>
        </p:txBody>
      </p:sp>
      <p:sp>
        <p:nvSpPr>
          <p:cNvPr id="162" name="Shape 162"/>
          <p:cNvSpPr/>
          <p:nvPr/>
        </p:nvSpPr>
        <p:spPr>
          <a:xfrm>
            <a:off x="1929315" y="387349"/>
            <a:ext cx="6987169" cy="85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a:solidFill>
                  <a:srgbClr val="941100"/>
                </a:solidFill>
                <a:latin typeface="AppleMyungjo"/>
                <a:ea typeface="AppleMyungjo"/>
                <a:cs typeface="AppleMyungjo"/>
                <a:sym typeface="AppleMyungjo"/>
              </a:defRPr>
            </a:lvl1pPr>
          </a:lstStyle>
          <a:p>
            <a:r>
              <a:rPr dirty="0"/>
              <a:t>Therapeutic Uses, cont.</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850900" y="254000"/>
            <a:ext cx="11099800" cy="1460203"/>
          </a:xfrm>
          <a:prstGeom prst="rect">
            <a:avLst/>
          </a:prstGeom>
        </p:spPr>
        <p:txBody>
          <a:bodyPr/>
          <a:lstStyle>
            <a:lvl1pPr>
              <a:defRPr sz="5000">
                <a:solidFill>
                  <a:srgbClr val="941100"/>
                </a:solidFill>
                <a:latin typeface="AppleMyungjo"/>
                <a:ea typeface="AppleMyungjo"/>
                <a:cs typeface="AppleMyungjo"/>
                <a:sym typeface="AppleMyungjo"/>
              </a:defRPr>
            </a:lvl1pPr>
          </a:lstStyle>
          <a:p>
            <a:r>
              <a:t>Pharmacokinetics</a:t>
            </a:r>
          </a:p>
        </p:txBody>
      </p:sp>
      <p:sp>
        <p:nvSpPr>
          <p:cNvPr id="165" name="Shape 165"/>
          <p:cNvSpPr/>
          <p:nvPr/>
        </p:nvSpPr>
        <p:spPr>
          <a:xfrm>
            <a:off x="850900" y="1714203"/>
            <a:ext cx="11631723" cy="601190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3000">
                <a:solidFill>
                  <a:srgbClr val="941100"/>
                </a:solidFill>
                <a:latin typeface="AppleMyungjo"/>
                <a:ea typeface="AppleMyungjo"/>
                <a:cs typeface="AppleMyungjo"/>
                <a:sym typeface="AppleMyungjo"/>
              </a:defRPr>
            </a:pPr>
            <a:r>
              <a:rPr sz="3200" dirty="0"/>
              <a:t>1- Absorption &amp; distribution:</a:t>
            </a:r>
          </a:p>
          <a:p>
            <a:pPr algn="l">
              <a:defRPr sz="3000">
                <a:latin typeface="AppleMyungjo"/>
                <a:ea typeface="AppleMyungjo"/>
                <a:cs typeface="AppleMyungjo"/>
                <a:sym typeface="AppleMyungjo"/>
              </a:defRPr>
            </a:pPr>
            <a:endParaRPr sz="3200" dirty="0"/>
          </a:p>
          <a:p>
            <a:pPr algn="l">
              <a:defRPr sz="3000">
                <a:solidFill>
                  <a:srgbClr val="941100"/>
                </a:solidFill>
                <a:latin typeface="AppleMyungjo"/>
                <a:ea typeface="AppleMyungjo"/>
                <a:cs typeface="AppleMyungjo"/>
                <a:sym typeface="AppleMyungjo"/>
              </a:defRPr>
            </a:pPr>
            <a:r>
              <a:rPr sz="3200" dirty="0"/>
              <a:t>2- Duration of action:</a:t>
            </a:r>
          </a:p>
          <a:p>
            <a:pPr algn="l">
              <a:defRPr sz="3000">
                <a:latin typeface="AppleMyungjo"/>
                <a:ea typeface="AppleMyungjo"/>
                <a:cs typeface="AppleMyungjo"/>
                <a:sym typeface="AppleMyungjo"/>
              </a:defRPr>
            </a:pPr>
            <a:endParaRPr sz="3200" dirty="0"/>
          </a:p>
          <a:p>
            <a:pPr algn="l">
              <a:defRPr sz="3000">
                <a:solidFill>
                  <a:srgbClr val="941100"/>
                </a:solidFill>
                <a:latin typeface="AppleMyungjo"/>
                <a:ea typeface="AppleMyungjo"/>
                <a:cs typeface="AppleMyungjo"/>
                <a:sym typeface="AppleMyungjo"/>
              </a:defRPr>
            </a:pPr>
            <a:r>
              <a:rPr sz="3200" dirty="0"/>
              <a:t>3- Fate:</a:t>
            </a:r>
          </a:p>
          <a:p>
            <a:pPr algn="l">
              <a:defRPr sz="3000">
                <a:latin typeface="AppleMyungjo"/>
                <a:ea typeface="AppleMyungjo"/>
                <a:cs typeface="AppleMyungjo"/>
                <a:sym typeface="AppleMyungjo"/>
              </a:defRPr>
            </a:pPr>
            <a:r>
              <a:rPr sz="3200" dirty="0"/>
              <a:t>     </a:t>
            </a:r>
            <a:r>
              <a:rPr sz="3200" dirty="0" err="1"/>
              <a:t>metabolised</a:t>
            </a:r>
            <a:r>
              <a:rPr sz="3200" dirty="0"/>
              <a:t> by hep. microsomal sys. to active   </a:t>
            </a:r>
          </a:p>
          <a:p>
            <a:pPr algn="l">
              <a:defRPr sz="3000">
                <a:latin typeface="AppleMyungjo"/>
                <a:ea typeface="AppleMyungjo"/>
                <a:cs typeface="AppleMyungjo"/>
                <a:sym typeface="AppleMyungjo"/>
              </a:defRPr>
            </a:pPr>
            <a:r>
              <a:rPr sz="3200" dirty="0"/>
              <a:t>     metabolite</a:t>
            </a:r>
          </a:p>
          <a:p>
            <a:pPr algn="l">
              <a:defRPr sz="3000">
                <a:latin typeface="AppleMyungjo"/>
                <a:ea typeface="AppleMyungjo"/>
                <a:cs typeface="AppleMyungjo"/>
                <a:sym typeface="AppleMyungjo"/>
              </a:defRPr>
            </a:pPr>
            <a:r>
              <a:rPr sz="3200" dirty="0"/>
              <a:t>     plasma t</a:t>
            </a:r>
            <a:r>
              <a:rPr sz="3200" baseline="-5999" dirty="0"/>
              <a:t>1/2</a:t>
            </a:r>
          </a:p>
          <a:p>
            <a:pPr algn="l">
              <a:defRPr sz="3000">
                <a:latin typeface="AppleMyungjo"/>
                <a:ea typeface="AppleMyungjo"/>
                <a:cs typeface="AppleMyungjo"/>
                <a:sym typeface="AppleMyungjo"/>
              </a:defRPr>
            </a:pPr>
            <a:r>
              <a:rPr sz="3200" dirty="0"/>
              <a:t>     excreted in urine as </a:t>
            </a:r>
            <a:r>
              <a:rPr sz="3200" dirty="0" err="1"/>
              <a:t>glucor</a:t>
            </a:r>
            <a:r>
              <a:rPr sz="3200" dirty="0"/>
              <a:t>. or </a:t>
            </a:r>
            <a:r>
              <a:rPr sz="3200" dirty="0" err="1"/>
              <a:t>oxidised</a:t>
            </a:r>
            <a:r>
              <a:rPr sz="3200" dirty="0"/>
              <a:t>    </a:t>
            </a:r>
          </a:p>
          <a:p>
            <a:pPr algn="l">
              <a:defRPr sz="3000">
                <a:latin typeface="AppleMyungjo"/>
                <a:ea typeface="AppleMyungjo"/>
                <a:cs typeface="AppleMyungjo"/>
                <a:sym typeface="AppleMyungjo"/>
              </a:defRPr>
            </a:pPr>
            <a:r>
              <a:rPr sz="3200" dirty="0"/>
              <a:t>     metabolites</a:t>
            </a:r>
          </a:p>
          <a:p>
            <a:pPr algn="l">
              <a:defRPr sz="3000">
                <a:latin typeface="AppleMyungjo"/>
                <a:ea typeface="AppleMyungjo"/>
                <a:cs typeface="AppleMyungjo"/>
                <a:sym typeface="AppleMyungjo"/>
              </a:defRPr>
            </a:pPr>
            <a:r>
              <a:rPr sz="3200" dirty="0"/>
              <a:t>     cross placenta</a:t>
            </a:r>
          </a:p>
          <a:p>
            <a:pPr algn="l">
              <a:defRPr sz="3000">
                <a:latin typeface="AppleMyungjo"/>
                <a:ea typeface="AppleMyungjo"/>
                <a:cs typeface="AppleMyungjo"/>
                <a:sym typeface="AppleMyungjo"/>
              </a:defRPr>
            </a:pPr>
            <a:r>
              <a:rPr sz="3200" dirty="0"/>
              <a:t>     CI: in pregnancy</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p:nvPr/>
        </p:nvSpPr>
        <p:spPr>
          <a:xfrm>
            <a:off x="946691" y="1976703"/>
            <a:ext cx="12816329" cy="745845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3000">
                <a:solidFill>
                  <a:srgbClr val="941100"/>
                </a:solidFill>
                <a:latin typeface="American Typewriter"/>
                <a:ea typeface="American Typewriter"/>
                <a:cs typeface="American Typewriter"/>
                <a:sym typeface="American Typewriter"/>
              </a:defRPr>
            </a:pPr>
            <a:r>
              <a:rPr sz="3200" dirty="0"/>
              <a:t>4-</a:t>
            </a:r>
            <a:r>
              <a:rPr sz="3200" dirty="0">
                <a:latin typeface="AppleMyungjo"/>
                <a:ea typeface="AppleMyungjo"/>
                <a:cs typeface="AppleMyungjo"/>
                <a:sym typeface="AppleMyungjo"/>
              </a:rPr>
              <a:t> Dependence:</a:t>
            </a:r>
          </a:p>
          <a:p>
            <a:pPr algn="l">
              <a:defRPr sz="3000">
                <a:solidFill>
                  <a:srgbClr val="941100"/>
                </a:solidFill>
                <a:latin typeface="AppleMyungjo"/>
                <a:ea typeface="AppleMyungjo"/>
                <a:cs typeface="AppleMyungjo"/>
                <a:sym typeface="AppleMyungjo"/>
              </a:defRPr>
            </a:pPr>
            <a:endParaRPr sz="3200" dirty="0">
              <a:latin typeface="AppleMyungjo"/>
              <a:ea typeface="AppleMyungjo"/>
              <a:cs typeface="AppleMyungjo"/>
              <a:sym typeface="AppleMyungjo"/>
            </a:endParaRPr>
          </a:p>
          <a:p>
            <a:pPr marL="370416" indent="-370416" algn="l">
              <a:buClr>
                <a:srgbClr val="941100"/>
              </a:buClr>
              <a:buSzPct val="75000"/>
              <a:buChar char="✤"/>
              <a:defRPr sz="3000">
                <a:latin typeface="AppleMyungjo"/>
                <a:ea typeface="AppleMyungjo"/>
                <a:cs typeface="AppleMyungjo"/>
                <a:sym typeface="AppleMyungjo"/>
              </a:defRPr>
            </a:pPr>
            <a:r>
              <a:rPr sz="3200" dirty="0"/>
              <a:t>Psychological &amp; physical </a:t>
            </a:r>
          </a:p>
          <a:p>
            <a:pPr marL="370416" indent="-370416" algn="l">
              <a:buClr>
                <a:srgbClr val="941100"/>
              </a:buClr>
              <a:buSzPct val="75000"/>
              <a:buChar char="✤"/>
              <a:defRPr sz="3000">
                <a:latin typeface="AppleMyungjo"/>
                <a:ea typeface="AppleMyungjo"/>
                <a:cs typeface="AppleMyungjo"/>
                <a:sym typeface="AppleMyungjo"/>
              </a:defRPr>
            </a:pPr>
            <a:r>
              <a:rPr sz="3200" dirty="0"/>
              <a:t>Withdrawal symptoms: confusion, anxiety, agitation, restlessness,</a:t>
            </a:r>
            <a:endParaRPr lang="en-US" sz="3200" dirty="0"/>
          </a:p>
          <a:p>
            <a:pPr algn="l">
              <a:buClr>
                <a:srgbClr val="941100"/>
              </a:buClr>
              <a:buSzPct val="75000"/>
              <a:defRPr sz="3000">
                <a:latin typeface="AppleMyungjo"/>
                <a:ea typeface="AppleMyungjo"/>
                <a:cs typeface="AppleMyungjo"/>
                <a:sym typeface="AppleMyungjo"/>
              </a:defRPr>
            </a:pPr>
            <a:r>
              <a:rPr lang="en-US" sz="3200" dirty="0"/>
              <a:t>   </a:t>
            </a:r>
            <a:r>
              <a:rPr sz="3200" dirty="0"/>
              <a:t> insomnia, tension &amp; rarely, seizures</a:t>
            </a:r>
          </a:p>
          <a:p>
            <a:pPr marL="370416" indent="-370416" algn="l">
              <a:buClr>
                <a:srgbClr val="941100"/>
              </a:buClr>
              <a:buSzPct val="75000"/>
              <a:buChar char="✤"/>
              <a:defRPr sz="3000">
                <a:latin typeface="AppleMyungjo"/>
                <a:ea typeface="AppleMyungjo"/>
                <a:cs typeface="AppleMyungjo"/>
                <a:sym typeface="AppleMyungjo"/>
              </a:defRPr>
            </a:pPr>
            <a:r>
              <a:rPr sz="3200" dirty="0"/>
              <a:t>BZDs with short t</a:t>
            </a:r>
            <a:r>
              <a:rPr sz="3200" baseline="-5999" dirty="0"/>
              <a:t>1/2</a:t>
            </a:r>
            <a:r>
              <a:rPr sz="3200" dirty="0"/>
              <a:t> (triazolam), induce more abrupt symptoms</a:t>
            </a:r>
          </a:p>
          <a:p>
            <a:pPr>
              <a:defRPr sz="3000">
                <a:latin typeface="AppleMyungjo"/>
                <a:ea typeface="AppleMyungjo"/>
                <a:cs typeface="AppleMyungjo"/>
                <a:sym typeface="AppleMyungjo"/>
              </a:defRPr>
            </a:pPr>
            <a:endParaRPr sz="3200" dirty="0"/>
          </a:p>
          <a:p>
            <a:pPr algn="l">
              <a:defRPr sz="3000">
                <a:solidFill>
                  <a:srgbClr val="941100"/>
                </a:solidFill>
                <a:latin typeface="AppleMyungjo"/>
                <a:ea typeface="AppleMyungjo"/>
                <a:cs typeface="AppleMyungjo"/>
                <a:sym typeface="AppleMyungjo"/>
              </a:defRPr>
            </a:pPr>
            <a:r>
              <a:rPr sz="3200" dirty="0"/>
              <a:t>5- Adverse effects</a:t>
            </a:r>
          </a:p>
          <a:p>
            <a:pPr algn="l">
              <a:defRPr sz="3000">
                <a:solidFill>
                  <a:srgbClr val="941100"/>
                </a:solidFill>
                <a:latin typeface="AppleMyungjo"/>
                <a:ea typeface="AppleMyungjo"/>
                <a:cs typeface="AppleMyungjo"/>
                <a:sym typeface="AppleMyungjo"/>
              </a:defRPr>
            </a:pPr>
            <a:endParaRPr sz="3200" dirty="0"/>
          </a:p>
          <a:p>
            <a:pPr marL="370416" indent="-370416" algn="l">
              <a:buClr>
                <a:srgbClr val="941100"/>
              </a:buClr>
              <a:buSzPct val="75000"/>
              <a:buChar char="✤"/>
              <a:defRPr sz="3000">
                <a:latin typeface="AppleMyungjo"/>
                <a:ea typeface="AppleMyungjo"/>
                <a:cs typeface="AppleMyungjo"/>
                <a:sym typeface="AppleMyungjo"/>
              </a:defRPr>
            </a:pPr>
            <a:r>
              <a:rPr sz="3200" dirty="0"/>
              <a:t>Drowsiness, confusion, ataxia, cognitive impairment</a:t>
            </a:r>
          </a:p>
          <a:p>
            <a:pPr marL="370416" indent="-370416" algn="l">
              <a:buClr>
                <a:srgbClr val="941100"/>
              </a:buClr>
              <a:buSzPct val="75000"/>
              <a:buChar char="✤"/>
              <a:defRPr sz="3000">
                <a:latin typeface="AppleMyungjo"/>
                <a:ea typeface="AppleMyungjo"/>
                <a:cs typeface="AppleMyungjo"/>
                <a:sym typeface="AppleMyungjo"/>
              </a:defRPr>
            </a:pPr>
            <a:r>
              <a:rPr sz="3200" dirty="0"/>
              <a:t>Triazolam / tolerance, daytime anxiety, amnesia &amp; confusion</a:t>
            </a:r>
          </a:p>
          <a:p>
            <a:pPr marL="370416" indent="-370416" algn="l">
              <a:buClr>
                <a:srgbClr val="941100"/>
              </a:buClr>
              <a:buSzPct val="75000"/>
              <a:buChar char="✤"/>
              <a:defRPr sz="3000">
                <a:latin typeface="AppleMyungjo"/>
                <a:ea typeface="AppleMyungjo"/>
                <a:cs typeface="AppleMyungjo"/>
                <a:sym typeface="AppleMyungjo"/>
              </a:defRPr>
            </a:pPr>
            <a:r>
              <a:rPr sz="3200" dirty="0"/>
              <a:t>Caution with liver disease, acute angle-closure glaucoma</a:t>
            </a:r>
          </a:p>
          <a:p>
            <a:pPr marL="370416" indent="-370416" algn="l">
              <a:buClr>
                <a:srgbClr val="941100"/>
              </a:buClr>
              <a:buSzPct val="75000"/>
              <a:buChar char="✤"/>
              <a:defRPr sz="3000">
                <a:latin typeface="AppleMyungjo"/>
                <a:ea typeface="AppleMyungjo"/>
                <a:cs typeface="AppleMyungjo"/>
                <a:sym typeface="AppleMyungjo"/>
              </a:defRPr>
            </a:pPr>
            <a:r>
              <a:rPr sz="3200" dirty="0"/>
              <a:t>Alcohol &amp; other CNS depressant???</a:t>
            </a:r>
          </a:p>
          <a:p>
            <a:pPr marL="370416" indent="-370416" algn="l">
              <a:buClr>
                <a:srgbClr val="941100"/>
              </a:buClr>
              <a:buSzPct val="75000"/>
              <a:buChar char="✤"/>
              <a:defRPr sz="3000">
                <a:latin typeface="AppleMyungjo"/>
                <a:ea typeface="AppleMyungjo"/>
                <a:cs typeface="AppleMyungjo"/>
                <a:sym typeface="AppleMyungjo"/>
              </a:defRPr>
            </a:pPr>
            <a:r>
              <a:rPr sz="3200" dirty="0"/>
              <a:t>Relatively safe, overdose ???</a:t>
            </a:r>
            <a:endParaRPr lang="en-US" sz="3200" dirty="0"/>
          </a:p>
          <a:p>
            <a:pPr marL="370416" indent="-370416" algn="l">
              <a:buClr>
                <a:srgbClr val="941100"/>
              </a:buClr>
              <a:buSzPct val="75000"/>
              <a:buChar char="✤"/>
              <a:defRPr sz="3000">
                <a:latin typeface="AppleMyungjo"/>
                <a:ea typeface="AppleMyungjo"/>
                <a:cs typeface="AppleMyungjo"/>
                <a:sym typeface="AppleMyungjo"/>
              </a:defRPr>
            </a:pPr>
            <a:endParaRPr dirty="0"/>
          </a:p>
        </p:txBody>
      </p:sp>
      <p:sp>
        <p:nvSpPr>
          <p:cNvPr id="168" name="Shape 168"/>
          <p:cNvSpPr/>
          <p:nvPr/>
        </p:nvSpPr>
        <p:spPr>
          <a:xfrm>
            <a:off x="3810774" y="336549"/>
            <a:ext cx="5103852" cy="85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000">
                <a:solidFill>
                  <a:srgbClr val="941100"/>
                </a:solidFill>
                <a:latin typeface="AppleMyungjo"/>
                <a:ea typeface="AppleMyungjo"/>
                <a:cs typeface="AppleMyungjo"/>
                <a:sym typeface="AppleMyungjo"/>
              </a:defRPr>
            </a:lvl1pPr>
          </a:lstStyle>
          <a:p>
            <a:r>
              <a:rPr dirty="0"/>
              <a:t>Pharmacokinetics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165100" y="1155700"/>
            <a:ext cx="11099800" cy="1486149"/>
          </a:xfrm>
          <a:prstGeom prst="rect">
            <a:avLst/>
          </a:prstGeom>
        </p:spPr>
        <p:txBody>
          <a:bodyPr/>
          <a:lstStyle>
            <a:lvl1pPr>
              <a:defRPr sz="5000">
                <a:solidFill>
                  <a:srgbClr val="941100"/>
                </a:solidFill>
                <a:latin typeface="AppleMyungjo"/>
                <a:ea typeface="AppleMyungjo"/>
                <a:cs typeface="AppleMyungjo"/>
                <a:sym typeface="AppleMyungjo"/>
              </a:defRPr>
            </a:lvl1pPr>
          </a:lstStyle>
          <a:p>
            <a:r>
              <a:rPr dirty="0"/>
              <a:t>Benzodiazepine Antagonists</a:t>
            </a:r>
          </a:p>
        </p:txBody>
      </p:sp>
      <p:sp>
        <p:nvSpPr>
          <p:cNvPr id="175" name="Shape 175"/>
          <p:cNvSpPr/>
          <p:nvPr/>
        </p:nvSpPr>
        <p:spPr>
          <a:xfrm>
            <a:off x="972210" y="3091348"/>
            <a:ext cx="11467881" cy="305724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44500" indent="-444500" algn="l">
              <a:buClr>
                <a:srgbClr val="941100"/>
              </a:buClr>
              <a:buSzPct val="75000"/>
              <a:buChar char="✤"/>
              <a:defRPr sz="3000">
                <a:latin typeface="AppleMyungjo"/>
                <a:ea typeface="AppleMyungjo"/>
                <a:cs typeface="AppleMyungjo"/>
                <a:sym typeface="AppleMyungjo"/>
              </a:defRPr>
            </a:pPr>
            <a:r>
              <a:rPr sz="3200" dirty="0"/>
              <a:t>Flumazenil / GABA R </a:t>
            </a:r>
            <a:r>
              <a:rPr sz="3200" dirty="0" err="1"/>
              <a:t>antag</a:t>
            </a:r>
            <a:r>
              <a:rPr sz="3200" dirty="0"/>
              <a:t>.</a:t>
            </a:r>
          </a:p>
          <a:p>
            <a:pPr marL="444500" indent="-444500" algn="l">
              <a:buClr>
                <a:srgbClr val="941100"/>
              </a:buClr>
              <a:buSzPct val="75000"/>
              <a:buChar char="✤"/>
              <a:defRPr sz="3000">
                <a:latin typeface="AppleMyungjo"/>
                <a:ea typeface="AppleMyungjo"/>
                <a:cs typeface="AppleMyungjo"/>
                <a:sym typeface="AppleMyungjo"/>
              </a:defRPr>
            </a:pPr>
            <a:r>
              <a:rPr sz="3200" dirty="0"/>
              <a:t>IV only, rapid onset, short duration, t1/2 1hr</a:t>
            </a:r>
          </a:p>
          <a:p>
            <a:pPr marL="444500" indent="-444500" algn="l">
              <a:buClr>
                <a:srgbClr val="941100"/>
              </a:buClr>
              <a:buSzPct val="75000"/>
              <a:buChar char="✤"/>
              <a:defRPr sz="3000">
                <a:latin typeface="AppleMyungjo"/>
                <a:ea typeface="AppleMyungjo"/>
                <a:cs typeface="AppleMyungjo"/>
                <a:sym typeface="AppleMyungjo"/>
              </a:defRPr>
            </a:pPr>
            <a:r>
              <a:rPr sz="3200" dirty="0"/>
              <a:t>Frequent admin. is required</a:t>
            </a:r>
          </a:p>
          <a:p>
            <a:pPr marL="444500" indent="-444500" algn="l">
              <a:buClr>
                <a:srgbClr val="941100"/>
              </a:buClr>
              <a:buSzPct val="75000"/>
              <a:buChar char="✤"/>
              <a:defRPr sz="3000">
                <a:latin typeface="AppleMyungjo"/>
                <a:ea typeface="AppleMyungjo"/>
                <a:cs typeface="AppleMyungjo"/>
                <a:sym typeface="AppleMyungjo"/>
              </a:defRPr>
            </a:pPr>
            <a:r>
              <a:rPr sz="3200" dirty="0"/>
              <a:t>May precipitate withdrawal in dependent patients</a:t>
            </a:r>
          </a:p>
          <a:p>
            <a:pPr marL="444500" indent="-444500" algn="l">
              <a:buClr>
                <a:srgbClr val="941100"/>
              </a:buClr>
              <a:buSzPct val="75000"/>
              <a:buChar char="✤"/>
              <a:defRPr sz="3000">
                <a:latin typeface="AppleMyungjo"/>
                <a:ea typeface="AppleMyungjo"/>
                <a:cs typeface="AppleMyungjo"/>
                <a:sym typeface="AppleMyungjo"/>
              </a:defRPr>
            </a:pPr>
            <a:r>
              <a:rPr sz="3200" dirty="0"/>
              <a:t>Seizure may occur/ mixed ingestion with TCA</a:t>
            </a:r>
          </a:p>
          <a:p>
            <a:pPr marL="444500" indent="-444500" algn="l">
              <a:buClr>
                <a:srgbClr val="941100"/>
              </a:buClr>
              <a:buSzPct val="75000"/>
              <a:buChar char="✤"/>
              <a:defRPr sz="3000">
                <a:latin typeface="AppleMyungjo"/>
                <a:ea typeface="AppleMyungjo"/>
                <a:cs typeface="AppleMyungjo"/>
                <a:sym typeface="AppleMyungjo"/>
              </a:defRPr>
            </a:pPr>
            <a:r>
              <a:rPr sz="3200" dirty="0"/>
              <a:t>SE: dizziness, NV &amp; agitation</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xfrm>
            <a:off x="357554" y="0"/>
            <a:ext cx="11099800" cy="1341091"/>
          </a:xfrm>
          <a:prstGeom prst="rect">
            <a:avLst/>
          </a:prstGeom>
        </p:spPr>
        <p:txBody>
          <a:bodyPr/>
          <a:lstStyle>
            <a:lvl1pPr>
              <a:defRPr sz="5000" i="1">
                <a:solidFill>
                  <a:srgbClr val="941100"/>
                </a:solidFill>
                <a:latin typeface="Georgia"/>
                <a:ea typeface="Georgia"/>
                <a:cs typeface="Georgia"/>
                <a:sym typeface="Georgia"/>
              </a:defRPr>
            </a:lvl1pPr>
          </a:lstStyle>
          <a:p>
            <a:r>
              <a:rPr dirty="0"/>
              <a:t>Other Anxiolytic Agents</a:t>
            </a:r>
          </a:p>
        </p:txBody>
      </p:sp>
      <p:sp>
        <p:nvSpPr>
          <p:cNvPr id="178" name="Shape 178"/>
          <p:cNvSpPr>
            <a:spLocks noGrp="1"/>
          </p:cNvSpPr>
          <p:nvPr>
            <p:ph type="body" idx="4294967295"/>
          </p:nvPr>
        </p:nvSpPr>
        <p:spPr>
          <a:xfrm>
            <a:off x="187433" y="1660068"/>
            <a:ext cx="12330723" cy="7682211"/>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288924" indent="-288924" defTabSz="379729">
              <a:spcBef>
                <a:spcPts val="2700"/>
              </a:spcBef>
              <a:defRPr sz="2600">
                <a:solidFill>
                  <a:srgbClr val="941100"/>
                </a:solidFill>
                <a:latin typeface="Georgia"/>
                <a:ea typeface="Georgia"/>
                <a:cs typeface="Georgia"/>
                <a:sym typeface="Georgia"/>
              </a:defRPr>
            </a:pPr>
            <a:r>
              <a:rPr sz="3200" dirty="0"/>
              <a:t>Antidepressants</a:t>
            </a:r>
          </a:p>
          <a:p>
            <a:pPr marL="982344" lvl="1" indent="-148589" defTabSz="379729">
              <a:spcBef>
                <a:spcPts val="2700"/>
              </a:spcBef>
              <a:buSzPct val="100000"/>
              <a:buBlip>
                <a:blip r:embed="rId2"/>
              </a:buBlip>
              <a:defRPr sz="1950">
                <a:latin typeface="Georgia"/>
                <a:ea typeface="Georgia"/>
                <a:cs typeface="Georgia"/>
                <a:sym typeface="Georgia"/>
              </a:defRPr>
            </a:pPr>
            <a:r>
              <a:rPr sz="3200" i="1" dirty="0"/>
              <a:t>1st </a:t>
            </a:r>
            <a:r>
              <a:rPr sz="3200" dirty="0"/>
              <a:t>line / avoiding dependence</a:t>
            </a:r>
          </a:p>
          <a:p>
            <a:pPr marL="982344" lvl="1" indent="-148589" defTabSz="379729">
              <a:spcBef>
                <a:spcPts val="2700"/>
              </a:spcBef>
              <a:buSzPct val="100000"/>
              <a:buBlip>
                <a:blip r:embed="rId2"/>
              </a:buBlip>
              <a:defRPr sz="1950">
                <a:latin typeface="Georgia"/>
                <a:ea typeface="Georgia"/>
                <a:cs typeface="Georgia"/>
                <a:sym typeface="Georgia"/>
              </a:defRPr>
            </a:pPr>
            <a:r>
              <a:rPr sz="3200" dirty="0"/>
              <a:t>SSRIs (escitalopram or paroxetine)</a:t>
            </a:r>
          </a:p>
          <a:p>
            <a:pPr marL="982344" lvl="1" indent="-148589" defTabSz="379729">
              <a:spcBef>
                <a:spcPts val="2700"/>
              </a:spcBef>
              <a:buSzPct val="100000"/>
              <a:buBlip>
                <a:blip r:embed="rId2"/>
              </a:buBlip>
              <a:defRPr sz="1950">
                <a:latin typeface="Georgia"/>
                <a:ea typeface="Georgia"/>
                <a:cs typeface="Georgia"/>
                <a:sym typeface="Georgia"/>
              </a:defRPr>
            </a:pPr>
            <a:r>
              <a:rPr sz="3200" dirty="0"/>
              <a:t>SNRIs (venlafaxine, duloxetine)</a:t>
            </a:r>
          </a:p>
          <a:p>
            <a:pPr marL="982344" lvl="1" indent="-148589" defTabSz="379729">
              <a:spcBef>
                <a:spcPts val="2700"/>
              </a:spcBef>
              <a:buSzPct val="100000"/>
              <a:buBlip>
                <a:blip r:embed="rId2"/>
              </a:buBlip>
              <a:defRPr sz="1950">
                <a:latin typeface="Georgia"/>
                <a:ea typeface="Georgia"/>
                <a:cs typeface="Georgia"/>
                <a:sym typeface="Georgia"/>
              </a:defRPr>
            </a:pPr>
            <a:r>
              <a:rPr sz="3200" dirty="0"/>
              <a:t>SSRIs &amp; SNRIs have lower potential for dependence</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80BC88-A5C5-9849-A9AD-5E9F66B71DE6}"/>
              </a:ext>
            </a:extLst>
          </p:cNvPr>
          <p:cNvSpPr>
            <a:spLocks noGrp="1"/>
          </p:cNvSpPr>
          <p:nvPr>
            <p:ph type="body" idx="1"/>
          </p:nvPr>
        </p:nvSpPr>
        <p:spPr>
          <a:xfrm>
            <a:off x="952500" y="334335"/>
            <a:ext cx="11099800" cy="7213600"/>
          </a:xfrm>
        </p:spPr>
        <p:txBody>
          <a:bodyPr/>
          <a:lstStyle/>
          <a:p>
            <a:pPr marL="288924" indent="-288924" defTabSz="379729">
              <a:spcBef>
                <a:spcPts val="2700"/>
              </a:spcBef>
              <a:defRPr sz="2600">
                <a:solidFill>
                  <a:srgbClr val="941100"/>
                </a:solidFill>
                <a:latin typeface="Georgia"/>
                <a:ea typeface="Georgia"/>
                <a:cs typeface="Georgia"/>
                <a:sym typeface="Georgia"/>
              </a:defRPr>
            </a:pPr>
            <a:r>
              <a:rPr lang="en-US" sz="4400" dirty="0"/>
              <a:t>Buspirone</a:t>
            </a:r>
          </a:p>
          <a:p>
            <a:pPr marL="1090577" indent="-256822" defTabSz="379729">
              <a:spcBef>
                <a:spcPts val="2700"/>
              </a:spcBef>
              <a:buSzPct val="100000"/>
              <a:buBlip>
                <a:blip r:embed="rId2"/>
              </a:buBlip>
              <a:defRPr sz="1950">
                <a:latin typeface="Georgia"/>
                <a:ea typeface="Georgia"/>
                <a:cs typeface="Georgia"/>
                <a:sym typeface="Georgia"/>
              </a:defRPr>
            </a:pPr>
            <a:r>
              <a:rPr lang="en-US" sz="3200" dirty="0"/>
              <a:t>Chronic GAD</a:t>
            </a:r>
          </a:p>
          <a:p>
            <a:pPr marL="1090577" indent="-256822" defTabSz="379729">
              <a:spcBef>
                <a:spcPts val="2700"/>
              </a:spcBef>
              <a:buSzPct val="100000"/>
              <a:buBlip>
                <a:blip r:embed="rId2"/>
              </a:buBlip>
              <a:defRPr sz="1950">
                <a:latin typeface="Georgia"/>
                <a:ea typeface="Georgia"/>
                <a:cs typeface="Georgia"/>
                <a:sym typeface="Georgia"/>
              </a:defRPr>
            </a:pPr>
            <a:r>
              <a:rPr lang="en-US" sz="3200" dirty="0"/>
              <a:t>Slow onset</a:t>
            </a:r>
          </a:p>
          <a:p>
            <a:pPr marL="1090577" indent="-256822" defTabSz="379729">
              <a:spcBef>
                <a:spcPts val="2700"/>
              </a:spcBef>
              <a:buSzPct val="100000"/>
              <a:buBlip>
                <a:blip r:embed="rId2"/>
              </a:buBlip>
              <a:defRPr sz="1950">
                <a:latin typeface="Georgia"/>
                <a:ea typeface="Georgia"/>
                <a:cs typeface="Georgia"/>
                <a:sym typeface="Georgia"/>
              </a:defRPr>
            </a:pPr>
            <a:r>
              <a:rPr lang="en-US" sz="3200" dirty="0"/>
              <a:t>5-HT1A, 5-HT2A, D2</a:t>
            </a:r>
          </a:p>
          <a:p>
            <a:pPr marL="1090577" indent="-256822" defTabSz="379729">
              <a:spcBef>
                <a:spcPts val="2700"/>
              </a:spcBef>
              <a:buSzPct val="100000"/>
              <a:buBlip>
                <a:blip r:embed="rId2"/>
              </a:buBlip>
              <a:defRPr sz="1950">
                <a:latin typeface="Georgia"/>
                <a:ea typeface="Georgia"/>
                <a:cs typeface="Georgia"/>
                <a:sym typeface="Georgia"/>
              </a:defRPr>
            </a:pPr>
            <a:r>
              <a:rPr lang="en-US" sz="3200" dirty="0"/>
              <a:t>No anticonvulsant, M relaxant</a:t>
            </a:r>
          </a:p>
          <a:p>
            <a:pPr marL="1090577" indent="-256822" defTabSz="379729">
              <a:spcBef>
                <a:spcPts val="2700"/>
              </a:spcBef>
              <a:buSzPct val="100000"/>
              <a:buBlip>
                <a:blip r:embed="rId2"/>
              </a:buBlip>
              <a:defRPr sz="1950">
                <a:latin typeface="Georgia"/>
                <a:ea typeface="Georgia"/>
                <a:cs typeface="Georgia"/>
                <a:sym typeface="Georgia"/>
              </a:defRPr>
            </a:pPr>
            <a:r>
              <a:rPr lang="en-US" sz="3200" dirty="0"/>
              <a:t>Few SE</a:t>
            </a:r>
          </a:p>
          <a:p>
            <a:pPr marL="1090577" indent="-256822" defTabSz="379729">
              <a:spcBef>
                <a:spcPts val="2700"/>
              </a:spcBef>
              <a:buSzPct val="100000"/>
              <a:buBlip>
                <a:blip r:embed="rId2"/>
              </a:buBlip>
              <a:defRPr sz="1950">
                <a:latin typeface="Georgia"/>
                <a:ea typeface="Georgia"/>
                <a:cs typeface="Georgia"/>
                <a:sym typeface="Georgia"/>
              </a:defRPr>
            </a:pPr>
            <a:r>
              <a:rPr lang="en-US" sz="3200" dirty="0"/>
              <a:t>Doesn’t </a:t>
            </a:r>
            <a:r>
              <a:rPr lang="en-US" sz="3200" dirty="0" err="1"/>
              <a:t>potentiateCNS</a:t>
            </a:r>
            <a:r>
              <a:rPr lang="en-US" sz="3200" dirty="0"/>
              <a:t> depressants</a:t>
            </a:r>
          </a:p>
          <a:p>
            <a:endParaRPr lang="en-US" dirty="0"/>
          </a:p>
        </p:txBody>
      </p:sp>
    </p:spTree>
    <p:extLst>
      <p:ext uri="{BB962C8B-B14F-4D97-AF65-F5344CB8AC3E}">
        <p14:creationId xmlns:p14="http://schemas.microsoft.com/office/powerpoint/2010/main" val="110546521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698500" y="265509"/>
            <a:ext cx="6573715" cy="2159000"/>
          </a:xfrm>
          <a:prstGeom prst="rect">
            <a:avLst/>
          </a:prstGeom>
        </p:spPr>
        <p:txBody>
          <a:bodyPr/>
          <a:lstStyle>
            <a:lvl1pPr>
              <a:defRPr sz="5000" i="1">
                <a:solidFill>
                  <a:srgbClr val="941751"/>
                </a:solidFill>
                <a:latin typeface="Georgia"/>
                <a:ea typeface="Georgia"/>
                <a:cs typeface="Georgia"/>
                <a:sym typeface="Georgia"/>
              </a:defRPr>
            </a:lvl1pPr>
          </a:lstStyle>
          <a:p>
            <a:r>
              <a:t>Barbiturates</a:t>
            </a:r>
          </a:p>
        </p:txBody>
      </p:sp>
      <p:sp>
        <p:nvSpPr>
          <p:cNvPr id="187" name="Shape 187"/>
          <p:cNvSpPr>
            <a:spLocks noGrp="1"/>
          </p:cNvSpPr>
          <p:nvPr>
            <p:ph type="body" idx="4294967295"/>
          </p:nvPr>
        </p:nvSpPr>
        <p:spPr>
          <a:xfrm>
            <a:off x="294054" y="2424509"/>
            <a:ext cx="11099800" cy="7544991"/>
          </a:xfrm>
          <a:prstGeom prst="rect">
            <a:avLst/>
          </a:prstGeom>
        </p:spPr>
        <p:txBody>
          <a:bodyPr/>
          <a:lstStyle/>
          <a:p>
            <a:pPr marL="444500" indent="-444500">
              <a:buClr>
                <a:srgbClr val="941100"/>
              </a:buClr>
              <a:buChar char="★"/>
              <a:defRPr sz="3000">
                <a:latin typeface="Georgia"/>
                <a:ea typeface="Georgia"/>
                <a:cs typeface="Georgia"/>
                <a:sym typeface="Georgia"/>
              </a:defRPr>
            </a:pPr>
            <a:r>
              <a:rPr dirty="0"/>
              <a:t>Used to induce &amp; maintain sleep</a:t>
            </a:r>
          </a:p>
          <a:p>
            <a:pPr marL="444500" indent="-444500">
              <a:buClr>
                <a:srgbClr val="941100"/>
              </a:buClr>
              <a:buChar char="★"/>
              <a:defRPr sz="3000">
                <a:latin typeface="Georgia"/>
                <a:ea typeface="Georgia"/>
                <a:cs typeface="Georgia"/>
                <a:sym typeface="Georgia"/>
              </a:defRPr>
            </a:pPr>
            <a:r>
              <a:rPr dirty="0"/>
              <a:t>Replaced by BZDs because they induce tolerance &amp; physical dependence &amp; associated with very severe withdrawal symptoms</a:t>
            </a:r>
          </a:p>
          <a:p>
            <a:pPr marL="444500" indent="-444500">
              <a:buClr>
                <a:srgbClr val="941100"/>
              </a:buClr>
              <a:buChar char="★"/>
              <a:defRPr sz="3000">
                <a:latin typeface="Georgia"/>
                <a:ea typeface="Georgia"/>
                <a:cs typeface="Georgia"/>
                <a:sym typeface="Georgia"/>
              </a:defRPr>
            </a:pPr>
            <a:r>
              <a:rPr dirty="0"/>
              <a:t>All are controlled sub.</a:t>
            </a:r>
          </a:p>
          <a:p>
            <a:pPr marL="444500" indent="-444500">
              <a:buClr>
                <a:srgbClr val="941100"/>
              </a:buClr>
              <a:buChar char="★"/>
              <a:defRPr sz="3000">
                <a:latin typeface="Georgia"/>
                <a:ea typeface="Georgia"/>
                <a:cs typeface="Georgia"/>
                <a:sym typeface="Georgia"/>
              </a:defRPr>
            </a:pPr>
            <a:r>
              <a:rPr dirty="0"/>
              <a:t>Thiopental ( very short-acting)used to induce anaesthesia</a:t>
            </a:r>
          </a:p>
        </p:txBody>
      </p:sp>
      <p:sp>
        <p:nvSpPr>
          <p:cNvPr id="188" name="Shape 188"/>
          <p:cNvSpPr>
            <a:spLocks noGrp="1"/>
          </p:cNvSpPr>
          <p:nvPr>
            <p:ph type="sldNum" sz="quarter" idx="4294967295"/>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pic>
        <p:nvPicPr>
          <p:cNvPr id="5" name="pasted-image.png"/>
          <p:cNvPicPr>
            <a:picLocks noChangeAspect="1"/>
          </p:cNvPicPr>
          <p:nvPr/>
        </p:nvPicPr>
        <p:blipFill>
          <a:blip r:embed="rId2"/>
          <a:stretch>
            <a:fillRect/>
          </a:stretch>
        </p:blipFill>
        <p:spPr>
          <a:xfrm>
            <a:off x="8165806" y="203881"/>
            <a:ext cx="4838994" cy="4752000"/>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p>
            <a:r>
              <a:t>Pr</a:t>
            </a:r>
          </a:p>
        </p:txBody>
      </p:sp>
      <p:pic>
        <p:nvPicPr>
          <p:cNvPr id="191" name="pasted-image.png"/>
          <p:cNvPicPr>
            <a:picLocks noChangeAspect="1"/>
          </p:cNvPicPr>
          <p:nvPr/>
        </p:nvPicPr>
        <p:blipFill>
          <a:blip r:embed="rId2"/>
          <a:stretch>
            <a:fillRect/>
          </a:stretch>
        </p:blipFill>
        <p:spPr>
          <a:xfrm>
            <a:off x="2482850" y="330200"/>
            <a:ext cx="6815891" cy="5415994"/>
          </a:xfrm>
          <a:prstGeom prst="rect">
            <a:avLst/>
          </a:prstGeom>
          <a:ln w="12700">
            <a:miter lim="400000"/>
          </a:ln>
        </p:spPr>
      </p:pic>
      <p:sp>
        <p:nvSpPr>
          <p:cNvPr id="192" name="Shape 192"/>
          <p:cNvSpPr>
            <a:spLocks noGrp="1"/>
          </p:cNvSpPr>
          <p:nvPr>
            <p:ph type="body" sz="half" idx="4294967295"/>
          </p:nvPr>
        </p:nvSpPr>
        <p:spPr>
          <a:xfrm>
            <a:off x="952500" y="6046440"/>
            <a:ext cx="11099800" cy="2665760"/>
          </a:xfrm>
          <a:prstGeom prst="rect">
            <a:avLst/>
          </a:prstGeom>
        </p:spPr>
        <p:txBody>
          <a:bodyPr anchor="b"/>
          <a:lstStyle/>
          <a:p>
            <a:pPr marL="444500" indent="-444500">
              <a:defRPr sz="2700">
                <a:latin typeface="American Typewriter"/>
                <a:ea typeface="American Typewriter"/>
                <a:cs typeface="American Typewriter"/>
                <a:sym typeface="American Typewriter"/>
              </a:defRPr>
            </a:pPr>
            <a:r>
              <a:rPr dirty="0">
                <a:latin typeface="Georgia" charset="0"/>
                <a:ea typeface="Georgia" charset="0"/>
                <a:cs typeface="Georgia" charset="0"/>
              </a:rPr>
              <a:t>Prolong duration of Cl</a:t>
            </a:r>
            <a:r>
              <a:rPr baseline="31999" dirty="0">
                <a:latin typeface="Georgia" charset="0"/>
                <a:ea typeface="Georgia" charset="0"/>
                <a:cs typeface="Georgia" charset="0"/>
              </a:rPr>
              <a:t>-</a:t>
            </a:r>
            <a:r>
              <a:rPr dirty="0">
                <a:latin typeface="Georgia" charset="0"/>
                <a:ea typeface="Georgia" charset="0"/>
                <a:cs typeface="Georgia" charset="0"/>
              </a:rPr>
              <a:t> channel opening</a:t>
            </a:r>
          </a:p>
          <a:p>
            <a:pPr marL="444500" indent="-444500">
              <a:defRPr sz="2700">
                <a:latin typeface="American Typewriter"/>
                <a:ea typeface="American Typewriter"/>
                <a:cs typeface="American Typewriter"/>
                <a:sym typeface="American Typewriter"/>
              </a:defRPr>
            </a:pPr>
            <a:r>
              <a:rPr dirty="0">
                <a:latin typeface="Georgia" charset="0"/>
                <a:ea typeface="Georgia" charset="0"/>
                <a:cs typeface="Georgia" charset="0"/>
              </a:rPr>
              <a:t>Block excitatory glutamate receptors</a:t>
            </a:r>
          </a:p>
          <a:p>
            <a:pPr marL="444500" indent="-444500">
              <a:defRPr sz="2700">
                <a:latin typeface="American Typewriter"/>
                <a:ea typeface="American Typewriter"/>
                <a:cs typeface="American Typewriter"/>
                <a:sym typeface="American Typewriter"/>
              </a:defRPr>
            </a:pPr>
            <a:r>
              <a:rPr dirty="0">
                <a:latin typeface="Georgia" charset="0"/>
                <a:ea typeface="Georgia" charset="0"/>
                <a:cs typeface="Georgia" charset="0"/>
              </a:rPr>
              <a:t>Anesthetic conc. of pent</a:t>
            </a:r>
            <a:r>
              <a:rPr lang="en-US" dirty="0">
                <a:latin typeface="Georgia" charset="0"/>
                <a:ea typeface="Georgia" charset="0"/>
                <a:cs typeface="Georgia" charset="0"/>
              </a:rPr>
              <a:t>obarb</a:t>
            </a:r>
            <a:r>
              <a:rPr dirty="0">
                <a:latin typeface="Georgia" charset="0"/>
                <a:ea typeface="Georgia" charset="0"/>
                <a:cs typeface="Georgia" charset="0"/>
              </a:rPr>
              <a:t>. block high-frequency Na</a:t>
            </a:r>
            <a:r>
              <a:rPr baseline="31999" dirty="0">
                <a:latin typeface="Georgia" charset="0"/>
                <a:ea typeface="Georgia" charset="0"/>
                <a:cs typeface="Georgia" charset="0"/>
              </a:rPr>
              <a:t>+</a:t>
            </a:r>
            <a:r>
              <a:rPr dirty="0">
                <a:latin typeface="Georgia" charset="0"/>
                <a:ea typeface="Georgia" charset="0"/>
                <a:cs typeface="Georgia" charset="0"/>
              </a:rPr>
              <a:t> channel</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endParaRPr/>
          </a:p>
        </p:txBody>
      </p:sp>
      <p:grpSp>
        <p:nvGrpSpPr>
          <p:cNvPr id="129" name="Group 129"/>
          <p:cNvGrpSpPr/>
          <p:nvPr/>
        </p:nvGrpSpPr>
        <p:grpSpPr>
          <a:xfrm>
            <a:off x="1198113" y="1527059"/>
            <a:ext cx="5467125" cy="6851882"/>
            <a:chOff x="0" y="0"/>
            <a:chExt cx="5467124" cy="6851880"/>
          </a:xfrm>
        </p:grpSpPr>
        <p:pic>
          <p:nvPicPr>
            <p:cNvPr id="128" name="pasted-image.png"/>
            <p:cNvPicPr>
              <a:picLocks noChangeAspect="1"/>
            </p:cNvPicPr>
            <p:nvPr/>
          </p:nvPicPr>
          <p:blipFill>
            <a:blip r:embed="rId2"/>
            <a:stretch>
              <a:fillRect/>
            </a:stretch>
          </p:blipFill>
          <p:spPr>
            <a:xfrm>
              <a:off x="127000" y="88900"/>
              <a:ext cx="5213125" cy="6521681"/>
            </a:xfrm>
            <a:prstGeom prst="rect">
              <a:avLst/>
            </a:prstGeom>
            <a:ln>
              <a:noFill/>
            </a:ln>
            <a:effectLst/>
          </p:spPr>
        </p:pic>
        <p:pic>
          <p:nvPicPr>
            <p:cNvPr id="127" name="Picture 126"/>
            <p:cNvPicPr>
              <a:picLocks/>
            </p:cNvPicPr>
            <p:nvPr/>
          </p:nvPicPr>
          <p:blipFill>
            <a:blip r:embed="rId3"/>
            <a:stretch>
              <a:fillRect/>
            </a:stretch>
          </p:blipFill>
          <p:spPr>
            <a:xfrm>
              <a:off x="0" y="0"/>
              <a:ext cx="5467125" cy="6851881"/>
            </a:xfrm>
            <a:prstGeom prst="rect">
              <a:avLst/>
            </a:prstGeom>
            <a:effectLst/>
          </p:spPr>
        </p:pic>
      </p:grpSp>
      <p:grpSp>
        <p:nvGrpSpPr>
          <p:cNvPr id="132" name="Group 132"/>
          <p:cNvGrpSpPr/>
          <p:nvPr/>
        </p:nvGrpSpPr>
        <p:grpSpPr>
          <a:xfrm>
            <a:off x="6522414" y="1569462"/>
            <a:ext cx="5205443" cy="6767076"/>
            <a:chOff x="0" y="0"/>
            <a:chExt cx="5205442" cy="6767075"/>
          </a:xfrm>
        </p:grpSpPr>
        <p:pic>
          <p:nvPicPr>
            <p:cNvPr id="131" name="pasted-image.png"/>
            <p:cNvPicPr>
              <a:picLocks noChangeAspect="1"/>
            </p:cNvPicPr>
            <p:nvPr/>
          </p:nvPicPr>
          <p:blipFill>
            <a:blip r:embed="rId4"/>
            <a:stretch>
              <a:fillRect/>
            </a:stretch>
          </p:blipFill>
          <p:spPr>
            <a:xfrm>
              <a:off x="127000" y="88900"/>
              <a:ext cx="4951443" cy="6436876"/>
            </a:xfrm>
            <a:prstGeom prst="rect">
              <a:avLst/>
            </a:prstGeom>
            <a:ln>
              <a:noFill/>
            </a:ln>
            <a:effectLst/>
          </p:spPr>
        </p:pic>
        <p:pic>
          <p:nvPicPr>
            <p:cNvPr id="130" name="Picture 129"/>
            <p:cNvPicPr>
              <a:picLocks/>
            </p:cNvPicPr>
            <p:nvPr/>
          </p:nvPicPr>
          <p:blipFill>
            <a:blip r:embed="rId5"/>
            <a:stretch>
              <a:fillRect/>
            </a:stretch>
          </p:blipFill>
          <p:spPr>
            <a:xfrm>
              <a:off x="0" y="0"/>
              <a:ext cx="5205443" cy="6767076"/>
            </a:xfrm>
            <a:prstGeom prst="rect">
              <a:avLst/>
            </a:prstGeom>
            <a:effectLst/>
          </p:spPr>
        </p:pic>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asted-image.png"/>
          <p:cNvPicPr>
            <a:picLocks noChangeAspect="1"/>
          </p:cNvPicPr>
          <p:nvPr/>
        </p:nvPicPr>
        <p:blipFill>
          <a:blip r:embed="rId2"/>
          <a:stretch>
            <a:fillRect/>
          </a:stretch>
        </p:blipFill>
        <p:spPr>
          <a:xfrm>
            <a:off x="349250" y="3327239"/>
            <a:ext cx="4264409" cy="4851722"/>
          </a:xfrm>
          <a:prstGeom prst="rect">
            <a:avLst/>
          </a:prstGeom>
          <a:ln w="12700">
            <a:miter lim="400000"/>
          </a:ln>
        </p:spPr>
      </p:pic>
      <p:pic>
        <p:nvPicPr>
          <p:cNvPr id="195" name="pasted-image.png"/>
          <p:cNvPicPr>
            <a:picLocks noChangeAspect="1"/>
          </p:cNvPicPr>
          <p:nvPr/>
        </p:nvPicPr>
        <p:blipFill>
          <a:blip r:embed="rId3"/>
          <a:stretch>
            <a:fillRect/>
          </a:stretch>
        </p:blipFill>
        <p:spPr>
          <a:xfrm>
            <a:off x="4563012" y="3294233"/>
            <a:ext cx="3878777" cy="4917734"/>
          </a:xfrm>
          <a:prstGeom prst="rect">
            <a:avLst/>
          </a:prstGeom>
          <a:ln w="12700">
            <a:miter lim="400000"/>
          </a:ln>
        </p:spPr>
      </p:pic>
      <p:pic>
        <p:nvPicPr>
          <p:cNvPr id="196" name="pasted-image.png"/>
          <p:cNvPicPr>
            <a:picLocks noChangeAspect="1"/>
          </p:cNvPicPr>
          <p:nvPr/>
        </p:nvPicPr>
        <p:blipFill>
          <a:blip r:embed="rId4"/>
          <a:stretch>
            <a:fillRect/>
          </a:stretch>
        </p:blipFill>
        <p:spPr>
          <a:xfrm>
            <a:off x="8394700" y="3294233"/>
            <a:ext cx="4342254" cy="4917734"/>
          </a:xfrm>
          <a:prstGeom prst="rect">
            <a:avLst/>
          </a:prstGeom>
          <a:ln w="12700">
            <a:miter lim="400000"/>
          </a:ln>
        </p:spPr>
      </p:pic>
      <p:sp>
        <p:nvSpPr>
          <p:cNvPr id="197" name="Shape 197"/>
          <p:cNvSpPr/>
          <p:nvPr/>
        </p:nvSpPr>
        <p:spPr>
          <a:xfrm>
            <a:off x="1608826" y="1104899"/>
            <a:ext cx="10486839" cy="838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R="169173">
              <a:defRPr sz="5000">
                <a:solidFill>
                  <a:srgbClr val="941100"/>
                </a:solidFill>
                <a:latin typeface="American Typewriter"/>
                <a:ea typeface="American Typewriter"/>
                <a:cs typeface="American Typewriter"/>
                <a:sym typeface="American Typewriter"/>
              </a:defRPr>
            </a:lvl1pPr>
          </a:lstStyle>
          <a:p>
            <a:r>
              <a:t>Classification of Barbiturates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prstGeom prst="rect">
            <a:avLst/>
          </a:prstGeom>
        </p:spPr>
        <p:txBody>
          <a:bodyPr/>
          <a:lstStyle>
            <a:lvl1pPr>
              <a:defRPr sz="5000">
                <a:solidFill>
                  <a:srgbClr val="941100"/>
                </a:solidFill>
                <a:latin typeface="American Typewriter"/>
                <a:ea typeface="American Typewriter"/>
                <a:cs typeface="American Typewriter"/>
                <a:sym typeface="American Typewriter"/>
              </a:defRPr>
            </a:lvl1pPr>
          </a:lstStyle>
          <a:p>
            <a:r>
              <a:t>Actions of Barbiturates</a:t>
            </a:r>
          </a:p>
        </p:txBody>
      </p:sp>
      <p:sp>
        <p:nvSpPr>
          <p:cNvPr id="200" name="Shape 200"/>
          <p:cNvSpPr>
            <a:spLocks noGrp="1"/>
          </p:cNvSpPr>
          <p:nvPr>
            <p:ph type="body" idx="4294967295"/>
          </p:nvPr>
        </p:nvSpPr>
        <p:spPr>
          <a:xfrm>
            <a:off x="786809" y="2062716"/>
            <a:ext cx="11265491" cy="6827284"/>
          </a:xfrm>
          <a:prstGeom prst="rect">
            <a:avLst/>
          </a:prstGeom>
        </p:spPr>
        <p:txBody>
          <a:bodyPr>
            <a:noAutofit/>
          </a:bodyPr>
          <a:lstStyle/>
          <a:p>
            <a:pPr marL="435610" indent="-435610" defTabSz="572516">
              <a:spcBef>
                <a:spcPts val="4100"/>
              </a:spcBef>
              <a:buClr>
                <a:srgbClr val="941100"/>
              </a:buClr>
              <a:buChar char="➡"/>
              <a:defRPr sz="2940" i="1">
                <a:latin typeface="Georgia"/>
                <a:ea typeface="Georgia"/>
                <a:cs typeface="Georgia"/>
                <a:sym typeface="Georgia"/>
              </a:defRPr>
            </a:pPr>
            <a:r>
              <a:rPr sz="3200" dirty="0"/>
              <a:t>CNS depression</a:t>
            </a:r>
          </a:p>
          <a:p>
            <a:pPr marL="1306830" lvl="2" indent="-435609" defTabSz="572516">
              <a:spcBef>
                <a:spcPts val="4100"/>
              </a:spcBef>
              <a:buClr>
                <a:srgbClr val="941100"/>
              </a:buClr>
              <a:buChar char="✦"/>
              <a:defRPr sz="2940" i="1">
                <a:latin typeface="Georgia"/>
                <a:ea typeface="Georgia"/>
                <a:cs typeface="Georgia"/>
                <a:sym typeface="Georgia"/>
              </a:defRPr>
            </a:pPr>
            <a:r>
              <a:rPr sz="3200" dirty="0"/>
              <a:t>low doses  (sedation)</a:t>
            </a:r>
          </a:p>
          <a:p>
            <a:pPr marL="1306830" lvl="2" indent="-435609" defTabSz="572516">
              <a:spcBef>
                <a:spcPts val="4100"/>
              </a:spcBef>
              <a:buClr>
                <a:srgbClr val="941100"/>
              </a:buClr>
              <a:buChar char="✦"/>
              <a:defRPr sz="2940" i="1">
                <a:latin typeface="Georgia"/>
                <a:ea typeface="Georgia"/>
                <a:cs typeface="Georgia"/>
                <a:sym typeface="Georgia"/>
              </a:defRPr>
            </a:pPr>
            <a:r>
              <a:rPr sz="3200" dirty="0"/>
              <a:t>higher doses  (hypnosis, </a:t>
            </a:r>
            <a:r>
              <a:rPr sz="3200" dirty="0" err="1"/>
              <a:t>anaesthesia</a:t>
            </a:r>
            <a:r>
              <a:rPr sz="3200" dirty="0"/>
              <a:t>???, coma &amp; death)</a:t>
            </a:r>
          </a:p>
          <a:p>
            <a:pPr marL="1306830" lvl="2" indent="-435609" defTabSz="572516">
              <a:spcBef>
                <a:spcPts val="4100"/>
              </a:spcBef>
              <a:buClr>
                <a:srgbClr val="941100"/>
              </a:buClr>
              <a:buChar char="✦"/>
              <a:defRPr sz="2940" i="1">
                <a:latin typeface="Georgia"/>
                <a:ea typeface="Georgia"/>
                <a:cs typeface="Georgia"/>
                <a:sym typeface="Georgia"/>
              </a:defRPr>
            </a:pPr>
            <a:r>
              <a:rPr sz="3200" dirty="0"/>
              <a:t>Don’t raise pain threshold</a:t>
            </a:r>
          </a:p>
          <a:p>
            <a:pPr marL="1306830" lvl="2" indent="-435609" defTabSz="572516">
              <a:spcBef>
                <a:spcPts val="4100"/>
              </a:spcBef>
              <a:buClr>
                <a:srgbClr val="941100"/>
              </a:buClr>
              <a:buChar char="✦"/>
              <a:defRPr sz="2940" i="1">
                <a:latin typeface="Georgia"/>
                <a:ea typeface="Georgia"/>
                <a:cs typeface="Georgia"/>
                <a:sym typeface="Georgia"/>
              </a:defRPr>
            </a:pPr>
            <a:r>
              <a:rPr sz="3200" dirty="0"/>
              <a:t>chronic use lead to tolerance</a:t>
            </a:r>
          </a:p>
          <a:p>
            <a:pPr marL="435610" indent="-435610" defTabSz="572516">
              <a:spcBef>
                <a:spcPts val="4100"/>
              </a:spcBef>
              <a:buClr>
                <a:srgbClr val="941100"/>
              </a:buClr>
              <a:buChar char="➡"/>
              <a:defRPr sz="2940" i="1">
                <a:latin typeface="Georgia"/>
                <a:ea typeface="Georgia"/>
                <a:cs typeface="Georgia"/>
                <a:sym typeface="Georgia"/>
              </a:defRPr>
            </a:pPr>
            <a:r>
              <a:rPr sz="3200" dirty="0"/>
              <a:t>Respiratory depression</a:t>
            </a:r>
          </a:p>
          <a:p>
            <a:pPr marL="1306830" lvl="2" indent="-435609" defTabSz="572516">
              <a:spcBef>
                <a:spcPts val="4100"/>
              </a:spcBef>
              <a:buClr>
                <a:srgbClr val="941100"/>
              </a:buClr>
              <a:buChar char="✦"/>
              <a:defRPr sz="2940" i="1">
                <a:latin typeface="Georgia"/>
                <a:ea typeface="Georgia"/>
                <a:cs typeface="Georgia"/>
                <a:sym typeface="Georgia"/>
              </a:defRPr>
            </a:pPr>
            <a:r>
              <a:rPr sz="3200" dirty="0"/>
              <a:t>Suppress hypoxic &amp; chemoreceptor response to CO2</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xfrm>
            <a:off x="457200" y="139700"/>
            <a:ext cx="11099800" cy="1314847"/>
          </a:xfrm>
          <a:prstGeom prst="rect">
            <a:avLst/>
          </a:prstGeom>
        </p:spPr>
        <p:txBody>
          <a:bodyPr/>
          <a:lstStyle>
            <a:lvl1pPr>
              <a:defRPr sz="5000">
                <a:solidFill>
                  <a:srgbClr val="941100"/>
                </a:solidFill>
                <a:latin typeface="Georgia"/>
                <a:ea typeface="Georgia"/>
                <a:cs typeface="Georgia"/>
                <a:sym typeface="Georgia"/>
              </a:defRPr>
            </a:lvl1pPr>
          </a:lstStyle>
          <a:p>
            <a:r>
              <a:t>Therapeutic uses of Barbiturates</a:t>
            </a:r>
          </a:p>
        </p:txBody>
      </p:sp>
      <p:sp>
        <p:nvSpPr>
          <p:cNvPr id="203" name="Shape 203"/>
          <p:cNvSpPr>
            <a:spLocks noGrp="1"/>
          </p:cNvSpPr>
          <p:nvPr>
            <p:ph type="body" sz="half" idx="4294967295"/>
          </p:nvPr>
        </p:nvSpPr>
        <p:spPr>
          <a:xfrm>
            <a:off x="1079499" y="1928663"/>
            <a:ext cx="11247315" cy="7127414"/>
          </a:xfrm>
          <a:prstGeom prst="rect">
            <a:avLst/>
          </a:prstGeom>
        </p:spPr>
        <p:txBody>
          <a:bodyPr/>
          <a:lstStyle/>
          <a:p>
            <a:pPr marL="444500" indent="-444500">
              <a:buClr>
                <a:srgbClr val="941100"/>
              </a:buClr>
              <a:buChar char="✦"/>
              <a:defRPr sz="3000">
                <a:latin typeface="Georgia"/>
                <a:ea typeface="Georgia"/>
                <a:cs typeface="Georgia"/>
                <a:sym typeface="Georgia"/>
              </a:defRPr>
            </a:pPr>
            <a:r>
              <a:rPr sz="3200" dirty="0">
                <a:latin typeface="Times New Roman" panose="02020603050405020304" pitchFamily="18" charset="0"/>
                <a:cs typeface="Times New Roman" panose="02020603050405020304" pitchFamily="18" charset="0"/>
              </a:rPr>
              <a:t>Anaesthesia, thiopental</a:t>
            </a:r>
          </a:p>
          <a:p>
            <a:pPr marL="444500" indent="-444500">
              <a:buClr>
                <a:srgbClr val="941100"/>
              </a:buClr>
              <a:buChar char="✦"/>
              <a:defRPr sz="3000">
                <a:latin typeface="Georgia"/>
                <a:ea typeface="Georgia"/>
                <a:cs typeface="Georgia"/>
                <a:sym typeface="Georgia"/>
              </a:defRPr>
            </a:pPr>
            <a:r>
              <a:rPr sz="3200" dirty="0">
                <a:latin typeface="Times New Roman" panose="02020603050405020304" pitchFamily="18" charset="0"/>
                <a:cs typeface="Times New Roman" panose="02020603050405020304" pitchFamily="18" charset="0"/>
              </a:rPr>
              <a:t>Anticonvulsant, phenobarbital (tonic-clonic seizure</a:t>
            </a:r>
            <a:r>
              <a:rPr lang="en-US" sz="3200" dirty="0">
                <a:latin typeface="Times New Roman" panose="02020603050405020304" pitchFamily="18" charset="0"/>
                <a:cs typeface="Times New Roman" panose="02020603050405020304" pitchFamily="18" charset="0"/>
              </a:rPr>
              <a:t>, refractory status eplepticus)</a:t>
            </a:r>
            <a:r>
              <a:rPr sz="3200" dirty="0">
                <a:latin typeface="Times New Roman" panose="02020603050405020304" pitchFamily="18" charset="0"/>
                <a:cs typeface="Times New Roman" panose="02020603050405020304" pitchFamily="18" charset="0"/>
              </a:rPr>
              <a:t>)</a:t>
            </a:r>
          </a:p>
          <a:p>
            <a:pPr marL="444500" indent="-444500">
              <a:buClr>
                <a:srgbClr val="941100"/>
              </a:buClr>
              <a:buChar char="✦"/>
              <a:defRPr sz="3000">
                <a:latin typeface="Georgia"/>
                <a:ea typeface="Georgia"/>
                <a:cs typeface="Georgia"/>
                <a:sym typeface="Georgia"/>
              </a:defRPr>
            </a:pPr>
            <a:r>
              <a:rPr sz="3200" dirty="0">
                <a:latin typeface="Times New Roman" panose="02020603050405020304" pitchFamily="18" charset="0"/>
                <a:cs typeface="Times New Roman" panose="02020603050405020304" pitchFamily="18" charset="0"/>
              </a:rPr>
              <a:t>Sedative / hypnotic  (Butalbital, acetaminophen &amp;caffeine or aspirin &amp;  caffeine)</a:t>
            </a:r>
            <a:endParaRPr lang="en-US" sz="3200" dirty="0">
              <a:latin typeface="Times New Roman" panose="02020603050405020304" pitchFamily="18" charset="0"/>
              <a:cs typeface="Times New Roman" panose="02020603050405020304" pitchFamily="18" charset="0"/>
            </a:endParaRPr>
          </a:p>
          <a:p>
            <a:pPr marL="444500" indent="-444500">
              <a:buClr>
                <a:srgbClr val="941100"/>
              </a:buClr>
              <a:buChar char="✦"/>
              <a:defRPr sz="3000">
                <a:latin typeface="Georgia"/>
                <a:ea typeface="Georgia"/>
                <a:cs typeface="Georgia"/>
                <a:sym typeface="Georgia"/>
              </a:defRPr>
            </a:pPr>
            <a:r>
              <a:rPr lang="en-US" sz="3200" dirty="0">
                <a:latin typeface="Times New Roman" panose="02020603050405020304" pitchFamily="18" charset="0"/>
                <a:cs typeface="Times New Roman" panose="02020603050405020304" pitchFamily="18" charset="0"/>
              </a:rPr>
              <a:t>Well tolerated orally, redistribute from brain </a:t>
            </a:r>
          </a:p>
          <a:p>
            <a:pPr marL="444500" indent="-444500">
              <a:buClr>
                <a:srgbClr val="941100"/>
              </a:buClr>
              <a:buChar char="✦"/>
              <a:defRPr sz="3000">
                <a:latin typeface="Georgia"/>
                <a:ea typeface="Georgia"/>
                <a:cs typeface="Georgia"/>
                <a:sym typeface="Georgia"/>
              </a:defRPr>
            </a:pPr>
            <a:endParaRPr lang="en-US" sz="3200" dirty="0">
              <a:latin typeface="Times New Roman" panose="02020603050405020304" pitchFamily="18" charset="0"/>
              <a:cs typeface="Times New Roman" panose="02020603050405020304" pitchFamily="18" charset="0"/>
            </a:endParaRPr>
          </a:p>
          <a:p>
            <a:pPr marL="444500" indent="-444500">
              <a:buClr>
                <a:srgbClr val="941100"/>
              </a:buClr>
              <a:buChar char="✦"/>
              <a:defRPr sz="3000">
                <a:latin typeface="Georgia"/>
                <a:ea typeface="Georgia"/>
                <a:cs typeface="Georgia"/>
                <a:sym typeface="Georgia"/>
              </a:defRPr>
            </a:pPr>
            <a:endParaRPr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asted-image.png"/>
          <p:cNvPicPr>
            <a:picLocks noChangeAspect="1"/>
          </p:cNvPicPr>
          <p:nvPr/>
        </p:nvPicPr>
        <p:blipFill>
          <a:blip r:embed="rId2"/>
          <a:stretch>
            <a:fillRect/>
          </a:stretch>
        </p:blipFill>
        <p:spPr>
          <a:xfrm>
            <a:off x="8610741" y="1286976"/>
            <a:ext cx="3627945" cy="6991351"/>
          </a:xfrm>
          <a:prstGeom prst="rect">
            <a:avLst/>
          </a:prstGeom>
          <a:ln w="12700">
            <a:miter lim="400000"/>
          </a:ln>
        </p:spPr>
      </p:pic>
      <p:pic>
        <p:nvPicPr>
          <p:cNvPr id="206" name="pasted-image.png"/>
          <p:cNvPicPr>
            <a:picLocks noChangeAspect="1"/>
          </p:cNvPicPr>
          <p:nvPr/>
        </p:nvPicPr>
        <p:blipFill>
          <a:blip r:embed="rId3"/>
          <a:stretch>
            <a:fillRect/>
          </a:stretch>
        </p:blipFill>
        <p:spPr>
          <a:xfrm>
            <a:off x="10589254" y="1231772"/>
            <a:ext cx="3426456" cy="7101761"/>
          </a:xfrm>
          <a:prstGeom prst="rect">
            <a:avLst/>
          </a:prstGeom>
          <a:ln w="12700">
            <a:miter lim="400000"/>
          </a:ln>
        </p:spPr>
      </p:pic>
      <p:sp>
        <p:nvSpPr>
          <p:cNvPr id="2" name="TextBox 1"/>
          <p:cNvSpPr txBox="1"/>
          <p:nvPr/>
        </p:nvSpPr>
        <p:spPr>
          <a:xfrm>
            <a:off x="158262" y="659637"/>
            <a:ext cx="8653968" cy="93358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584200" rtl="0" fontAlgn="auto" latinLnBrk="0" hangingPunct="0">
              <a:lnSpc>
                <a:spcPct val="100000"/>
              </a:lnSpc>
              <a:spcBef>
                <a:spcPts val="0"/>
              </a:spcBef>
              <a:spcAft>
                <a:spcPts val="0"/>
              </a:spcAft>
              <a:buClr>
                <a:srgbClr val="C00000"/>
              </a:buClr>
              <a:buSzTx/>
              <a:buFont typeface="Wingdings" charset="2"/>
              <a:buChar char="v"/>
              <a:tabLst/>
            </a:pPr>
            <a:r>
              <a:rPr kumimoji="0" lang="en-US" sz="3200" b="0" i="0" u="none" strike="noStrike" cap="none" spc="0" normalizeH="0" baseline="0" dirty="0">
                <a:ln>
                  <a:noFill/>
                </a:ln>
                <a:solidFill>
                  <a:srgbClr val="000000"/>
                </a:solidFill>
                <a:effectLst/>
                <a:uFillTx/>
                <a:latin typeface="Georgia" charset="0"/>
                <a:ea typeface="Georgia" charset="0"/>
                <a:cs typeface="Georgia" charset="0"/>
                <a:sym typeface="Helvetica Light"/>
              </a:rPr>
              <a:t>Side effects:</a:t>
            </a:r>
          </a:p>
          <a:p>
            <a:pPr marL="342900" indent="-342900" algn="l">
              <a:buClr>
                <a:srgbClr val="C00000"/>
              </a:buClr>
              <a:buFont typeface="Wingdings" charset="2"/>
              <a:buChar char="v"/>
            </a:pPr>
            <a:r>
              <a:rPr lang="en-US" sz="3200" dirty="0">
                <a:latin typeface="Georgia" charset="0"/>
                <a:ea typeface="Georgia" charset="0"/>
                <a:cs typeface="Georgia" charset="0"/>
              </a:rPr>
              <a:t>Barbiturates cause drowsiness, impaired concentration, and mental and physical sluggishness </a:t>
            </a:r>
          </a:p>
          <a:p>
            <a:pPr marL="342900" indent="-342900" algn="l">
              <a:buClr>
                <a:srgbClr val="C00000"/>
              </a:buClr>
              <a:buFont typeface="Wingdings" charset="2"/>
              <a:buChar char="v"/>
            </a:pPr>
            <a:r>
              <a:rPr lang="en-US" sz="3200" dirty="0">
                <a:latin typeface="Georgia" charset="0"/>
                <a:ea typeface="Georgia" charset="0"/>
                <a:cs typeface="Georgia" charset="0"/>
              </a:rPr>
              <a:t>Synergies with ethanol</a:t>
            </a:r>
          </a:p>
          <a:p>
            <a:pPr marL="342900" indent="-342900" algn="l">
              <a:buClr>
                <a:srgbClr val="C00000"/>
              </a:buClr>
              <a:buFont typeface="Wingdings" charset="2"/>
              <a:buChar char="v"/>
            </a:pPr>
            <a:r>
              <a:rPr lang="en-US" sz="3200" dirty="0">
                <a:latin typeface="Georgia" charset="0"/>
                <a:ea typeface="Georgia" charset="0"/>
                <a:cs typeface="Georgia" charset="0"/>
              </a:rPr>
              <a:t>Hangover effect</a:t>
            </a:r>
          </a:p>
          <a:p>
            <a:pPr marL="342900" indent="-342900" algn="l">
              <a:buClr>
                <a:srgbClr val="C00000"/>
              </a:buClr>
              <a:buFont typeface="Wingdings" charset="2"/>
              <a:buChar char="v"/>
            </a:pPr>
            <a:r>
              <a:rPr lang="en-US" sz="3200" dirty="0">
                <a:latin typeface="Georgia" charset="0"/>
                <a:ea typeface="Georgia" charset="0"/>
                <a:cs typeface="Georgia" charset="0"/>
              </a:rPr>
              <a:t>NV</a:t>
            </a:r>
          </a:p>
          <a:p>
            <a:pPr marL="342900" indent="-342900" algn="l">
              <a:buClr>
                <a:srgbClr val="C00000"/>
              </a:buClr>
              <a:buFont typeface="Wingdings" charset="2"/>
              <a:buChar char="v"/>
            </a:pPr>
            <a:r>
              <a:rPr lang="en-US" sz="3200" dirty="0">
                <a:latin typeface="Georgia" charset="0"/>
                <a:ea typeface="Georgia" charset="0"/>
                <a:cs typeface="Georgia" charset="0"/>
              </a:rPr>
              <a:t>E induction</a:t>
            </a:r>
          </a:p>
          <a:p>
            <a:pPr marL="342900" indent="-342900" algn="l">
              <a:buClr>
                <a:srgbClr val="C00000"/>
              </a:buClr>
              <a:buFont typeface="Wingdings" charset="2"/>
              <a:buChar char="v"/>
            </a:pPr>
            <a:r>
              <a:rPr lang="en-US" sz="3200" dirty="0">
                <a:latin typeface="Georgia" charset="0"/>
                <a:ea typeface="Georgia" charset="0"/>
                <a:cs typeface="Georgia" charset="0"/>
              </a:rPr>
              <a:t>CI: in patients with acute intermittent porphyria. </a:t>
            </a:r>
          </a:p>
          <a:p>
            <a:pPr marL="342900" indent="-342900" algn="l">
              <a:buClr>
                <a:srgbClr val="C00000"/>
              </a:buClr>
              <a:buFont typeface="Wingdings" charset="2"/>
              <a:buChar char="v"/>
            </a:pPr>
            <a:r>
              <a:rPr lang="en-US" sz="3200" dirty="0">
                <a:latin typeface="Georgia" charset="0"/>
                <a:ea typeface="Georgia" charset="0"/>
                <a:cs typeface="Georgia" charset="0"/>
              </a:rPr>
              <a:t>Abrupt withdrawal from barbiturates may cause tremors, anxiety, weakness, restlessness, nausea and vomiting, seizures, delirium, and cardiac arrest.</a:t>
            </a:r>
          </a:p>
          <a:p>
            <a:pPr marL="342900" indent="-342900" algn="l">
              <a:buClr>
                <a:srgbClr val="C00000"/>
              </a:buClr>
              <a:buFont typeface="Wingdings" charset="2"/>
              <a:buChar char="v"/>
            </a:pPr>
            <a:r>
              <a:rPr lang="en-US" sz="3200" dirty="0">
                <a:latin typeface="Georgia" charset="0"/>
                <a:ea typeface="Georgia" charset="0"/>
                <a:cs typeface="Georgia" charset="0"/>
              </a:rPr>
              <a:t> Withdrawal is much more severe than opiates</a:t>
            </a:r>
          </a:p>
          <a:p>
            <a:pPr marL="342900" indent="-342900">
              <a:buClr>
                <a:srgbClr val="C00000"/>
              </a:buClr>
              <a:buFont typeface="Wingdings" charset="2"/>
              <a:buChar char="v"/>
            </a:pPr>
            <a:endParaRPr lang="en-US" sz="3200" dirty="0">
              <a:latin typeface="Georgia" charset="0"/>
              <a:ea typeface="Georgia" charset="0"/>
              <a:cs typeface="Georgia" charset="0"/>
            </a:endParaRPr>
          </a:p>
          <a:p>
            <a:pPr marL="342900" marR="0" indent="-342900" algn="ctr" defTabSz="584200" rtl="0" fontAlgn="auto" latinLnBrk="0" hangingPunct="0">
              <a:lnSpc>
                <a:spcPct val="100000"/>
              </a:lnSpc>
              <a:spcBef>
                <a:spcPts val="0"/>
              </a:spcBef>
              <a:spcAft>
                <a:spcPts val="0"/>
              </a:spcAft>
              <a:buClr>
                <a:srgbClr val="C00000"/>
              </a:buClr>
              <a:buSzTx/>
              <a:buFont typeface="Wingdings" charset="2"/>
              <a:buChar char="v"/>
              <a:tabLst/>
            </a:pPr>
            <a:endParaRPr kumimoji="0" lang="en-US" sz="3200" b="0" i="0" u="none" strike="noStrike" cap="none" spc="0" normalizeH="0" baseline="0" dirty="0">
              <a:ln>
                <a:noFill/>
              </a:ln>
              <a:solidFill>
                <a:srgbClr val="000000"/>
              </a:solidFill>
              <a:effectLst/>
              <a:uFillTx/>
              <a:latin typeface="Georgia" charset="0"/>
              <a:ea typeface="Georgia" charset="0"/>
              <a:cs typeface="Georgia"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Georgia" charset="0"/>
              <a:ea typeface="Georgia" charset="0"/>
              <a:cs typeface="Georgia" charset="0"/>
              <a:sym typeface="Helvetica Light"/>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lstStyle>
            <a:lvl1pPr algn="l">
              <a:defRPr i="1">
                <a:solidFill>
                  <a:srgbClr val="941100"/>
                </a:solidFill>
                <a:latin typeface="Georgia"/>
                <a:ea typeface="Georgia"/>
                <a:cs typeface="Georgia"/>
                <a:sym typeface="Georgia"/>
              </a:defRPr>
            </a:lvl1pPr>
          </a:lstStyle>
          <a:p>
            <a:r>
              <a:rPr dirty="0"/>
              <a:t>Zolpidem </a:t>
            </a:r>
          </a:p>
        </p:txBody>
      </p:sp>
      <p:pic>
        <p:nvPicPr>
          <p:cNvPr id="209" name="download.jpg"/>
          <p:cNvPicPr>
            <a:picLocks noChangeAspect="1"/>
          </p:cNvPicPr>
          <p:nvPr/>
        </p:nvPicPr>
        <p:blipFill>
          <a:blip r:embed="rId2"/>
          <a:stretch>
            <a:fillRect/>
          </a:stretch>
        </p:blipFill>
        <p:spPr>
          <a:xfrm>
            <a:off x="9864480" y="0"/>
            <a:ext cx="1651000" cy="2082800"/>
          </a:xfrm>
          <a:prstGeom prst="rect">
            <a:avLst/>
          </a:prstGeom>
          <a:ln w="12700">
            <a:miter lim="400000"/>
          </a:ln>
        </p:spPr>
      </p:pic>
      <p:sp>
        <p:nvSpPr>
          <p:cNvPr id="210" name="Shape 210"/>
          <p:cNvSpPr>
            <a:spLocks noGrp="1"/>
          </p:cNvSpPr>
          <p:nvPr>
            <p:ph type="body" idx="4294967295"/>
          </p:nvPr>
        </p:nvSpPr>
        <p:spPr>
          <a:xfrm>
            <a:off x="545123" y="2356338"/>
            <a:ext cx="12133385" cy="6705112"/>
          </a:xfrm>
          <a:prstGeom prst="rect">
            <a:avLst/>
          </a:prstGeom>
        </p:spPr>
        <p:txBody>
          <a:bodyPr>
            <a:normAutofit/>
          </a:bodyPr>
          <a:lstStyle/>
          <a:p>
            <a:pPr>
              <a:defRPr>
                <a:latin typeface="Georgia"/>
                <a:ea typeface="Georgia"/>
                <a:cs typeface="Georgia"/>
                <a:sym typeface="Georgia"/>
              </a:defRPr>
            </a:pPr>
            <a:r>
              <a:rPr sz="3200" dirty="0"/>
              <a:t>Non-BZD compound, bind BZD-R subtype selectively</a:t>
            </a:r>
          </a:p>
          <a:p>
            <a:pPr>
              <a:defRPr>
                <a:latin typeface="Georgia"/>
                <a:ea typeface="Georgia"/>
                <a:cs typeface="Georgia"/>
                <a:sym typeface="Georgia"/>
              </a:defRPr>
            </a:pPr>
            <a:r>
              <a:rPr sz="3200" dirty="0"/>
              <a:t>No anticonvulsant or muscle-relaxant effect</a:t>
            </a:r>
          </a:p>
          <a:p>
            <a:pPr>
              <a:defRPr>
                <a:latin typeface="Georgia"/>
                <a:ea typeface="Georgia"/>
                <a:cs typeface="Georgia"/>
                <a:sym typeface="Georgia"/>
              </a:defRPr>
            </a:pPr>
            <a:r>
              <a:rPr sz="3200" dirty="0"/>
              <a:t>Few withdrawal, minimal rebound insomnia, little tolerance</a:t>
            </a:r>
          </a:p>
          <a:p>
            <a:pPr>
              <a:defRPr>
                <a:latin typeface="Georgia"/>
                <a:ea typeface="Georgia"/>
                <a:cs typeface="Georgia"/>
                <a:sym typeface="Georgia"/>
              </a:defRPr>
            </a:pPr>
            <a:r>
              <a:rPr sz="3200" dirty="0"/>
              <a:t>Rapidly abs., rapid onset, short t</a:t>
            </a:r>
            <a:r>
              <a:rPr sz="3200" baseline="-5999" dirty="0"/>
              <a:t>1/2</a:t>
            </a:r>
            <a:r>
              <a:rPr lang="en-US" sz="3200" baseline="-5999" dirty="0"/>
              <a:t>, </a:t>
            </a:r>
            <a:r>
              <a:rPr lang="en-US" sz="3200" dirty="0"/>
              <a:t>oxidized by CYP3A!!!</a:t>
            </a:r>
          </a:p>
          <a:p>
            <a:pPr>
              <a:defRPr>
                <a:latin typeface="Georgia"/>
                <a:ea typeface="Georgia"/>
                <a:cs typeface="Georgia"/>
                <a:sym typeface="Georgia"/>
              </a:defRPr>
            </a:pPr>
            <a:r>
              <a:rPr lang="en-US" sz="3200" dirty="0">
                <a:sym typeface="Georgia"/>
              </a:rPr>
              <a:t>Unlike BZD, at hypnotic doses, the </a:t>
            </a:r>
            <a:r>
              <a:rPr lang="en-US" sz="3200" dirty="0" err="1">
                <a:sym typeface="Georgia"/>
              </a:rPr>
              <a:t>nonBZD</a:t>
            </a:r>
            <a:r>
              <a:rPr lang="en-US" sz="3200" dirty="0">
                <a:sym typeface="Georgia"/>
              </a:rPr>
              <a:t>, </a:t>
            </a:r>
            <a:r>
              <a:rPr lang="en-US" sz="3200" i="1" dirty="0">
                <a:sym typeface="Georgia"/>
              </a:rPr>
              <a:t>zolpidem, </a:t>
            </a:r>
            <a:r>
              <a:rPr lang="en-US" sz="3200" i="1" dirty="0" err="1">
                <a:sym typeface="Georgia"/>
              </a:rPr>
              <a:t>zaleplon</a:t>
            </a:r>
            <a:r>
              <a:rPr lang="en-US" sz="3200" i="1" dirty="0">
                <a:sym typeface="Georgia"/>
              </a:rPr>
              <a:t>, </a:t>
            </a:r>
            <a:r>
              <a:rPr lang="en-US" sz="3200" dirty="0">
                <a:sym typeface="Georgia"/>
              </a:rPr>
              <a:t>and </a:t>
            </a:r>
            <a:r>
              <a:rPr lang="en-US" sz="3200" i="1" dirty="0" err="1">
                <a:sym typeface="Georgia"/>
              </a:rPr>
              <a:t>eszopiclone</a:t>
            </a:r>
            <a:r>
              <a:rPr lang="en-US" sz="3200" i="1" dirty="0">
                <a:sym typeface="Georgia"/>
              </a:rPr>
              <a:t>, </a:t>
            </a:r>
            <a:r>
              <a:rPr lang="en-US" sz="3200" dirty="0">
                <a:solidFill>
                  <a:srgbClr val="C00000"/>
                </a:solidFill>
                <a:sym typeface="Georgia"/>
              </a:rPr>
              <a:t>do not significantly alter the sleep stages </a:t>
            </a:r>
            <a:r>
              <a:rPr lang="en-US" sz="3200" dirty="0">
                <a:sym typeface="Georgia"/>
              </a:rPr>
              <a:t>and, hence, are often the preferred hypnotics</a:t>
            </a:r>
          </a:p>
          <a:p>
            <a:pPr>
              <a:defRPr>
                <a:latin typeface="Georgia"/>
                <a:ea typeface="Georgia"/>
                <a:cs typeface="Georgia"/>
                <a:sym typeface="Georgia"/>
              </a:defRPr>
            </a:pPr>
            <a:endParaRPr sz="3200"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p:nvPr/>
        </p:nvSpPr>
        <p:spPr>
          <a:xfrm>
            <a:off x="226819" y="335979"/>
            <a:ext cx="11941734" cy="748923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000" i="1">
                <a:solidFill>
                  <a:srgbClr val="941100"/>
                </a:solidFill>
                <a:latin typeface="Georgia"/>
                <a:ea typeface="Georgia"/>
                <a:cs typeface="Georgia"/>
                <a:sym typeface="Georgia"/>
              </a:defRPr>
            </a:pPr>
            <a:r>
              <a:rPr dirty="0"/>
              <a:t>Zalpelon</a:t>
            </a:r>
          </a:p>
          <a:p>
            <a:pPr algn="l">
              <a:defRPr>
                <a:latin typeface="Georgia"/>
                <a:ea typeface="Georgia"/>
                <a:cs typeface="Georgia"/>
                <a:sym typeface="Georgia"/>
              </a:defRPr>
            </a:pPr>
            <a:r>
              <a:rPr lang="en-US" dirty="0"/>
              <a:t>Oral n</a:t>
            </a:r>
            <a:r>
              <a:rPr dirty="0"/>
              <a:t>on BZDs, few  residual effects</a:t>
            </a:r>
            <a:r>
              <a:rPr lang="en-US" dirty="0"/>
              <a:t> !!!</a:t>
            </a:r>
            <a:r>
              <a:rPr dirty="0"/>
              <a:t>, rapid elimination</a:t>
            </a:r>
            <a:r>
              <a:rPr lang="en-US" dirty="0"/>
              <a:t>,</a:t>
            </a:r>
          </a:p>
          <a:p>
            <a:pPr algn="l">
              <a:defRPr>
                <a:latin typeface="Georgia"/>
                <a:ea typeface="Georgia"/>
                <a:cs typeface="Georgia"/>
                <a:sym typeface="Georgia"/>
              </a:defRPr>
            </a:pPr>
            <a:r>
              <a:rPr lang="en-US" dirty="0"/>
              <a:t>  metabolized by liver</a:t>
            </a:r>
            <a:endParaRPr dirty="0"/>
          </a:p>
          <a:p>
            <a:pPr algn="l">
              <a:defRPr>
                <a:latin typeface="Georgia"/>
                <a:ea typeface="Georgia"/>
                <a:cs typeface="Georgia"/>
                <a:sym typeface="Georgia"/>
              </a:defRPr>
            </a:pPr>
            <a:endParaRPr dirty="0"/>
          </a:p>
          <a:p>
            <a:pPr algn="l">
              <a:defRPr sz="4000" i="1">
                <a:solidFill>
                  <a:srgbClr val="941100"/>
                </a:solidFill>
                <a:latin typeface="Georgia"/>
                <a:ea typeface="Georgia"/>
                <a:cs typeface="Georgia"/>
                <a:sym typeface="Georgia"/>
              </a:defRPr>
            </a:pPr>
            <a:r>
              <a:rPr dirty="0"/>
              <a:t>Eszopicone</a:t>
            </a:r>
          </a:p>
          <a:p>
            <a:pPr algn="l">
              <a:defRPr>
                <a:latin typeface="Georgia"/>
                <a:ea typeface="Georgia"/>
                <a:cs typeface="Georgia"/>
                <a:sym typeface="Georgia"/>
              </a:defRPr>
            </a:pPr>
            <a:r>
              <a:rPr lang="en-US" dirty="0">
                <a:latin typeface="Georgia" charset="0"/>
                <a:ea typeface="Georgia" charset="0"/>
                <a:cs typeface="Georgia" charset="0"/>
              </a:rPr>
              <a:t>Oral n</a:t>
            </a:r>
            <a:r>
              <a:rPr dirty="0">
                <a:latin typeface="Georgia" charset="0"/>
                <a:ea typeface="Georgia" charset="0"/>
                <a:cs typeface="Georgia" charset="0"/>
              </a:rPr>
              <a:t>on BZD, </a:t>
            </a:r>
            <a:r>
              <a:rPr lang="en-US" dirty="0">
                <a:latin typeface="Georgia" charset="0"/>
                <a:ea typeface="Georgia" charset="0"/>
                <a:cs typeface="Georgia" charset="0"/>
              </a:rPr>
              <a:t>act on BZ1 receptor, </a:t>
            </a:r>
            <a:r>
              <a:rPr dirty="0">
                <a:latin typeface="Georgia" charset="0"/>
                <a:ea typeface="Georgia" charset="0"/>
                <a:cs typeface="Georgia" charset="0"/>
              </a:rPr>
              <a:t>effective in insomnia, </a:t>
            </a:r>
            <a:endParaRPr lang="en-US" dirty="0">
              <a:latin typeface="Georgia" charset="0"/>
              <a:ea typeface="Georgia" charset="0"/>
              <a:cs typeface="Georgia" charset="0"/>
            </a:endParaRPr>
          </a:p>
          <a:p>
            <a:pPr algn="l"/>
            <a:r>
              <a:rPr lang="en-US" dirty="0">
                <a:latin typeface="Georgia" charset="0"/>
                <a:ea typeface="Georgia" charset="0"/>
                <a:cs typeface="Georgia" charset="0"/>
              </a:rPr>
              <a:t>  </a:t>
            </a:r>
            <a:r>
              <a:rPr dirty="0">
                <a:latin typeface="Georgia" charset="0"/>
                <a:ea typeface="Georgia" charset="0"/>
                <a:cs typeface="Georgia" charset="0"/>
              </a:rPr>
              <a:t>rapid abs., &amp; metabolism</a:t>
            </a:r>
            <a:r>
              <a:rPr lang="en-US" dirty="0">
                <a:latin typeface="Georgia" charset="0"/>
                <a:ea typeface="Georgia" charset="0"/>
                <a:cs typeface="Georgia" charset="0"/>
              </a:rPr>
              <a:t>, SE; anxiety, dry mouth, headache,</a:t>
            </a:r>
          </a:p>
          <a:p>
            <a:pPr algn="l"/>
            <a:r>
              <a:rPr lang="en-US" dirty="0">
                <a:latin typeface="Georgia" charset="0"/>
                <a:ea typeface="Georgia" charset="0"/>
                <a:cs typeface="Georgia" charset="0"/>
              </a:rPr>
              <a:t> peripheral edema, somnolence, and unpleasant taste</a:t>
            </a:r>
          </a:p>
          <a:p>
            <a:pPr algn="l">
              <a:defRPr>
                <a:latin typeface="Georgia"/>
                <a:ea typeface="Georgia"/>
                <a:cs typeface="Georgia"/>
                <a:sym typeface="Georgia"/>
              </a:defRPr>
            </a:pPr>
            <a:endParaRPr dirty="0">
              <a:latin typeface="Georgia" charset="0"/>
              <a:ea typeface="Georgia" charset="0"/>
              <a:cs typeface="Georgia" charset="0"/>
            </a:endParaRPr>
          </a:p>
          <a:p>
            <a:pPr algn="l">
              <a:defRPr sz="4000" i="1">
                <a:solidFill>
                  <a:srgbClr val="941100"/>
                </a:solidFill>
                <a:latin typeface="Georgia"/>
                <a:ea typeface="Georgia"/>
                <a:cs typeface="Georgia"/>
                <a:sym typeface="Georgia"/>
              </a:defRPr>
            </a:pPr>
            <a:r>
              <a:rPr dirty="0"/>
              <a:t>Ramelton</a:t>
            </a:r>
          </a:p>
          <a:p>
            <a:pPr algn="l">
              <a:defRPr>
                <a:latin typeface="Georgia"/>
                <a:ea typeface="Georgia"/>
                <a:cs typeface="Georgia"/>
                <a:sym typeface="Georgia"/>
              </a:defRPr>
            </a:pPr>
            <a:r>
              <a:rPr dirty="0"/>
              <a:t>Selective MT1 &amp; MT2,  used for insomnia, No dependence, </a:t>
            </a:r>
          </a:p>
          <a:p>
            <a:pPr algn="l">
              <a:defRPr>
                <a:latin typeface="Georgia"/>
                <a:ea typeface="Georgia"/>
                <a:cs typeface="Georgia"/>
                <a:sym typeface="Georgia"/>
              </a:defRPr>
            </a:pPr>
            <a:r>
              <a:rPr dirty="0"/>
              <a:t>SE:  ———, prolactin ???</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904" y="732420"/>
            <a:ext cx="11260992" cy="7702061"/>
          </a:xfrm>
        </p:spPr>
        <p:txBody>
          <a:bodyPr>
            <a:normAutofit/>
          </a:bodyPr>
          <a:lstStyle/>
          <a:p>
            <a:pPr algn="l"/>
            <a:r>
              <a:rPr lang="en-US" sz="3600" b="1" dirty="0">
                <a:solidFill>
                  <a:srgbClr val="C00000"/>
                </a:solidFill>
                <a:latin typeface="Georgia" charset="0"/>
                <a:ea typeface="Georgia" charset="0"/>
                <a:cs typeface="Georgia" charset="0"/>
              </a:rPr>
              <a:t>Antihistamines</a:t>
            </a:r>
            <a:r>
              <a:rPr lang="en-US" sz="3600" dirty="0">
                <a:latin typeface="Georgia" charset="0"/>
                <a:ea typeface="Georgia" charset="0"/>
                <a:cs typeface="Georgia" charset="0"/>
              </a:rPr>
              <a:t>: hydroxyzine, diphenhydramine &amp; </a:t>
            </a:r>
            <a:r>
              <a:rPr lang="en-US" sz="3600" dirty="0" err="1">
                <a:latin typeface="Georgia" charset="0"/>
                <a:ea typeface="Georgia" charset="0"/>
                <a:cs typeface="Georgia" charset="0"/>
              </a:rPr>
              <a:t>doxylamine</a:t>
            </a:r>
            <a:r>
              <a:rPr lang="en-US" sz="3600" dirty="0">
                <a:latin typeface="Georgia" charset="0"/>
                <a:ea typeface="Georgia" charset="0"/>
                <a:cs typeface="Georgia" charset="0"/>
              </a:rPr>
              <a:t>, !!!!!!</a:t>
            </a:r>
            <a:br>
              <a:rPr lang="en-US" sz="3600" dirty="0">
                <a:latin typeface="Georgia" charset="0"/>
                <a:ea typeface="Georgia" charset="0"/>
                <a:cs typeface="Georgia" charset="0"/>
              </a:rPr>
            </a:br>
            <a:br>
              <a:rPr lang="en-US" sz="3600" dirty="0">
                <a:latin typeface="Georgia" charset="0"/>
                <a:ea typeface="Georgia" charset="0"/>
                <a:cs typeface="Georgia" charset="0"/>
              </a:rPr>
            </a:br>
            <a:r>
              <a:rPr lang="en-US" sz="3600" b="1" dirty="0">
                <a:solidFill>
                  <a:srgbClr val="C00000"/>
                </a:solidFill>
                <a:latin typeface="Georgia" charset="0"/>
                <a:ea typeface="Georgia" charset="0"/>
                <a:cs typeface="Georgia" charset="0"/>
              </a:rPr>
              <a:t>Antidepressants:</a:t>
            </a:r>
            <a:r>
              <a:rPr lang="en-US" sz="3600" dirty="0">
                <a:latin typeface="Georgia" charset="0"/>
                <a:ea typeface="Georgia" charset="0"/>
                <a:cs typeface="Georgia" charset="0"/>
              </a:rPr>
              <a:t> sedating antidepressants with strong antihistamine </a:t>
            </a:r>
            <a:br>
              <a:rPr lang="en-US" sz="3600" dirty="0">
                <a:latin typeface="Georgia" charset="0"/>
                <a:ea typeface="Georgia" charset="0"/>
                <a:cs typeface="Georgia" charset="0"/>
              </a:rPr>
            </a:br>
            <a:r>
              <a:rPr lang="en-US" sz="3600" i="1" dirty="0">
                <a:solidFill>
                  <a:srgbClr val="C00000"/>
                </a:solidFill>
                <a:latin typeface="Georgia" charset="0"/>
                <a:ea typeface="Georgia" charset="0"/>
                <a:cs typeface="Georgia" charset="0"/>
              </a:rPr>
              <a:t>Doxepin</a:t>
            </a:r>
            <a:r>
              <a:rPr lang="en-US" sz="3600" i="1" dirty="0">
                <a:latin typeface="Georgia" charset="0"/>
                <a:ea typeface="Georgia" charset="0"/>
                <a:cs typeface="Georgia" charset="0"/>
              </a:rPr>
              <a:t>, </a:t>
            </a:r>
            <a:r>
              <a:rPr lang="en-US" sz="3600" dirty="0">
                <a:latin typeface="Georgia" charset="0"/>
                <a:ea typeface="Georgia" charset="0"/>
                <a:cs typeface="Georgia" charset="0"/>
              </a:rPr>
              <a:t>tricyclic agent with SNRI antidepressant and anxiolytic action, was used for insomnia</a:t>
            </a:r>
            <a:br>
              <a:rPr lang="en-US" sz="3600" dirty="0">
                <a:latin typeface="Georgia" charset="0"/>
                <a:ea typeface="Georgia" charset="0"/>
                <a:cs typeface="Georgia" charset="0"/>
              </a:rPr>
            </a:br>
            <a:r>
              <a:rPr lang="en-US" sz="3600" i="1" dirty="0">
                <a:solidFill>
                  <a:srgbClr val="C00000"/>
                </a:solidFill>
                <a:latin typeface="Georgia" charset="0"/>
                <a:ea typeface="Georgia" charset="0"/>
                <a:cs typeface="Georgia" charset="0"/>
              </a:rPr>
              <a:t>Trazodone, mirtazapine</a:t>
            </a:r>
            <a:r>
              <a:rPr lang="en-US" sz="3600" i="1" dirty="0">
                <a:latin typeface="Georgia" charset="0"/>
                <a:ea typeface="Georgia" charset="0"/>
                <a:cs typeface="Georgia" charset="0"/>
              </a:rPr>
              <a:t>, tricyclic antidepressants with antihistamine activity</a:t>
            </a:r>
            <a:endParaRPr lang="en-US" sz="3600" dirty="0">
              <a:latin typeface="Georgia" charset="0"/>
              <a:ea typeface="Georgia" charset="0"/>
              <a:cs typeface="Georgia" charset="0"/>
            </a:endParaRPr>
          </a:p>
        </p:txBody>
      </p:sp>
    </p:spTree>
    <p:extLst>
      <p:ext uri="{BB962C8B-B14F-4D97-AF65-F5344CB8AC3E}">
        <p14:creationId xmlns:p14="http://schemas.microsoft.com/office/powerpoint/2010/main" val="5251790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p>
            <a:endParaRPr/>
          </a:p>
        </p:txBody>
      </p:sp>
      <p:pic>
        <p:nvPicPr>
          <p:cNvPr id="215" name="pasted-image.png"/>
          <p:cNvPicPr>
            <a:picLocks noChangeAspect="1"/>
          </p:cNvPicPr>
          <p:nvPr/>
        </p:nvPicPr>
        <p:blipFill>
          <a:blip r:embed="rId2"/>
          <a:stretch>
            <a:fillRect/>
          </a:stretch>
        </p:blipFill>
        <p:spPr>
          <a:xfrm>
            <a:off x="3994150" y="775391"/>
            <a:ext cx="6427673" cy="8802075"/>
          </a:xfrm>
          <a:prstGeom prst="rect">
            <a:avLst/>
          </a:prstGeom>
          <a:ln w="12700">
            <a:miter lim="400000"/>
          </a:ln>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3560" y="1231899"/>
            <a:ext cx="12218377" cy="8228623"/>
          </a:xfrm>
        </p:spPr>
        <p:txBody>
          <a:bodyPr>
            <a:normAutofit/>
          </a:bodyPr>
          <a:lstStyle/>
          <a:p>
            <a:pPr>
              <a:buSzPct val="100000"/>
              <a:buFont typeface="Wingdings" charset="2"/>
              <a:buChar char="v"/>
            </a:pPr>
            <a:r>
              <a:rPr lang="en-US" sz="2800" dirty="0">
                <a:solidFill>
                  <a:srgbClr val="C00000"/>
                </a:solidFill>
                <a:latin typeface="Georgia" charset="0"/>
                <a:ea typeface="Georgia" charset="0"/>
                <a:cs typeface="Georgia" charset="0"/>
              </a:rPr>
              <a:t>Generalized anxiety </a:t>
            </a:r>
            <a:r>
              <a:rPr lang="en-US" sz="2800" dirty="0" err="1">
                <a:solidFill>
                  <a:srgbClr val="C00000"/>
                </a:solidFill>
                <a:latin typeface="Georgia" charset="0"/>
                <a:ea typeface="Georgia" charset="0"/>
                <a:cs typeface="Georgia" charset="0"/>
              </a:rPr>
              <a:t>disrder</a:t>
            </a:r>
            <a:r>
              <a:rPr lang="en-US" sz="2800" dirty="0">
                <a:solidFill>
                  <a:srgbClr val="C00000"/>
                </a:solidFill>
                <a:latin typeface="Georgia" charset="0"/>
                <a:ea typeface="Georgia" charset="0"/>
                <a:cs typeface="Georgia" charset="0"/>
              </a:rPr>
              <a:t> (GAD)</a:t>
            </a:r>
            <a:r>
              <a:rPr lang="en-US" sz="2800" dirty="0">
                <a:latin typeface="Georgia" charset="0"/>
                <a:ea typeface="Georgia" charset="0"/>
                <a:cs typeface="Georgia" charset="0"/>
              </a:rPr>
              <a:t>: excessive, ongoing anxiety and worry that are difficult to control and interfere with day-to-day activities may be a sign of generalized anxiety disorder.</a:t>
            </a:r>
          </a:p>
          <a:p>
            <a:r>
              <a:rPr lang="en-US" sz="2800" dirty="0">
                <a:latin typeface="Georgia" charset="0"/>
                <a:ea typeface="Georgia" charset="0"/>
                <a:cs typeface="Georgia" charset="0"/>
              </a:rPr>
              <a:t>It's possible in children &amp; adults, with symptoms similar to panic disorder, obsessive-compulsive disorder and other types of anxiety</a:t>
            </a:r>
          </a:p>
          <a:p>
            <a:pPr>
              <a:buSzPct val="100000"/>
              <a:buFont typeface="Wingdings" charset="2"/>
              <a:buChar char="v"/>
            </a:pPr>
            <a:r>
              <a:rPr lang="en-US" sz="2800" dirty="0">
                <a:solidFill>
                  <a:srgbClr val="C00000"/>
                </a:solidFill>
                <a:latin typeface="Georgia" charset="0"/>
                <a:ea typeface="Georgia" charset="0"/>
                <a:cs typeface="Georgia" charset="0"/>
              </a:rPr>
              <a:t>Obsessive-compulsive disorder (OCD) </a:t>
            </a:r>
            <a:r>
              <a:rPr lang="en-US" sz="2800" dirty="0">
                <a:latin typeface="Georgia" charset="0"/>
                <a:ea typeface="Georgia" charset="0"/>
                <a:cs typeface="Georgia" charset="0"/>
              </a:rPr>
              <a:t>a pattern of unreasonable thoughts and fears (obsessions) that lead you to do repetitive behaviors (compulsions). These obsessions and compulsions interfere with daily activities and cause significant distress.</a:t>
            </a:r>
          </a:p>
          <a:p>
            <a:r>
              <a:rPr lang="en-US" sz="2800" dirty="0">
                <a:latin typeface="Georgia" charset="0"/>
                <a:ea typeface="Georgia" charset="0"/>
                <a:cs typeface="Georgia" charset="0"/>
              </a:rPr>
              <a:t>You may try to ignore or stop your obsessions, but that only increases your distress and anxiety. Ultimately, you feel driven to perform compulsive acts to try to ease your stress. </a:t>
            </a:r>
          </a:p>
          <a:p>
            <a:endParaRPr lang="en-US" sz="2800" dirty="0">
              <a:latin typeface="Georgia" charset="0"/>
              <a:ea typeface="Georgia" charset="0"/>
              <a:cs typeface="Georgia" charset="0"/>
            </a:endParaRPr>
          </a:p>
        </p:txBody>
      </p:sp>
      <p:sp>
        <p:nvSpPr>
          <p:cNvPr id="4" name="TextBox 3"/>
          <p:cNvSpPr txBox="1"/>
          <p:nvPr/>
        </p:nvSpPr>
        <p:spPr>
          <a:xfrm>
            <a:off x="896815" y="300350"/>
            <a:ext cx="638321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000" b="1" i="1" u="none" strike="noStrike" cap="none" spc="0" normalizeH="0" baseline="0" dirty="0">
                <a:ln>
                  <a:noFill/>
                </a:ln>
                <a:solidFill>
                  <a:srgbClr val="C00000"/>
                </a:solidFill>
                <a:effectLst/>
                <a:uFillTx/>
                <a:latin typeface="Georgia" charset="0"/>
                <a:ea typeface="Georgia" charset="0"/>
                <a:cs typeface="Georgia" charset="0"/>
                <a:sym typeface="Helvetica Light"/>
              </a:rPr>
              <a:t>Key Expressions</a:t>
            </a:r>
          </a:p>
        </p:txBody>
      </p:sp>
    </p:spTree>
    <p:extLst>
      <p:ext uri="{BB962C8B-B14F-4D97-AF65-F5344CB8AC3E}">
        <p14:creationId xmlns:p14="http://schemas.microsoft.com/office/powerpoint/2010/main" val="138271192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lstStyle/>
          <a:p>
            <a:endParaRPr/>
          </a:p>
        </p:txBody>
      </p:sp>
      <p:pic>
        <p:nvPicPr>
          <p:cNvPr id="218" name="pasted-image.png"/>
          <p:cNvPicPr>
            <a:picLocks noChangeAspect="1"/>
          </p:cNvPicPr>
          <p:nvPr/>
        </p:nvPicPr>
        <p:blipFill>
          <a:blip r:embed="rId2"/>
          <a:stretch>
            <a:fillRect/>
          </a:stretch>
        </p:blipFill>
        <p:spPr>
          <a:xfrm>
            <a:off x="843010" y="0"/>
            <a:ext cx="9248680" cy="9753600"/>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1088745" y="502468"/>
            <a:ext cx="11099801" cy="1636664"/>
          </a:xfrm>
          <a:prstGeom prst="rect">
            <a:avLst/>
          </a:prstGeom>
        </p:spPr>
        <p:txBody>
          <a:bodyPr/>
          <a:lstStyle>
            <a:lvl1pPr>
              <a:defRPr sz="5000">
                <a:solidFill>
                  <a:srgbClr val="941100"/>
                </a:solidFill>
                <a:latin typeface="AppleMyungjo"/>
                <a:ea typeface="AppleMyungjo"/>
                <a:cs typeface="AppleMyungjo"/>
                <a:sym typeface="AppleMyungjo"/>
              </a:defRPr>
            </a:lvl1pPr>
          </a:lstStyle>
          <a:p>
            <a:r>
              <a:rPr dirty="0"/>
              <a:t>Anxiolytic &amp; Hpnotic Agents</a:t>
            </a:r>
          </a:p>
        </p:txBody>
      </p:sp>
      <p:sp>
        <p:nvSpPr>
          <p:cNvPr id="135" name="Shape 135"/>
          <p:cNvSpPr/>
          <p:nvPr/>
        </p:nvSpPr>
        <p:spPr>
          <a:xfrm>
            <a:off x="324076" y="2663779"/>
            <a:ext cx="12902826" cy="4975721"/>
          </a:xfrm>
          <a:prstGeom prst="rect">
            <a:avLst/>
          </a:prstGeom>
          <a:noFill/>
          <a:ln w="12700">
            <a:miter lim="400000"/>
          </a:ln>
          <a:extLst>
            <a:ext uri="{C572A759-6A51-4108-AA02-DFA0A04FC94B}">
              <ma14:wrappingTextBoxFlag xmlns="" xmlns:ma14="http://schemas.microsoft.com/office/mac/drawingml/2011/main" val="1"/>
            </a:ext>
          </a:extLst>
        </p:spPr>
        <p:txBody>
          <a:bodyPr wrap="square" lIns="50800" tIns="50800" rIns="50800" bIns="0" anchor="ctr">
            <a:spAutoFit/>
          </a:bodyPr>
          <a:lstStyle/>
          <a:p>
            <a:pPr marL="571500" indent="-571500" algn="l">
              <a:buClr>
                <a:srgbClr val="C00000"/>
              </a:buClr>
              <a:buSzPct val="75000"/>
              <a:buFont typeface="Wingdings" charset="2"/>
              <a:buChar char="Ø"/>
              <a:defRPr>
                <a:latin typeface="AppleMyungjo"/>
                <a:ea typeface="AppleMyungjo"/>
                <a:cs typeface="AppleMyungjo"/>
                <a:sym typeface="AppleMyungjo"/>
              </a:defRPr>
            </a:pPr>
            <a:r>
              <a:rPr b="1" i="1" dirty="0">
                <a:solidFill>
                  <a:srgbClr val="C00000"/>
                </a:solidFill>
                <a:latin typeface="Times New Roman" panose="02020603050405020304" pitchFamily="18" charset="0"/>
                <a:ea typeface="Times New Roman" charset="0"/>
                <a:cs typeface="Times New Roman" panose="02020603050405020304" pitchFamily="18" charset="0"/>
              </a:rPr>
              <a:t>Anxiety:</a:t>
            </a:r>
            <a:r>
              <a:rPr dirty="0">
                <a:latin typeface="Times New Roman" panose="02020603050405020304" pitchFamily="18" charset="0"/>
                <a:ea typeface="Times New Roman" charset="0"/>
                <a:cs typeface="Times New Roman" panose="02020603050405020304" pitchFamily="18" charset="0"/>
              </a:rPr>
              <a:t> unpleasant state of tension, apprehension or</a:t>
            </a:r>
            <a:r>
              <a:rPr lang="en-US" dirty="0">
                <a:latin typeface="Times New Roman" panose="02020603050405020304" pitchFamily="18" charset="0"/>
                <a:ea typeface="Times New Roman" charset="0"/>
                <a:cs typeface="Times New Roman" panose="02020603050405020304" pitchFamily="18" charset="0"/>
              </a:rPr>
              <a:t> </a:t>
            </a:r>
            <a:r>
              <a:rPr dirty="0">
                <a:latin typeface="Times New Roman" panose="02020603050405020304" pitchFamily="18" charset="0"/>
                <a:ea typeface="Times New Roman" charset="0"/>
                <a:cs typeface="Times New Roman" panose="02020603050405020304" pitchFamily="18" charset="0"/>
              </a:rPr>
              <a:t>uneasiness</a:t>
            </a:r>
            <a:endParaRPr lang="en-US" dirty="0">
              <a:latin typeface="Times New Roman" panose="02020603050405020304" pitchFamily="18" charset="0"/>
              <a:ea typeface="Times New Roman" charset="0"/>
              <a:cs typeface="Times New Roman" panose="02020603050405020304" pitchFamily="18" charset="0"/>
            </a:endParaRPr>
          </a:p>
          <a:p>
            <a:pPr marL="457200" indent="-457200" algn="l">
              <a:buClr>
                <a:srgbClr val="C00000"/>
              </a:buClr>
              <a:buSzPct val="75000"/>
              <a:buFont typeface="Wingdings" charset="2"/>
              <a:buChar char="Ø"/>
              <a:defRPr>
                <a:latin typeface="AppleMyungjo"/>
                <a:ea typeface="AppleMyungjo"/>
                <a:cs typeface="AppleMyungjo"/>
                <a:sym typeface="AppleMyungjo"/>
              </a:defRPr>
            </a:pPr>
            <a:r>
              <a:rPr lang="en-US" dirty="0">
                <a:latin typeface="Times New Roman" panose="02020603050405020304" pitchFamily="18" charset="0"/>
                <a:ea typeface="Times New Roman" charset="0"/>
                <a:cs typeface="Times New Roman" panose="02020603050405020304" pitchFamily="18" charset="0"/>
              </a:rPr>
              <a:t> Severe cases; </a:t>
            </a:r>
            <a:r>
              <a:rPr dirty="0">
                <a:latin typeface="Times New Roman" panose="02020603050405020304" pitchFamily="18" charset="0"/>
                <a:ea typeface="Times New Roman" charset="0"/>
                <a:cs typeface="Times New Roman" panose="02020603050405020304" pitchFamily="18" charset="0"/>
              </a:rPr>
              <a:t>characteri</a:t>
            </a:r>
            <a:r>
              <a:rPr lang="en-US" dirty="0">
                <a:latin typeface="Times New Roman" panose="02020603050405020304" pitchFamily="18" charset="0"/>
                <a:ea typeface="Times New Roman" charset="0"/>
                <a:cs typeface="Times New Roman" panose="02020603050405020304" pitchFamily="18" charset="0"/>
              </a:rPr>
              <a:t>z</a:t>
            </a:r>
            <a:r>
              <a:rPr dirty="0">
                <a:latin typeface="Times New Roman" panose="02020603050405020304" pitchFamily="18" charset="0"/>
                <a:ea typeface="Times New Roman" charset="0"/>
                <a:cs typeface="Times New Roman" panose="02020603050405020304" pitchFamily="18" charset="0"/>
              </a:rPr>
              <a:t>ed by, tachycardia, sweating, t</a:t>
            </a:r>
            <a:r>
              <a:rPr lang="en-US" dirty="0">
                <a:latin typeface="Times New Roman" panose="02020603050405020304" pitchFamily="18" charset="0"/>
                <a:ea typeface="Times New Roman" charset="0"/>
                <a:cs typeface="Times New Roman" panose="02020603050405020304" pitchFamily="18" charset="0"/>
              </a:rPr>
              <a:t>re</a:t>
            </a:r>
            <a:r>
              <a:rPr dirty="0">
                <a:latin typeface="Times New Roman" panose="02020603050405020304" pitchFamily="18" charset="0"/>
                <a:ea typeface="Times New Roman" charset="0"/>
                <a:cs typeface="Times New Roman" panose="02020603050405020304" pitchFamily="18" charset="0"/>
              </a:rPr>
              <a:t>mbling</a:t>
            </a:r>
            <a:r>
              <a:rPr lang="en-US" dirty="0">
                <a:latin typeface="Times New Roman" panose="02020603050405020304" pitchFamily="18" charset="0"/>
                <a:ea typeface="Times New Roman" charset="0"/>
                <a:cs typeface="Times New Roman" panose="02020603050405020304" pitchFamily="18" charset="0"/>
              </a:rPr>
              <a:t>     </a:t>
            </a:r>
          </a:p>
          <a:p>
            <a:pPr algn="l">
              <a:buClr>
                <a:srgbClr val="C00000"/>
              </a:buClr>
              <a:buSzPct val="75000"/>
              <a:defRPr>
                <a:latin typeface="AppleMyungjo"/>
                <a:ea typeface="AppleMyungjo"/>
                <a:cs typeface="AppleMyungjo"/>
                <a:sym typeface="AppleMyungjo"/>
              </a:defRPr>
            </a:pPr>
            <a:r>
              <a:rPr lang="en-US" dirty="0">
                <a:latin typeface="Times New Roman" panose="02020603050405020304" pitchFamily="18" charset="0"/>
                <a:ea typeface="Times New Roman" charset="0"/>
                <a:cs typeface="Times New Roman" panose="02020603050405020304" pitchFamily="18" charset="0"/>
              </a:rPr>
              <a:t>       </a:t>
            </a:r>
            <a:r>
              <a:rPr dirty="0">
                <a:latin typeface="Times New Roman" panose="02020603050405020304" pitchFamily="18" charset="0"/>
                <a:ea typeface="Times New Roman" charset="0"/>
                <a:cs typeface="Times New Roman" panose="02020603050405020304" pitchFamily="18" charset="0"/>
              </a:rPr>
              <a:t>&amp; palpitation, in addition to sympath</a:t>
            </a:r>
            <a:r>
              <a:rPr lang="en-US" dirty="0">
                <a:latin typeface="Times New Roman" panose="02020603050405020304" pitchFamily="18" charset="0"/>
                <a:ea typeface="Times New Roman" charset="0"/>
                <a:cs typeface="Times New Roman" panose="02020603050405020304" pitchFamily="18" charset="0"/>
              </a:rPr>
              <a:t>etic</a:t>
            </a:r>
            <a:r>
              <a:rPr dirty="0">
                <a:latin typeface="Times New Roman" panose="02020603050405020304" pitchFamily="18" charset="0"/>
                <a:ea typeface="Times New Roman" charset="0"/>
                <a:cs typeface="Times New Roman" panose="02020603050405020304" pitchFamily="18" charset="0"/>
              </a:rPr>
              <a:t> stimulation</a:t>
            </a:r>
          </a:p>
          <a:p>
            <a:pPr marL="571500" indent="-571500" algn="l">
              <a:buClr>
                <a:srgbClr val="C00000"/>
              </a:buClr>
              <a:buSzPct val="75000"/>
              <a:buFont typeface="Wingdings" charset="2"/>
              <a:buChar char="Ø"/>
              <a:defRPr>
                <a:latin typeface="AppleMyungjo"/>
                <a:ea typeface="AppleMyungjo"/>
                <a:cs typeface="AppleMyungjo"/>
                <a:sym typeface="AppleMyungjo"/>
              </a:defRPr>
            </a:pPr>
            <a:r>
              <a:rPr dirty="0">
                <a:latin typeface="Times New Roman" panose="02020603050405020304" pitchFamily="18" charset="0"/>
                <a:ea typeface="Times New Roman" charset="0"/>
                <a:cs typeface="Times New Roman" panose="02020603050405020304" pitchFamily="18" charset="0"/>
              </a:rPr>
              <a:t>Episodes:</a:t>
            </a:r>
          </a:p>
          <a:p>
            <a:pPr algn="l">
              <a:buClr>
                <a:srgbClr val="C00000"/>
              </a:buClr>
              <a:defRPr>
                <a:latin typeface="AppleMyungjo"/>
                <a:ea typeface="AppleMyungjo"/>
                <a:cs typeface="AppleMyungjo"/>
                <a:sym typeface="AppleMyungjo"/>
              </a:defRPr>
            </a:pPr>
            <a:r>
              <a:rPr lang="en-US" dirty="0">
                <a:latin typeface="Times New Roman" panose="02020603050405020304" pitchFamily="18" charset="0"/>
                <a:ea typeface="Times New Roman" charset="0"/>
                <a:cs typeface="Times New Roman" panose="02020603050405020304" pitchFamily="18" charset="0"/>
              </a:rPr>
              <a:t>   </a:t>
            </a:r>
            <a:r>
              <a:rPr dirty="0">
                <a:latin typeface="Times New Roman" panose="02020603050405020304" pitchFamily="18" charset="0"/>
                <a:ea typeface="Times New Roman" charset="0"/>
                <a:cs typeface="Times New Roman" panose="02020603050405020304" pitchFamily="18" charset="0"/>
              </a:rPr>
              <a:t>    mild, severe, chronic</a:t>
            </a:r>
            <a:r>
              <a:rPr lang="en-US" dirty="0">
                <a:latin typeface="Times New Roman" panose="02020603050405020304" pitchFamily="18" charset="0"/>
                <a:ea typeface="Times New Roman" charset="0"/>
                <a:cs typeface="Times New Roman" panose="02020603050405020304" pitchFamily="18" charset="0"/>
              </a:rPr>
              <a:t> &amp; </a:t>
            </a:r>
            <a:r>
              <a:rPr dirty="0">
                <a:latin typeface="Times New Roman" panose="02020603050405020304" pitchFamily="18" charset="0"/>
                <a:ea typeface="Times New Roman" charset="0"/>
                <a:cs typeface="Times New Roman" panose="02020603050405020304" pitchFamily="18" charset="0"/>
              </a:rPr>
              <a:t>debilitating anxiety</a:t>
            </a:r>
            <a:endParaRPr lang="en-US" dirty="0">
              <a:latin typeface="Times New Roman" panose="02020603050405020304" pitchFamily="18" charset="0"/>
              <a:ea typeface="Times New Roman" charset="0"/>
              <a:cs typeface="Times New Roman" panose="02020603050405020304" pitchFamily="18" charset="0"/>
            </a:endParaRPr>
          </a:p>
          <a:p>
            <a:pPr marL="457200" indent="-457200" algn="l">
              <a:buClr>
                <a:srgbClr val="C00000"/>
              </a:buClr>
              <a:buFont typeface="Wingdings" charset="2"/>
              <a:buChar char="Ø"/>
              <a:defRPr>
                <a:latin typeface="AppleMyungjo"/>
                <a:ea typeface="AppleMyungjo"/>
                <a:cs typeface="AppleMyungjo"/>
                <a:sym typeface="AppleMyungjo"/>
              </a:defRPr>
            </a:pPr>
            <a:endParaRPr lang="en-US" dirty="0">
              <a:latin typeface="Times New Roman" panose="02020603050405020304" pitchFamily="18" charset="0"/>
              <a:ea typeface="Times New Roman" charset="0"/>
              <a:cs typeface="Times New Roman" panose="02020603050405020304" pitchFamily="18" charset="0"/>
            </a:endParaRPr>
          </a:p>
          <a:p>
            <a:pPr marL="457200" indent="-457200" algn="l">
              <a:buClr>
                <a:srgbClr val="C00000"/>
              </a:buClr>
              <a:buFont typeface="Wingdings" charset="2"/>
              <a:buChar char="Ø"/>
              <a:defRPr>
                <a:latin typeface="AppleMyungjo"/>
                <a:ea typeface="AppleMyungjo"/>
                <a:cs typeface="AppleMyungjo"/>
                <a:sym typeface="AppleMyungjo"/>
              </a:defRPr>
            </a:pPr>
            <a:r>
              <a:rPr lang="en-US" dirty="0">
                <a:latin typeface="Times New Roman" panose="02020603050405020304" pitchFamily="18" charset="0"/>
                <a:cs typeface="Times New Roman" panose="02020603050405020304" pitchFamily="18" charset="0"/>
                <a:sym typeface="AppleMyungjo"/>
              </a:rPr>
              <a:t>Many antianxiety drugs cause sedation, they may be used clinically as both anxiolytic and hypnotic (sleep inducing) agents</a:t>
            </a:r>
          </a:p>
          <a:p>
            <a:pPr marL="457200" indent="-457200" algn="l">
              <a:buClr>
                <a:srgbClr val="C00000"/>
              </a:buClr>
              <a:buFont typeface="Wingdings" charset="2"/>
              <a:buChar char="Ø"/>
              <a:defRPr>
                <a:latin typeface="AppleMyungjo"/>
                <a:ea typeface="AppleMyungjo"/>
                <a:cs typeface="AppleMyungjo"/>
                <a:sym typeface="AppleMyungjo"/>
              </a:defRPr>
            </a:pPr>
            <a:endParaRPr sz="3200" dirty="0">
              <a:latin typeface="Times New Roman" charset="0"/>
              <a:ea typeface="Times New Roman" charset="0"/>
              <a:cs typeface="Times New Roman"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139700" y="1003300"/>
            <a:ext cx="11099800" cy="1503661"/>
          </a:xfrm>
          <a:prstGeom prst="rect">
            <a:avLst/>
          </a:prstGeom>
        </p:spPr>
        <p:txBody>
          <a:bodyPr/>
          <a:lstStyle>
            <a:lvl1pPr>
              <a:defRPr sz="6500">
                <a:solidFill>
                  <a:srgbClr val="941100"/>
                </a:solidFill>
                <a:latin typeface="AppleMyungjo"/>
                <a:ea typeface="AppleMyungjo"/>
                <a:cs typeface="AppleMyungjo"/>
                <a:sym typeface="AppleMyungjo"/>
              </a:defRPr>
            </a:lvl1pPr>
          </a:lstStyle>
          <a:p>
            <a:r>
              <a:rPr dirty="0"/>
              <a:t>Benzodiazepines</a:t>
            </a:r>
          </a:p>
        </p:txBody>
      </p:sp>
      <p:sp>
        <p:nvSpPr>
          <p:cNvPr id="138" name="Shape 138"/>
          <p:cNvSpPr/>
          <p:nvPr/>
        </p:nvSpPr>
        <p:spPr>
          <a:xfrm>
            <a:off x="976246" y="3594399"/>
            <a:ext cx="11262751" cy="256480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444500" indent="-444500" algn="l">
              <a:buClr>
                <a:srgbClr val="941100"/>
              </a:buClr>
              <a:buSzPct val="75000"/>
              <a:buChar char="✴"/>
              <a:defRPr sz="3000">
                <a:latin typeface="AppleMyungjo"/>
                <a:ea typeface="AppleMyungjo"/>
                <a:cs typeface="AppleMyungjo"/>
                <a:sym typeface="AppleMyungjo"/>
              </a:defRPr>
            </a:pPr>
            <a:r>
              <a:rPr sz="3200" dirty="0"/>
              <a:t>Safe</a:t>
            </a:r>
            <a:r>
              <a:rPr lang="en-US" sz="3200" dirty="0"/>
              <a:t>, preffered over barbiturates &amp; meprobamates</a:t>
            </a:r>
            <a:endParaRPr sz="3200" dirty="0"/>
          </a:p>
          <a:p>
            <a:pPr marL="444500" indent="-444500" algn="l">
              <a:buClr>
                <a:srgbClr val="941100"/>
              </a:buClr>
              <a:buSzPct val="75000"/>
              <a:buChar char="✴"/>
              <a:defRPr sz="3000">
                <a:latin typeface="AppleMyungjo"/>
                <a:ea typeface="AppleMyungjo"/>
                <a:cs typeface="AppleMyungjo"/>
                <a:sym typeface="AppleMyungjo"/>
              </a:defRPr>
            </a:pPr>
            <a:r>
              <a:rPr sz="3200" dirty="0"/>
              <a:t>Commonly used for anxiety &amp; insomnia</a:t>
            </a:r>
            <a:endParaRPr lang="en-US" sz="3200" dirty="0"/>
          </a:p>
          <a:p>
            <a:pPr marL="444500" indent="-444500" algn="l">
              <a:buClr>
                <a:srgbClr val="941100"/>
              </a:buClr>
              <a:buSzPct val="75000"/>
              <a:buChar char="✴"/>
              <a:defRPr sz="3000">
                <a:latin typeface="AppleMyungjo"/>
                <a:ea typeface="AppleMyungjo"/>
                <a:cs typeface="AppleMyungjo"/>
                <a:sym typeface="AppleMyungjo"/>
              </a:defRPr>
            </a:pPr>
            <a:r>
              <a:rPr lang="en-US" sz="3200" dirty="0"/>
              <a:t>Other anxiolytics</a:t>
            </a:r>
            <a:endParaRPr sz="3200" dirty="0"/>
          </a:p>
          <a:p>
            <a:pPr marL="457200" indent="-457200" algn="l">
              <a:buClr>
                <a:srgbClr val="941100"/>
              </a:buClr>
              <a:buSzPct val="75000"/>
              <a:buFont typeface="Wingdings" charset="2"/>
              <a:buChar char="Ø"/>
              <a:defRPr sz="3000">
                <a:latin typeface="AppleMyungjo"/>
                <a:ea typeface="AppleMyungjo"/>
                <a:cs typeface="AppleMyungjo"/>
                <a:sym typeface="AppleMyungjo"/>
              </a:defRPr>
            </a:pPr>
            <a:r>
              <a:rPr sz="3200" dirty="0"/>
              <a:t>Antidepressant with anxiolytic / SSRIs are preferred</a:t>
            </a:r>
          </a:p>
          <a:p>
            <a:pPr marL="457200" indent="-457200" algn="l">
              <a:buClr>
                <a:srgbClr val="941100"/>
              </a:buClr>
              <a:buSzPct val="75000"/>
              <a:buFont typeface="Wingdings" charset="2"/>
              <a:buChar char="Ø"/>
              <a:defRPr sz="3000">
                <a:latin typeface="AppleMyungjo"/>
                <a:ea typeface="AppleMyungjo"/>
                <a:cs typeface="AppleMyungjo"/>
                <a:sym typeface="AppleMyungjo"/>
              </a:defRPr>
            </a:pPr>
            <a:r>
              <a:rPr sz="3200" dirty="0"/>
              <a:t>Nonbenzodiazepine hypnotics &amp; antihistamine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520700" y="-469900"/>
            <a:ext cx="10464800" cy="2315865"/>
          </a:xfrm>
          <a:prstGeom prst="rect">
            <a:avLst/>
          </a:prstGeom>
        </p:spPr>
        <p:txBody>
          <a:bodyPr/>
          <a:lstStyle>
            <a:lvl1pPr>
              <a:defRPr sz="4500">
                <a:latin typeface="AppleMyungjo"/>
                <a:ea typeface="AppleMyungjo"/>
                <a:cs typeface="AppleMyungjo"/>
                <a:sym typeface="AppleMyungjo"/>
              </a:defRPr>
            </a:lvl1pPr>
          </a:lstStyle>
          <a:p>
            <a:r>
              <a:t>Ratio of lethal to effective dose</a:t>
            </a:r>
          </a:p>
        </p:txBody>
      </p:sp>
      <p:pic>
        <p:nvPicPr>
          <p:cNvPr id="141" name="pasted-image.png"/>
          <p:cNvPicPr>
            <a:picLocks noChangeAspect="1"/>
          </p:cNvPicPr>
          <p:nvPr/>
        </p:nvPicPr>
        <p:blipFill>
          <a:blip r:embed="rId2"/>
          <a:stretch>
            <a:fillRect/>
          </a:stretch>
        </p:blipFill>
        <p:spPr>
          <a:xfrm>
            <a:off x="2216149" y="1185600"/>
            <a:ext cx="8024480" cy="8568000"/>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p>
            <a:endParaRPr/>
          </a:p>
        </p:txBody>
      </p:sp>
      <p:pic>
        <p:nvPicPr>
          <p:cNvPr id="144" name="pasted-image.png"/>
          <p:cNvPicPr>
            <a:picLocks noChangeAspect="1"/>
          </p:cNvPicPr>
          <p:nvPr/>
        </p:nvPicPr>
        <p:blipFill>
          <a:blip r:embed="rId2"/>
          <a:stretch>
            <a:fillRect/>
          </a:stretch>
        </p:blipFill>
        <p:spPr>
          <a:xfrm>
            <a:off x="0" y="333565"/>
            <a:ext cx="13310002" cy="8856000"/>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endParaRPr/>
          </a:p>
        </p:txBody>
      </p:sp>
      <p:pic>
        <p:nvPicPr>
          <p:cNvPr id="147" name="pasted-image.png"/>
          <p:cNvPicPr>
            <a:picLocks noChangeAspect="1"/>
          </p:cNvPicPr>
          <p:nvPr/>
        </p:nvPicPr>
        <p:blipFill>
          <a:blip r:embed="rId2"/>
          <a:stretch>
            <a:fillRect/>
          </a:stretch>
        </p:blipFill>
        <p:spPr>
          <a:xfrm>
            <a:off x="844550" y="3403600"/>
            <a:ext cx="3644705" cy="5161445"/>
          </a:xfrm>
          <a:prstGeom prst="rect">
            <a:avLst/>
          </a:prstGeom>
          <a:ln w="12700">
            <a:miter lim="400000"/>
          </a:ln>
        </p:spPr>
      </p:pic>
      <p:pic>
        <p:nvPicPr>
          <p:cNvPr id="148" name="pasted-image.png"/>
          <p:cNvPicPr>
            <a:picLocks noChangeAspect="1"/>
          </p:cNvPicPr>
          <p:nvPr/>
        </p:nvPicPr>
        <p:blipFill>
          <a:blip r:embed="rId3"/>
          <a:stretch>
            <a:fillRect/>
          </a:stretch>
        </p:blipFill>
        <p:spPr>
          <a:xfrm>
            <a:off x="4605156" y="3403600"/>
            <a:ext cx="3794488" cy="5161445"/>
          </a:xfrm>
          <a:prstGeom prst="rect">
            <a:avLst/>
          </a:prstGeom>
          <a:ln w="12700">
            <a:miter lim="400000"/>
          </a:ln>
        </p:spPr>
      </p:pic>
      <p:pic>
        <p:nvPicPr>
          <p:cNvPr id="149" name="pasted-image.png"/>
          <p:cNvPicPr>
            <a:picLocks noChangeAspect="1"/>
          </p:cNvPicPr>
          <p:nvPr/>
        </p:nvPicPr>
        <p:blipFill>
          <a:blip r:embed="rId4"/>
          <a:stretch>
            <a:fillRect/>
          </a:stretch>
        </p:blipFill>
        <p:spPr>
          <a:xfrm>
            <a:off x="8515545" y="3159672"/>
            <a:ext cx="4257718" cy="5369605"/>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952500" y="-316487"/>
            <a:ext cx="11099800" cy="2159000"/>
          </a:xfrm>
          <a:prstGeom prst="rect">
            <a:avLst/>
          </a:prstGeom>
        </p:spPr>
        <p:txBody>
          <a:bodyPr/>
          <a:lstStyle>
            <a:lvl1pPr>
              <a:defRPr sz="6000">
                <a:solidFill>
                  <a:srgbClr val="941100"/>
                </a:solidFill>
                <a:latin typeface="AppleMyungjo"/>
                <a:ea typeface="AppleMyungjo"/>
                <a:cs typeface="AppleMyungjo"/>
                <a:sym typeface="AppleMyungjo"/>
              </a:defRPr>
            </a:lvl1pPr>
          </a:lstStyle>
          <a:p>
            <a:r>
              <a:rPr dirty="0"/>
              <a:t>Actions of BZDs</a:t>
            </a:r>
          </a:p>
        </p:txBody>
      </p:sp>
      <p:sp>
        <p:nvSpPr>
          <p:cNvPr id="152" name="Shape 152"/>
          <p:cNvSpPr/>
          <p:nvPr/>
        </p:nvSpPr>
        <p:spPr>
          <a:xfrm>
            <a:off x="302025" y="1165405"/>
            <a:ext cx="12861082" cy="68736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a:latin typeface="AppleMyungjo"/>
                <a:ea typeface="AppleMyungjo"/>
                <a:cs typeface="AppleMyungjo"/>
                <a:sym typeface="AppleMyungjo"/>
              </a:defRPr>
            </a:pPr>
            <a:endParaRPr sz="4400" dirty="0"/>
          </a:p>
          <a:p>
            <a:pPr algn="l">
              <a:defRPr>
                <a:latin typeface="AppleMyungjo"/>
                <a:ea typeface="AppleMyungjo"/>
                <a:cs typeface="AppleMyungjo"/>
                <a:sym typeface="AppleMyungjo"/>
              </a:defRPr>
            </a:pPr>
            <a:r>
              <a:rPr sz="4400" dirty="0"/>
              <a:t>1- Reduction of anxiety, at low doses /anxiolytic </a:t>
            </a:r>
            <a:r>
              <a:rPr lang="en-US" sz="4400" dirty="0"/>
              <a:t>   </a:t>
            </a:r>
          </a:p>
          <a:p>
            <a:pPr algn="l">
              <a:defRPr>
                <a:latin typeface="AppleMyungjo"/>
                <a:ea typeface="AppleMyungjo"/>
                <a:cs typeface="AppleMyungjo"/>
                <a:sym typeface="AppleMyungjo"/>
              </a:defRPr>
            </a:pPr>
            <a:r>
              <a:rPr lang="en-US" sz="4400" dirty="0"/>
              <a:t>    </a:t>
            </a:r>
            <a:r>
              <a:rPr sz="4400" dirty="0"/>
              <a:t>/ inhibit circuits in limbic system</a:t>
            </a:r>
            <a:r>
              <a:rPr lang="en-US" sz="4400" dirty="0"/>
              <a:t> /GABA/</a:t>
            </a:r>
            <a:r>
              <a:rPr lang="en-US" sz="4400" dirty="0">
                <a:latin typeface="Apple Symbols"/>
                <a:ea typeface="Apple Symbols"/>
                <a:cs typeface="Apple Symbols"/>
                <a:sym typeface="Apple Symbols"/>
              </a:rPr>
              <a:t>     </a:t>
            </a:r>
          </a:p>
          <a:p>
            <a:pPr algn="l">
              <a:defRPr>
                <a:latin typeface="AppleMyungjo"/>
                <a:ea typeface="AppleMyungjo"/>
                <a:cs typeface="AppleMyungjo"/>
                <a:sym typeface="AppleMyungjo"/>
              </a:defRPr>
            </a:pPr>
            <a:r>
              <a:rPr lang="en-US" sz="4400" dirty="0">
                <a:latin typeface="Apple Symbols"/>
                <a:ea typeface="Apple Symbols"/>
                <a:cs typeface="Apple Symbols"/>
                <a:sym typeface="Apple Symbols"/>
              </a:rPr>
              <a:t>      ⍺2</a:t>
            </a:r>
            <a:r>
              <a:rPr lang="en-US" sz="4400" dirty="0"/>
              <a:t>-GABA</a:t>
            </a:r>
            <a:r>
              <a:rPr lang="en-US" sz="4400" baseline="-5999" dirty="0"/>
              <a:t>A</a:t>
            </a:r>
            <a:r>
              <a:rPr sz="4400" dirty="0"/>
              <a:t>  </a:t>
            </a:r>
          </a:p>
          <a:p>
            <a:pPr algn="l">
              <a:defRPr>
                <a:latin typeface="AppleMyungjo"/>
                <a:ea typeface="AppleMyungjo"/>
                <a:cs typeface="AppleMyungjo"/>
                <a:sym typeface="AppleMyungjo"/>
              </a:defRPr>
            </a:pPr>
            <a:r>
              <a:rPr sz="4400" dirty="0"/>
              <a:t>2- Sedative / hypnotic (</a:t>
            </a:r>
            <a:r>
              <a:rPr sz="4400" dirty="0">
                <a:latin typeface="Apple Symbols"/>
                <a:ea typeface="Apple Symbols"/>
                <a:cs typeface="Apple Symbols"/>
                <a:sym typeface="Apple Symbols"/>
              </a:rPr>
              <a:t>⍺1</a:t>
            </a:r>
            <a:r>
              <a:rPr sz="4400" dirty="0"/>
              <a:t>-GABA</a:t>
            </a:r>
            <a:r>
              <a:rPr sz="4400" baseline="-5999" dirty="0"/>
              <a:t>A</a:t>
            </a:r>
            <a:r>
              <a:rPr sz="4400" dirty="0"/>
              <a:t>)</a:t>
            </a:r>
          </a:p>
          <a:p>
            <a:pPr algn="l">
              <a:defRPr>
                <a:latin typeface="AppleMyungjo"/>
                <a:ea typeface="AppleMyungjo"/>
                <a:cs typeface="AppleMyungjo"/>
                <a:sym typeface="AppleMyungjo"/>
              </a:defRPr>
            </a:pPr>
            <a:r>
              <a:rPr sz="4400" dirty="0"/>
              <a:t>3- Anterograde amnesia (</a:t>
            </a:r>
            <a:r>
              <a:rPr sz="4400" dirty="0">
                <a:latin typeface="Apple Symbols"/>
                <a:ea typeface="Apple Symbols"/>
                <a:cs typeface="Apple Symbols"/>
                <a:sym typeface="Apple Symbols"/>
              </a:rPr>
              <a:t>⍺1</a:t>
            </a:r>
            <a:r>
              <a:rPr sz="4400" dirty="0"/>
              <a:t>-GABA</a:t>
            </a:r>
            <a:r>
              <a:rPr sz="4400" baseline="-5999" dirty="0"/>
              <a:t>A</a:t>
            </a:r>
            <a:r>
              <a:rPr sz="4400" dirty="0"/>
              <a:t>)</a:t>
            </a:r>
          </a:p>
          <a:p>
            <a:pPr algn="l">
              <a:defRPr>
                <a:latin typeface="AppleMyungjo"/>
                <a:ea typeface="AppleMyungjo"/>
                <a:cs typeface="AppleMyungjo"/>
                <a:sym typeface="AppleMyungjo"/>
              </a:defRPr>
            </a:pPr>
            <a:r>
              <a:rPr sz="4400" dirty="0"/>
              <a:t>4- Anticonvulsant (</a:t>
            </a:r>
            <a:r>
              <a:rPr sz="4400" dirty="0">
                <a:latin typeface="Apple Symbols"/>
                <a:ea typeface="Apple Symbols"/>
                <a:cs typeface="Apple Symbols"/>
                <a:sym typeface="Apple Symbols"/>
              </a:rPr>
              <a:t>⍺1</a:t>
            </a:r>
            <a:r>
              <a:rPr sz="4400" dirty="0"/>
              <a:t>-GABA</a:t>
            </a:r>
            <a:r>
              <a:rPr sz="4400" baseline="-5999" dirty="0"/>
              <a:t>A</a:t>
            </a:r>
            <a:r>
              <a:rPr sz="4400" dirty="0"/>
              <a:t>)</a:t>
            </a:r>
          </a:p>
          <a:p>
            <a:pPr algn="l">
              <a:defRPr>
                <a:latin typeface="AppleMyungjo"/>
                <a:ea typeface="AppleMyungjo"/>
                <a:cs typeface="AppleMyungjo"/>
                <a:sym typeface="AppleMyungjo"/>
              </a:defRPr>
            </a:pPr>
            <a:r>
              <a:rPr sz="4400" dirty="0"/>
              <a:t>5- Muscle relaxant (presynaptic inhibition in </a:t>
            </a:r>
            <a:r>
              <a:rPr lang="en-US" sz="4400" dirty="0"/>
              <a:t>  </a:t>
            </a:r>
          </a:p>
          <a:p>
            <a:pPr algn="l">
              <a:defRPr>
                <a:latin typeface="AppleMyungjo"/>
                <a:ea typeface="AppleMyungjo"/>
                <a:cs typeface="AppleMyungjo"/>
                <a:sym typeface="AppleMyungjo"/>
              </a:defRPr>
            </a:pPr>
            <a:r>
              <a:rPr lang="en-US" sz="4400" dirty="0"/>
              <a:t>    </a:t>
            </a:r>
            <a:r>
              <a:rPr sz="4400" dirty="0"/>
              <a:t>spinal cord)</a:t>
            </a:r>
            <a:r>
              <a:rPr lang="en-US" sz="4400" dirty="0"/>
              <a:t>/ </a:t>
            </a:r>
            <a:r>
              <a:rPr lang="en-US" sz="4400" dirty="0">
                <a:latin typeface="Apple Symbols"/>
                <a:ea typeface="Apple Symbols"/>
                <a:cs typeface="Apple Symbols"/>
                <a:sym typeface="Apple Symbols"/>
              </a:rPr>
              <a:t>⍺2</a:t>
            </a:r>
            <a:r>
              <a:rPr lang="en-US" sz="4400" dirty="0"/>
              <a:t>-GABA</a:t>
            </a:r>
            <a:r>
              <a:rPr lang="en-US" sz="4400" baseline="-5999" dirty="0"/>
              <a:t>A</a:t>
            </a:r>
          </a:p>
          <a:p>
            <a:pPr algn="l">
              <a:defRPr>
                <a:latin typeface="AppleMyungjo"/>
                <a:ea typeface="AppleMyungjo"/>
                <a:cs typeface="AppleMyungjo"/>
                <a:sym typeface="AppleMyungjo"/>
              </a:defRPr>
            </a:pPr>
            <a:r>
              <a:rPr sz="4400" dirty="0"/>
              <a:t> </a:t>
            </a:r>
            <a:r>
              <a:rPr lang="en-US" sz="4400" dirty="0"/>
              <a:t>   </a:t>
            </a:r>
            <a:r>
              <a:rPr sz="4400" dirty="0"/>
              <a:t>(Baclofen / </a:t>
            </a:r>
            <a:r>
              <a:rPr sz="4400" dirty="0" err="1"/>
              <a:t>SkM</a:t>
            </a:r>
            <a:r>
              <a:rPr sz="4400" dirty="0"/>
              <a:t> relaxant)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393700" y="-25400"/>
            <a:ext cx="11099800" cy="1076375"/>
          </a:xfrm>
          <a:prstGeom prst="rect">
            <a:avLst/>
          </a:prstGeom>
        </p:spPr>
        <p:txBody>
          <a:bodyPr/>
          <a:lstStyle>
            <a:lvl1pPr>
              <a:defRPr sz="5000">
                <a:solidFill>
                  <a:srgbClr val="941100"/>
                </a:solidFill>
                <a:latin typeface="AppleMyungjo"/>
                <a:ea typeface="AppleMyungjo"/>
                <a:cs typeface="AppleMyungjo"/>
                <a:sym typeface="AppleMyungjo"/>
              </a:defRPr>
            </a:lvl1pPr>
          </a:lstStyle>
          <a:p>
            <a:r>
              <a:rPr dirty="0"/>
              <a:t>Therapeutic Uses</a:t>
            </a:r>
          </a:p>
        </p:txBody>
      </p:sp>
      <p:sp>
        <p:nvSpPr>
          <p:cNvPr id="155" name="Shape 155"/>
          <p:cNvSpPr/>
          <p:nvPr/>
        </p:nvSpPr>
        <p:spPr>
          <a:xfrm>
            <a:off x="554370" y="3256706"/>
            <a:ext cx="12450430" cy="502701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44500" indent="-444500" algn="l">
              <a:buClr>
                <a:srgbClr val="941100"/>
              </a:buClr>
              <a:buSzPct val="75000"/>
              <a:buChar char="✤"/>
              <a:defRPr sz="3000">
                <a:latin typeface="American Typewriter"/>
                <a:ea typeface="American Typewriter"/>
                <a:cs typeface="American Typewriter"/>
                <a:sym typeface="American Typewriter"/>
              </a:defRPr>
            </a:pPr>
            <a:r>
              <a:rPr dirty="0"/>
              <a:t>  </a:t>
            </a:r>
            <a:r>
              <a:rPr dirty="0">
                <a:latin typeface="AppleMyungjo"/>
                <a:ea typeface="AppleMyungjo"/>
                <a:cs typeface="AppleMyungjo"/>
                <a:sym typeface="AppleMyungjo"/>
              </a:rPr>
              <a:t> </a:t>
            </a:r>
            <a:r>
              <a:rPr sz="4000" dirty="0">
                <a:latin typeface="AppleMyungjo"/>
                <a:ea typeface="AppleMyungjo"/>
                <a:cs typeface="AppleMyungjo"/>
                <a:sym typeface="AppleMyungjo"/>
              </a:rPr>
              <a:t>Anxiety secondary to Panic disorder</a:t>
            </a:r>
          </a:p>
          <a:p>
            <a:pPr marL="444500" indent="-444500" algn="l">
              <a:buClr>
                <a:srgbClr val="941100"/>
              </a:buClr>
              <a:buSzPct val="75000"/>
              <a:buChar char="✤"/>
              <a:defRPr sz="3000">
                <a:latin typeface="AppleMyungjo"/>
                <a:ea typeface="AppleMyungjo"/>
                <a:cs typeface="AppleMyungjo"/>
                <a:sym typeface="AppleMyungjo"/>
              </a:defRPr>
            </a:pPr>
            <a:r>
              <a:rPr sz="4000" dirty="0"/>
              <a:t>   </a:t>
            </a:r>
            <a:r>
              <a:rPr sz="4000" dirty="0" err="1"/>
              <a:t>Generalised</a:t>
            </a:r>
            <a:r>
              <a:rPr sz="4000" dirty="0"/>
              <a:t> anxiety disorder (GAD)</a:t>
            </a:r>
          </a:p>
          <a:p>
            <a:pPr marL="444500" indent="-444500" algn="l">
              <a:buClr>
                <a:srgbClr val="941100"/>
              </a:buClr>
              <a:buSzPct val="75000"/>
              <a:buChar char="✤"/>
              <a:defRPr sz="3000">
                <a:latin typeface="AppleMyungjo"/>
                <a:ea typeface="AppleMyungjo"/>
                <a:cs typeface="AppleMyungjo"/>
                <a:sym typeface="AppleMyungjo"/>
              </a:defRPr>
            </a:pPr>
            <a:r>
              <a:rPr sz="4000" dirty="0"/>
              <a:t>   Social anxiety</a:t>
            </a:r>
          </a:p>
          <a:p>
            <a:pPr marL="444500" indent="-444500" algn="l">
              <a:buClr>
                <a:srgbClr val="941100"/>
              </a:buClr>
              <a:buSzPct val="75000"/>
              <a:buChar char="✤"/>
              <a:defRPr sz="3000">
                <a:latin typeface="AppleMyungjo"/>
                <a:ea typeface="AppleMyungjo"/>
                <a:cs typeface="AppleMyungjo"/>
                <a:sym typeface="AppleMyungjo"/>
              </a:defRPr>
            </a:pPr>
            <a:r>
              <a:rPr sz="4000" dirty="0"/>
              <a:t>   Post traumatic stress</a:t>
            </a:r>
          </a:p>
          <a:p>
            <a:pPr marL="444500" indent="-444500" algn="l">
              <a:buClr>
                <a:srgbClr val="941100"/>
              </a:buClr>
              <a:buSzPct val="75000"/>
              <a:buChar char="✤"/>
              <a:defRPr sz="3000">
                <a:latin typeface="AppleMyungjo"/>
                <a:ea typeface="AppleMyungjo"/>
                <a:cs typeface="AppleMyungjo"/>
                <a:sym typeface="AppleMyungjo"/>
              </a:defRPr>
            </a:pPr>
            <a:r>
              <a:rPr sz="4000" dirty="0"/>
              <a:t>   Obsessive compulsive disorder</a:t>
            </a:r>
          </a:p>
          <a:p>
            <a:pPr marL="444500" indent="-444500" algn="l">
              <a:buClr>
                <a:srgbClr val="941100"/>
              </a:buClr>
              <a:buSzPct val="75000"/>
              <a:buChar char="✤"/>
              <a:defRPr sz="3000">
                <a:latin typeface="AppleMyungjo"/>
                <a:ea typeface="AppleMyungjo"/>
                <a:cs typeface="AppleMyungjo"/>
                <a:sym typeface="AppleMyungjo"/>
              </a:defRPr>
            </a:pPr>
            <a:r>
              <a:rPr sz="4000" dirty="0"/>
              <a:t>   Extreme anxiety with phobia</a:t>
            </a:r>
          </a:p>
          <a:p>
            <a:pPr marL="444500" indent="-444500" algn="l">
              <a:buClr>
                <a:srgbClr val="941100"/>
              </a:buClr>
              <a:buSzPct val="75000"/>
              <a:buChar char="✤"/>
              <a:defRPr sz="3000">
                <a:latin typeface="AppleMyungjo"/>
                <a:ea typeface="AppleMyungjo"/>
                <a:cs typeface="AppleMyungjo"/>
                <a:sym typeface="AppleMyungjo"/>
              </a:defRPr>
            </a:pPr>
            <a:r>
              <a:rPr sz="4000" dirty="0"/>
              <a:t>   Anxiety related to depression &amp; schizophrenia</a:t>
            </a:r>
          </a:p>
          <a:p>
            <a:pPr algn="l">
              <a:defRPr sz="3000">
                <a:latin typeface="AppleMyungjo"/>
                <a:ea typeface="AppleMyungjo"/>
                <a:cs typeface="AppleMyungjo"/>
                <a:sym typeface="AppleMyungjo"/>
              </a:defRPr>
            </a:pPr>
            <a:endParaRPr sz="4000" dirty="0"/>
          </a:p>
        </p:txBody>
      </p:sp>
      <p:sp>
        <p:nvSpPr>
          <p:cNvPr id="156" name="Shape 156"/>
          <p:cNvSpPr/>
          <p:nvPr/>
        </p:nvSpPr>
        <p:spPr>
          <a:xfrm>
            <a:off x="129067" y="691902"/>
            <a:ext cx="9324458"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u="sng">
                <a:solidFill>
                  <a:srgbClr val="941100"/>
                </a:solidFill>
                <a:latin typeface="AppleMyungjo"/>
                <a:ea typeface="AppleMyungjo"/>
                <a:cs typeface="AppleMyungjo"/>
                <a:sym typeface="AppleMyungjo"/>
              </a:defRPr>
            </a:lvl1pPr>
          </a:lstStyle>
          <a:p>
            <a:pPr algn="l"/>
            <a:r>
              <a:rPr sz="4000" dirty="0"/>
              <a:t>1- Anxiety disorders</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4080</TotalTime>
  <Words>1044</Words>
  <Application>Microsoft Macintosh PowerPoint</Application>
  <PresentationFormat>Custom</PresentationFormat>
  <Paragraphs>175</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AppleMyungjo</vt:lpstr>
      <vt:lpstr>American Typewriter</vt:lpstr>
      <vt:lpstr>Apple Braille</vt:lpstr>
      <vt:lpstr>Apple Symbols</vt:lpstr>
      <vt:lpstr>Calibri</vt:lpstr>
      <vt:lpstr>Georgia</vt:lpstr>
      <vt:lpstr>Helvetica Light</vt:lpstr>
      <vt:lpstr>Helvetica Neue</vt:lpstr>
      <vt:lpstr>Times New Roman</vt:lpstr>
      <vt:lpstr>Wingdings</vt:lpstr>
      <vt:lpstr>White</vt:lpstr>
      <vt:lpstr>Anxiolytic &amp; Hypnotic Drugs</vt:lpstr>
      <vt:lpstr>PowerPoint Presentation</vt:lpstr>
      <vt:lpstr>Anxiolytic &amp; Hpnotic Agents</vt:lpstr>
      <vt:lpstr>Benzodiazepines</vt:lpstr>
      <vt:lpstr>Ratio of lethal to effective dose</vt:lpstr>
      <vt:lpstr>PowerPoint Presentation</vt:lpstr>
      <vt:lpstr>PowerPoint Presentation</vt:lpstr>
      <vt:lpstr>Actions of BZDs</vt:lpstr>
      <vt:lpstr>Therapeutic Uses</vt:lpstr>
      <vt:lpstr>Antianxiety  (cont.)</vt:lpstr>
      <vt:lpstr>Therapeutic Uses, cont.</vt:lpstr>
      <vt:lpstr>PowerPoint Presentation</vt:lpstr>
      <vt:lpstr>Pharmacokinetics</vt:lpstr>
      <vt:lpstr>PowerPoint Presentation</vt:lpstr>
      <vt:lpstr>Benzodiazepine Antagonists</vt:lpstr>
      <vt:lpstr>Other Anxiolytic Agents</vt:lpstr>
      <vt:lpstr>PowerPoint Presentation</vt:lpstr>
      <vt:lpstr>Barbiturates</vt:lpstr>
      <vt:lpstr>Pr</vt:lpstr>
      <vt:lpstr>PowerPoint Presentation</vt:lpstr>
      <vt:lpstr>Actions of Barbiturates</vt:lpstr>
      <vt:lpstr>Therapeutic uses of Barbiturates</vt:lpstr>
      <vt:lpstr>PowerPoint Presentation</vt:lpstr>
      <vt:lpstr>Zolpidem </vt:lpstr>
      <vt:lpstr>PowerPoint Presentation</vt:lpstr>
      <vt:lpstr>Antihistamines: hydroxyzine, diphenhydramine &amp; doxylamine, !!!!!!  Antidepressants: sedating antidepressants with strong antihistamine  Doxepin, tricyclic agent with SNRI antidepressant and anxiolytic action, was used for insomnia Trazodone, mirtazapine, tricyclic antidepressants with antihistamine activity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Inam Arif</cp:lastModifiedBy>
  <cp:revision>28</cp:revision>
  <cp:lastPrinted>2019-10-08T20:26:36Z</cp:lastPrinted>
  <dcterms:modified xsi:type="dcterms:W3CDTF">2019-10-08T21:03:17Z</dcterms:modified>
</cp:coreProperties>
</file>