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9" r:id="rId3"/>
    <p:sldId id="310" r:id="rId4"/>
    <p:sldId id="258" r:id="rId5"/>
    <p:sldId id="259" r:id="rId6"/>
    <p:sldId id="306" r:id="rId7"/>
    <p:sldId id="262" r:id="rId8"/>
    <p:sldId id="263" r:id="rId9"/>
    <p:sldId id="307" r:id="rId10"/>
    <p:sldId id="308" r:id="rId11"/>
    <p:sldId id="264" r:id="rId12"/>
    <p:sldId id="305" r:id="rId13"/>
    <p:sldId id="265" r:id="rId14"/>
    <p:sldId id="296" r:id="rId15"/>
    <p:sldId id="292" r:id="rId16"/>
    <p:sldId id="293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3AC6-A19D-0A47-8A01-231097F2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E9A4C-CF24-7E4D-A9E3-7D070EDDB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A98E-A76A-E848-82CB-4F83A395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A2D37-875F-3C48-B7D0-54F17975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D1A0-2082-A947-9C9B-3B7AE736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E3EB-51FB-5E40-9CAD-92D2C454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1FFBF-EB5C-5C40-9DEF-6F5BCA56B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44DE-79A6-024C-8DEE-8D0100D3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A2E8-4DAD-A24F-A66B-4730D7FB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7D34-830F-654A-A429-9C22EF35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43035-4DDE-2D4C-A735-3AE656599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AC4C8-DD22-E94B-9B0E-F2161076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772E5-E530-C14D-8D73-E05C8AF0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C2818-793F-5445-98AC-058C5A01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4B9A2-4BDD-A641-B7A3-0BC5055C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6918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60857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149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0" algn="ctr">
              <a:spcBef>
                <a:spcPts val="0"/>
              </a:spcBef>
              <a:buSzTx/>
              <a:buNone/>
              <a:defRPr sz="2250"/>
            </a:lvl2pPr>
            <a:lvl3pPr marL="0" indent="0" algn="ctr">
              <a:spcBef>
                <a:spcPts val="0"/>
              </a:spcBef>
              <a:buSzTx/>
              <a:buNone/>
              <a:defRPr sz="2250"/>
            </a:lvl3pPr>
            <a:lvl4pPr marL="0" indent="0" algn="ctr">
              <a:spcBef>
                <a:spcPts val="0"/>
              </a:spcBef>
              <a:buSzTx/>
              <a:buNone/>
              <a:defRPr sz="2250"/>
            </a:lvl4pPr>
            <a:lvl5pPr marL="0" indent="0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0812"/>
            <a:ext cx="345473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7698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8489-E3FF-2242-A423-2F2CDD1B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64EE-BA30-8642-BDE8-1B17E36B5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F642-1CE9-0341-BAA4-36E8693C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058EC-71EA-3C4F-A8C6-C9A1DD8F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0769F-0B53-0542-94BF-EB8BE92C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39E4-1EA8-7E4B-B237-2C87D29A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96259-AA16-2D45-9556-B07EF3F17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6D79B-19A5-AC4D-B6C5-FC3EBB32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532D5-D2D6-A648-AC98-A10A8C17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B9CBE-97DC-8942-81E1-DBD4C771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EF52-F04A-6A45-A99E-75A191E4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93E5-D863-D649-84B5-B3ED81AC7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DB82A-2DE6-4E46-B601-F5F043380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3F0B2-73B7-894B-8790-1A459D63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674AD-CA72-1342-964A-5855EA38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EDE02-C0F6-6342-BEB5-535DF5AC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A15A-B8A6-E948-B239-DE801839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20C7-3ADA-B94C-A629-CF5002DE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2BE9C-2EC2-B24F-8002-DD6C5F58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F73FF-B11C-3F4A-8089-E6BB8C5C0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B2AF3-745C-7548-BEB7-E06AA0420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82670-0FAA-4C4D-85BB-3117BEB4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F701F-5B1B-6D4A-86A0-3298678D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CED04-D39D-AE47-9F8E-58ADB646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2E39-9BC6-6240-B436-771E9EE2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E06FD-2D04-744D-9882-550ECAA4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27715-55DC-9E46-8D9F-C3574EFE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51888-5036-624B-A53E-50C95D05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6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0D5FC-0174-7A4F-8765-75BCFD4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E5B17-C02D-2640-A102-6D72EB9B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E7725-A75F-544D-A50A-961B3AAC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5A76-D0EC-DA47-AC3E-82589445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021D-EAD4-0648-B36C-B864283D0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4F490-F906-7A41-BF2E-BD4C451CC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2B7E5-678B-9349-AA0B-344AF673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CF361-2D27-1443-A729-B16F26D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B302-0854-0045-9BC4-04399C5E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0B92-1FF4-8A4A-901D-04F7E4F3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CF9E9-D687-1C45-8744-C5DC1AC91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9E6AE-370E-DB4A-9CAC-FE0BEE18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B1260-9B87-904B-870B-601AEDBB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109B0-CB8F-A14E-9B50-FF5191A2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A3E96-6F7F-A444-8C14-B173E89E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5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CDC68-54DD-FF4C-B1FA-E99CDBA6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1F08-1FEA-BA4F-8972-379635573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3F35-7091-7B4A-A998-AF297CD4C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B94B-508B-AC4F-97F9-6B6686FC05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ACB7-C1EC-3C4A-A658-A3A19FA63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A3B4D-F11F-6D4C-9984-84EF03E7B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52A2-B5E7-0F42-A421-A4A18603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malhaj@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rugs Affecting the Central Nervous System"/>
          <p:cNvSpPr txBox="1">
            <a:spLocks noGrp="1"/>
          </p:cNvSpPr>
          <p:nvPr>
            <p:ph type="ctrTitle"/>
          </p:nvPr>
        </p:nvSpPr>
        <p:spPr>
          <a:xfrm>
            <a:off x="790832" y="138111"/>
            <a:ext cx="10577384" cy="1523299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defRPr sz="7400">
                <a:solidFill>
                  <a:srgbClr val="801302"/>
                </a:solidFill>
                <a:latin typeface="AppleMyungjo"/>
                <a:ea typeface="AppleMyungjo"/>
                <a:cs typeface="AppleMyungjo"/>
                <a:sym typeface="AppleMyungjo"/>
              </a:defRPr>
            </a:lvl1pPr>
          </a:lstStyle>
          <a:p>
            <a:r>
              <a:rPr sz="5400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Drugs Affecting the Central Nervous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7981" y="5484613"/>
            <a:ext cx="6640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Asst</a:t>
            </a:r>
            <a:r>
              <a:rPr lang="en-US" sz="2000" dirty="0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 Prof </a:t>
            </a:r>
            <a:r>
              <a:rPr lang="en-US" sz="2000" dirty="0" err="1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Dr</a:t>
            </a:r>
            <a:r>
              <a:rPr lang="en-US" sz="2000" dirty="0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 Inam S. Arif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  <a:hlinkClick r:id="rId2"/>
              </a:rPr>
              <a:t>isamalhaj@yahoo.com</a:t>
            </a:r>
            <a:endParaRPr lang="en-US" sz="2000" dirty="0">
              <a:latin typeface="Times New Roman" panose="02020603050405020304" pitchFamily="18" charset="0"/>
              <a:ea typeface="Apple Color Emoji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Pharm.dr.isamalhaj@uomustansiriyah.edu.iq</a:t>
            </a:r>
            <a:endParaRPr lang="en-US" sz="2000" dirty="0">
              <a:latin typeface="Times New Roman" panose="02020603050405020304" pitchFamily="18" charset="0"/>
              <a:ea typeface="Apple Color Emoji" charset="0"/>
              <a:cs typeface="Times New Roman" panose="02020603050405020304" pitchFamily="18" charset="0"/>
            </a:endParaRPr>
          </a:p>
        </p:txBody>
      </p:sp>
      <p:pic>
        <p:nvPicPr>
          <p:cNvPr id="9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216" y="0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picture containing animal&#10;&#10;Description automatically generated">
            <a:extLst>
              <a:ext uri="{FF2B5EF4-FFF2-40B4-BE49-F238E27FC236}">
                <a16:creationId xmlns:a16="http://schemas.microsoft.com/office/drawing/2014/main" id="{F52A010B-0E9F-484E-ABC5-89209A48E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36" y="1826449"/>
            <a:ext cx="5040221" cy="34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BE85-B3B7-C54F-BCB3-99AD60DD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455" y="-205930"/>
            <a:ext cx="7804547" cy="1518047"/>
          </a:xfrm>
        </p:spPr>
        <p:txBody>
          <a:bodyPr>
            <a:normAutofit/>
          </a:bodyPr>
          <a:lstStyle/>
          <a:p>
            <a:r>
              <a:rPr lang="en-US" sz="3375" i="1" dirty="0">
                <a:solidFill>
                  <a:srgbClr val="C0000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Combined effects of the EPSP and IPSP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99050-425F-9F48-902B-0581D436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019078"/>
            <a:ext cx="4696834" cy="583892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neurons in the CNS receive both EPSP and IPSP input.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action is the summation of actions of the various neurotransmitters on the neuron.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neurotransmitters are not uniformly distributed in the CNS but are localized in specific clusters of neurons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FA255-A564-DA41-8B2B-CC75A596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833" y="1763609"/>
            <a:ext cx="4695081" cy="40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527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eurodegenerative Diseases"/>
          <p:cNvSpPr txBox="1">
            <a:spLocks noGrp="1"/>
          </p:cNvSpPr>
          <p:nvPr>
            <p:ph type="title"/>
          </p:nvPr>
        </p:nvSpPr>
        <p:spPr>
          <a:xfrm>
            <a:off x="138545" y="0"/>
            <a:ext cx="11069031" cy="15180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69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Neurodegenerative Diseases</a:t>
            </a:r>
          </a:p>
        </p:txBody>
      </p:sp>
      <p:sp>
        <p:nvSpPr>
          <p:cNvPr id="160" name="Parkinson’s Disease…"/>
          <p:cNvSpPr txBox="1">
            <a:spLocks noGrp="1"/>
          </p:cNvSpPr>
          <p:nvPr>
            <p:ph type="body" idx="4294967295"/>
          </p:nvPr>
        </p:nvSpPr>
        <p:spPr>
          <a:xfrm>
            <a:off x="990074" y="1672233"/>
            <a:ext cx="10217503" cy="46889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776" indent="-293776" defTabSz="386106">
              <a:spcBef>
                <a:spcPts val="2742"/>
              </a:spcBef>
              <a:buClr>
                <a:srgbClr val="941751"/>
              </a:buClr>
              <a:buFont typeface="American Typewriter"/>
              <a:buChar char="✦"/>
              <a:defRPr sz="33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latin typeface="American Typewriter" panose="02090604020004020304" pitchFamily="18" charset="77"/>
              </a:rPr>
              <a:t>Parkinson’s Disease</a:t>
            </a:r>
          </a:p>
          <a:p>
            <a:pPr marL="293776" indent="-293776" defTabSz="386106">
              <a:spcBef>
                <a:spcPts val="2742"/>
              </a:spcBef>
              <a:buClr>
                <a:srgbClr val="941751"/>
              </a:buClr>
              <a:buFont typeface="American Typewriter"/>
              <a:buChar char="✦"/>
              <a:defRPr sz="33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latin typeface="American Typewriter" panose="02090604020004020304" pitchFamily="18" charset="77"/>
              </a:rPr>
              <a:t>Multiple Sclerosis</a:t>
            </a:r>
          </a:p>
          <a:p>
            <a:pPr marL="293776" indent="-293776" defTabSz="386106">
              <a:spcBef>
                <a:spcPts val="2742"/>
              </a:spcBef>
              <a:buClr>
                <a:srgbClr val="941751"/>
              </a:buClr>
              <a:buFont typeface="American Typewriter"/>
              <a:buChar char="✦"/>
              <a:defRPr sz="33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latin typeface="American Typewriter" panose="02090604020004020304" pitchFamily="18" charset="77"/>
              </a:rPr>
              <a:t>Alzheimer’s Disease</a:t>
            </a:r>
          </a:p>
          <a:p>
            <a:pPr marL="293776" indent="-293776" defTabSz="386106">
              <a:spcBef>
                <a:spcPts val="2742"/>
              </a:spcBef>
              <a:buClr>
                <a:srgbClr val="941751"/>
              </a:buClr>
              <a:buFont typeface="American Typewriter"/>
              <a:buChar char="✦"/>
              <a:defRPr sz="33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latin typeface="American Typewriter" panose="02090604020004020304" pitchFamily="18" charset="77"/>
              </a:rPr>
              <a:t>Amyotrophic Lateral Sclerosis</a:t>
            </a:r>
          </a:p>
          <a:p>
            <a:pPr marL="293776" indent="-293776" defTabSz="386106">
              <a:spcBef>
                <a:spcPts val="2742"/>
              </a:spcBef>
              <a:buClr>
                <a:srgbClr val="941751"/>
              </a:buClr>
              <a:buFont typeface="American Typewriter"/>
              <a:buChar char="✦"/>
              <a:defRPr sz="33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latin typeface="American Typewriter" panose="02090604020004020304" pitchFamily="18" charset="77"/>
              </a:rPr>
              <a:t>Progressive loss of selected neutrons in discrete brain areas                    disorders of movement, cognition or both</a:t>
            </a:r>
          </a:p>
        </p:txBody>
      </p:sp>
      <p:sp>
        <p:nvSpPr>
          <p:cNvPr id="161" name="Line"/>
          <p:cNvSpPr/>
          <p:nvPr/>
        </p:nvSpPr>
        <p:spPr>
          <a:xfrm flipV="1">
            <a:off x="4083349" y="5612991"/>
            <a:ext cx="1376462" cy="4438"/>
          </a:xfrm>
          <a:prstGeom prst="line">
            <a:avLst/>
          </a:prstGeom>
          <a:ln w="76200">
            <a:solidFill>
              <a:srgbClr val="C00000"/>
            </a:solidFill>
            <a:miter lim="400000"/>
            <a:tailEnd type="triangle"/>
          </a:ln>
        </p:spPr>
        <p:txBody>
          <a:bodyPr lIns="32145" tIns="32145" rIns="32145" bIns="32145"/>
          <a:lstStyle/>
          <a:p>
            <a:endParaRPr sz="1266"/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5663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465" y="0"/>
            <a:ext cx="7804547" cy="877857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4800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Parkinson’s Disease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631" y="1181657"/>
            <a:ext cx="9973811" cy="5429207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A progressive neurodegenerative disease that adversely affects motor neuron control (M movement) 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Major early symptoms are tremor at rest, bradykinesia, muscle rigidity, postural &amp; gait abnormalities and flat facial affect.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If untreated, the condition worsens, leading eventually to complete immobility and early mortality. 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The prevalence is approximately 1-2% in persons older than 65 years</a:t>
            </a:r>
          </a:p>
          <a:p>
            <a:endParaRPr lang="en-US" dirty="0"/>
          </a:p>
        </p:txBody>
      </p:sp>
      <p:pic>
        <p:nvPicPr>
          <p:cNvPr id="4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444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29169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8.png" descr="image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03" y="1113626"/>
            <a:ext cx="7199997" cy="54000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64" name="Parkinson’s Disease"/>
          <p:cNvSpPr txBox="1"/>
          <p:nvPr/>
        </p:nvSpPr>
        <p:spPr>
          <a:xfrm>
            <a:off x="2435881" y="-9"/>
            <a:ext cx="6964873" cy="68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5700" u="sng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008" dirty="0"/>
              <a:t>Parkinson’s Disease</a:t>
            </a:r>
          </a:p>
        </p:txBody>
      </p:sp>
      <p:sp>
        <p:nvSpPr>
          <p:cNvPr id="165" name="Characterised by:…"/>
          <p:cNvSpPr txBox="1"/>
          <p:nvPr/>
        </p:nvSpPr>
        <p:spPr>
          <a:xfrm>
            <a:off x="117277" y="1404571"/>
            <a:ext cx="4759523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300" u="sng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 by:</a:t>
            </a: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✴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tremor</a:t>
            </a: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✴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rigidity</a:t>
            </a: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✴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bradykinesia</a:t>
            </a:r>
          </a:p>
          <a:p>
            <a:pPr marL="312527" indent="-312527">
              <a:buClr>
                <a:srgbClr val="941100"/>
              </a:buClr>
              <a:buSzPct val="75000"/>
              <a:buFont typeface="American Typewriter"/>
              <a:buChar char="✴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postural &amp; gait abnormalities </a:t>
            </a:r>
          </a:p>
          <a:p>
            <a:pPr marL="290205" indent="-290205">
              <a:buClr>
                <a:srgbClr val="941100"/>
              </a:buClr>
              <a:buSzPct val="75000"/>
              <a:buFont typeface="American Typewriter"/>
              <a:buChar char="✴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Sadly, symptoms don’t appear until&gt; 80% of neutrons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1100"/>
              </a:buClr>
              <a:buSzPct val="75000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d</a:t>
            </a:r>
            <a:r>
              <a:rPr sz="2800" dirty="0">
                <a:latin typeface="Times New Roman" panose="02020603050405020304" pitchFamily="18" charset="0"/>
                <a:ea typeface="Helvetica Light"/>
                <a:cs typeface="Times New Roman" panose="02020603050405020304" pitchFamily="18" charset="0"/>
                <a:sym typeface="Helvetica Light"/>
              </a:rPr>
              <a:t>ied</a:t>
            </a: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228" y="0"/>
            <a:ext cx="831600" cy="831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06917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903" b="5903"/>
          <a:stretch>
            <a:fillRect/>
          </a:stretch>
        </p:blipFill>
        <p:spPr>
          <a:xfrm>
            <a:off x="1016805" y="270000"/>
            <a:ext cx="10885752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485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623" y="260197"/>
            <a:ext cx="89956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Bradykinesia</a:t>
            </a:r>
            <a:r>
              <a:rPr lang="en-US" sz="2400" dirty="0">
                <a:solidFill>
                  <a:srgbClr val="4A4A4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</a:p>
          <a:p>
            <a:pPr marL="401822" indent="-40182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A4A4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slowness of movement is one of the three main signs of Parkinson’s, along with tremor and rigidity (It describes slowness in carrying out, rather than initiating, movements)</a:t>
            </a:r>
          </a:p>
          <a:p>
            <a:pPr marL="401822" indent="-40182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A4A4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Up to 98% of all people with Parkinson’s experience slowness of movement.</a:t>
            </a:r>
          </a:p>
          <a:p>
            <a:pPr algn="just"/>
            <a:endParaRPr lang="en-US" sz="2400" dirty="0">
              <a:solidFill>
                <a:srgbClr val="4A4A4A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Dyskinesia</a:t>
            </a: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</a:p>
          <a:p>
            <a:pPr marL="401822" indent="-40182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is an involuntary movement that you cannot control</a:t>
            </a:r>
          </a:p>
          <a:p>
            <a:pPr marL="401822" indent="-40182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can affect just one part of the body, like the head or an arm, or it can affect the entire body</a:t>
            </a:r>
          </a:p>
          <a:p>
            <a:pPr marL="401822" indent="-40182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can range from mild to severe and painful, and interfere with normal daily activities</a:t>
            </a:r>
          </a:p>
          <a:p>
            <a:pPr marL="401822" indent="-40182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can also differ in frequency and  time of day that it occurs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37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72656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0309" y="2902509"/>
            <a:ext cx="8976397" cy="345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Parkinsonian gait’ is a distinctive</a:t>
            </a:r>
            <a:endParaRPr lang="en-US" sz="2400" dirty="0">
              <a:solidFill>
                <a:srgbClr val="4A4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457" indent="-321457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 steady walk that arises from changes in posture</a:t>
            </a:r>
          </a:p>
          <a:p>
            <a:pPr marL="321457" indent="-321457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slowness of movement (bradykinesia) and a shortened stride</a:t>
            </a:r>
          </a:p>
          <a:p>
            <a:pPr marL="321457" indent="-321457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some, but not necessarily all, of the following:</a:t>
            </a:r>
          </a:p>
          <a:p>
            <a:pPr marL="321457" indent="-321457">
              <a:buClr>
                <a:srgbClr val="C00000"/>
              </a:buClr>
              <a:buFont typeface="Wingdings" pitchFamily="2" charset="2"/>
              <a:buChar char="ü"/>
            </a:pPr>
            <a:endParaRPr lang="en-US" sz="2400" dirty="0">
              <a:solidFill>
                <a:srgbClr val="4A4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457" indent="-321457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1969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tendency to lean forwards in a stooped position when walking </a:t>
            </a:r>
          </a:p>
          <a:p>
            <a:pPr marL="321457" indent="-321457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1969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head dropped forwards, with shoulders down</a:t>
            </a:r>
          </a:p>
          <a:p>
            <a:pPr marL="321457" indent="-321457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1969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feet dragging on the ground, resulting in shuffling steps</a:t>
            </a:r>
          </a:p>
          <a:p>
            <a:pPr marL="321457" indent="-321457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1969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reduced length of stride</a:t>
            </a:r>
          </a:p>
          <a:p>
            <a:pPr marL="321457" indent="-321457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1969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reduced arm swing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59097" y="247936"/>
            <a:ext cx="8889848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our manner or pattern of walking)</a:t>
            </a:r>
          </a:p>
          <a:p>
            <a:pPr marL="321457" indent="-321457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we walk our body is normally upright, neither leaning forwards nor backwards</a:t>
            </a:r>
          </a:p>
          <a:p>
            <a:pPr marL="321457" indent="-321457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even stride and arms swinging at the sides</a:t>
            </a:r>
          </a:p>
          <a:p>
            <a:pPr marL="321457" indent="-321457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we hold ourselves in this upright position our center of gravity is held so we should have good balance</a:t>
            </a:r>
          </a:p>
          <a:p>
            <a:pPr algn="l"/>
            <a:endParaRPr lang="en-US" sz="2250" dirty="0">
              <a:ea typeface="Arial" charset="0"/>
              <a:cs typeface="Arial" charset="0"/>
            </a:endParaRP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874" y="116860"/>
            <a:ext cx="658126" cy="658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91425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tiology of Parkinson’s Disease"/>
          <p:cNvSpPr txBox="1">
            <a:spLocks noGrp="1"/>
          </p:cNvSpPr>
          <p:nvPr>
            <p:ph type="title"/>
          </p:nvPr>
        </p:nvSpPr>
        <p:spPr>
          <a:xfrm>
            <a:off x="234778" y="-380514"/>
            <a:ext cx="11491783" cy="1728897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Etiology of Parkinson’s Disease</a:t>
            </a:r>
          </a:p>
        </p:txBody>
      </p:sp>
      <p:pic>
        <p:nvPicPr>
          <p:cNvPr id="170" name="image20.png" descr="imag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81" y="1075937"/>
            <a:ext cx="7720893" cy="578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-7212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07156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"/>
          <p:cNvSpPr txBox="1">
            <a:spLocks noGrp="1"/>
          </p:cNvSpPr>
          <p:nvPr>
            <p:ph type="title"/>
          </p:nvPr>
        </p:nvSpPr>
        <p:spPr>
          <a:xfrm>
            <a:off x="873039" y="-11837"/>
            <a:ext cx="10337762" cy="15180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Role of substantia </a:t>
            </a:r>
            <a:r>
              <a:rPr lang="en-US" sz="3600" dirty="0" err="1">
                <a:solidFill>
                  <a:srgbClr val="C00000"/>
                </a:solidFill>
                <a:latin typeface="American Typewriter" panose="02090604020004020304" pitchFamily="18" charset="77"/>
              </a:rPr>
              <a:t>nigra</a:t>
            </a:r>
            <a:r>
              <a:rPr lang="en-US" sz="3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 in Parkinson disease</a:t>
            </a:r>
            <a:endParaRPr sz="36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grpSp>
        <p:nvGrpSpPr>
          <p:cNvPr id="175" name="Group"/>
          <p:cNvGrpSpPr/>
          <p:nvPr/>
        </p:nvGrpSpPr>
        <p:grpSpPr>
          <a:xfrm>
            <a:off x="3434492" y="949659"/>
            <a:ext cx="3910282" cy="5908341"/>
            <a:chOff x="0" y="0"/>
            <a:chExt cx="5561289" cy="8402973"/>
          </a:xfrm>
        </p:grpSpPr>
        <p:pic>
          <p:nvPicPr>
            <p:cNvPr id="173" name="image21.png" descr="image2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5307290" cy="8072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22.png" descr="image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61290" cy="8402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801" y="-1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7851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econdary Parkinsonis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69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Secondary Parkinsonism</a:t>
            </a:r>
            <a:r>
              <a:rPr sz="5625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178" name="Phenothiazines (haloperidol) / pseudoparkinsonism"/>
          <p:cNvSpPr txBox="1">
            <a:spLocks noGrp="1"/>
          </p:cNvSpPr>
          <p:nvPr>
            <p:ph type="body" idx="4294967295"/>
          </p:nvPr>
        </p:nvSpPr>
        <p:spPr>
          <a:xfrm>
            <a:off x="1451598" y="2437805"/>
            <a:ext cx="7804547" cy="442019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Phenothiazines </a:t>
            </a:r>
            <a:r>
              <a:rPr lang="en-US" dirty="0"/>
              <a:t>&amp; </a:t>
            </a:r>
            <a:r>
              <a:rPr dirty="0"/>
              <a:t>haloperidol / pseudoparkinsonism</a:t>
            </a:r>
          </a:p>
        </p:txBody>
      </p:sp>
      <p:pic>
        <p:nvPicPr>
          <p:cNvPr id="4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0"/>
            <a:ext cx="792000" cy="79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71810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106A6-0468-9140-9C87-3405A43D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133" y="1447703"/>
            <a:ext cx="7207734" cy="3442500"/>
          </a:xfrm>
          <a:prstGeom prst="rect">
            <a:avLst/>
          </a:prstGeom>
        </p:spPr>
      </p:pic>
      <p:pic>
        <p:nvPicPr>
          <p:cNvPr id="4" name="image2.jpeg">
            <a:extLst>
              <a:ext uri="{FF2B5EF4-FFF2-40B4-BE49-F238E27FC236}">
                <a16:creationId xmlns:a16="http://schemas.microsoft.com/office/drawing/2014/main" id="{7485944A-0EC2-0045-9E0C-59CC6B0B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216" y="0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398993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image2.jpeg" descr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00" y="234000"/>
            <a:ext cx="8832000" cy="66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38080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87750"/>
            <a:ext cx="835313" cy="835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B3DC586E-7E3D-A746-A678-F299583AF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03" y="404156"/>
            <a:ext cx="4233041" cy="6049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 w="152400" h="50800" prst="softRound"/>
            <a:contourClr>
              <a:schemeClr val="bg1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FB7EA-8FAF-6B44-936F-5066DCD9D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11" y="87750"/>
            <a:ext cx="3815743" cy="66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797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34" y="271586"/>
            <a:ext cx="6399923" cy="6376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0070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7.png" descr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48" y="1089014"/>
            <a:ext cx="8725298" cy="3518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26CB8-8958-0140-B2B6-6C8B0DB00D90}"/>
              </a:ext>
            </a:extLst>
          </p:cNvPr>
          <p:cNvSpPr txBox="1"/>
          <p:nvPr/>
        </p:nvSpPr>
        <p:spPr>
          <a:xfrm>
            <a:off x="1418443" y="5517474"/>
            <a:ext cx="8928806" cy="503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differences between CNS &amp; ANS ???</a:t>
            </a:r>
            <a:endParaRPr 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14846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44D0-97A5-0940-8D50-3723F25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97" y="0"/>
            <a:ext cx="7804547" cy="1518047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4219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Neurons</a:t>
            </a:r>
            <a:endParaRPr lang="en-US" sz="4219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88B7243-92D2-4349-BED2-473597AB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21229"/>
            <a:ext cx="9117595" cy="5239688"/>
          </a:xfrm>
          <a:prstGeom prst="rect">
            <a:avLst/>
          </a:prstGeom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B0447DA8-2198-464D-8F27-ABCA5767C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94954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146" name="Group"/>
          <p:cNvGrpSpPr>
            <a:grpSpLocks noChangeAspect="1"/>
          </p:cNvGrpSpPr>
          <p:nvPr/>
        </p:nvGrpSpPr>
        <p:grpSpPr>
          <a:xfrm>
            <a:off x="373485" y="1172038"/>
            <a:ext cx="5371822" cy="4860000"/>
            <a:chOff x="0" y="0"/>
            <a:chExt cx="5598241" cy="5064833"/>
          </a:xfrm>
        </p:grpSpPr>
        <p:pic>
          <p:nvPicPr>
            <p:cNvPr id="144" name="image10.png" descr="image1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5344242" cy="4734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image11.png" descr="image1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98242" cy="5064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9" name="Group"/>
          <p:cNvGrpSpPr>
            <a:grpSpLocks noChangeAspect="1"/>
          </p:cNvGrpSpPr>
          <p:nvPr/>
        </p:nvGrpSpPr>
        <p:grpSpPr>
          <a:xfrm>
            <a:off x="5870073" y="189000"/>
            <a:ext cx="5361848" cy="6480000"/>
            <a:chOff x="0" y="-1"/>
            <a:chExt cx="5465115" cy="6599512"/>
          </a:xfrm>
        </p:grpSpPr>
        <p:pic>
          <p:nvPicPr>
            <p:cNvPr id="147" name="image12.png" descr="image1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" y="88899"/>
              <a:ext cx="5211115" cy="626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image13.png" descr="image1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2"/>
              <a:ext cx="5465117" cy="6599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image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747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154" name="Group"/>
          <p:cNvGrpSpPr>
            <a:grpSpLocks noChangeAspect="1"/>
          </p:cNvGrpSpPr>
          <p:nvPr/>
        </p:nvGrpSpPr>
        <p:grpSpPr>
          <a:xfrm>
            <a:off x="1167713" y="390232"/>
            <a:ext cx="4102250" cy="6408000"/>
            <a:chOff x="0" y="0"/>
            <a:chExt cx="5518293" cy="8619949"/>
          </a:xfrm>
        </p:grpSpPr>
        <p:pic>
          <p:nvPicPr>
            <p:cNvPr id="152" name="image14.png" descr="image1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99" y="88900"/>
              <a:ext cx="5264294" cy="8289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15.png" descr="image1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5518294" cy="8619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" name="Group"/>
          <p:cNvGrpSpPr>
            <a:grpSpLocks noChangeAspect="1"/>
          </p:cNvGrpSpPr>
          <p:nvPr/>
        </p:nvGrpSpPr>
        <p:grpSpPr>
          <a:xfrm>
            <a:off x="5887470" y="126000"/>
            <a:ext cx="4329941" cy="6732000"/>
            <a:chOff x="0" y="0"/>
            <a:chExt cx="5518293" cy="8579606"/>
          </a:xfrm>
        </p:grpSpPr>
        <p:pic>
          <p:nvPicPr>
            <p:cNvPr id="155" name="image16.png" descr="image1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999" y="88900"/>
              <a:ext cx="5264294" cy="8249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age17.png" descr="image1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5518294" cy="8579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image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2424" y="10545"/>
            <a:ext cx="759376" cy="7593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403389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7AE7A5A-FB0E-C148-ADCE-06C3B1CA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43" y="175500"/>
            <a:ext cx="7214114" cy="6682500"/>
          </a:xfrm>
          <a:prstGeom prst="rect">
            <a:avLst/>
          </a:prstGeom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107352CE-6218-DD4D-A1AE-2AF5228E2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624" y="0"/>
            <a:ext cx="759376" cy="7593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55870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472</Words>
  <Application>Microsoft Macintosh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American Typewriter</vt:lpstr>
      <vt:lpstr>Arial</vt:lpstr>
      <vt:lpstr>Calibri</vt:lpstr>
      <vt:lpstr>Calibri Light</vt:lpstr>
      <vt:lpstr>Helvetica Light</vt:lpstr>
      <vt:lpstr>Times New Roman</vt:lpstr>
      <vt:lpstr>Wingdings</vt:lpstr>
      <vt:lpstr>Office Theme</vt:lpstr>
      <vt:lpstr>Drugs Affecting the Central Nervous System</vt:lpstr>
      <vt:lpstr>PowerPoint Presentation</vt:lpstr>
      <vt:lpstr>PowerPoint Presentation</vt:lpstr>
      <vt:lpstr>PowerPoint Presentation</vt:lpstr>
      <vt:lpstr>PowerPoint Presentation</vt:lpstr>
      <vt:lpstr> Communication between Neurons</vt:lpstr>
      <vt:lpstr>PowerPoint Presentation</vt:lpstr>
      <vt:lpstr>PowerPoint Presentation</vt:lpstr>
      <vt:lpstr>PowerPoint Presentation</vt:lpstr>
      <vt:lpstr>Combined effects of the EPSP and IPSP</vt:lpstr>
      <vt:lpstr>Neurodegenerative Diseases</vt:lpstr>
      <vt:lpstr> Parkinson’s Disease </vt:lpstr>
      <vt:lpstr>PowerPoint Presentation</vt:lpstr>
      <vt:lpstr>PowerPoint Presentation</vt:lpstr>
      <vt:lpstr>PowerPoint Presentation</vt:lpstr>
      <vt:lpstr>PowerPoint Presentation</vt:lpstr>
      <vt:lpstr>Etiology of Parkinson’s Disease</vt:lpstr>
      <vt:lpstr>Role of substantia nigra in Parkinson disease</vt:lpstr>
      <vt:lpstr>Secondary Parkinsonism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Affecting the Central Nervous System</dc:title>
  <dc:creator>Inam Arif</dc:creator>
  <cp:lastModifiedBy>Inam Arif</cp:lastModifiedBy>
  <cp:revision>4</cp:revision>
  <dcterms:created xsi:type="dcterms:W3CDTF">2019-10-01T19:41:24Z</dcterms:created>
  <dcterms:modified xsi:type="dcterms:W3CDTF">2019-10-01T21:00:40Z</dcterms:modified>
</cp:coreProperties>
</file>