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28"/>
  </p:notesMasterIdLst>
  <p:sldIdLst>
    <p:sldId id="256" r:id="rId2"/>
    <p:sldId id="280" r:id="rId3"/>
    <p:sldId id="281" r:id="rId4"/>
    <p:sldId id="282" r:id="rId5"/>
    <p:sldId id="257" r:id="rId6"/>
    <p:sldId id="258" r:id="rId7"/>
    <p:sldId id="283" r:id="rId8"/>
    <p:sldId id="261" r:id="rId9"/>
    <p:sldId id="262" r:id="rId10"/>
    <p:sldId id="292" r:id="rId11"/>
    <p:sldId id="264" r:id="rId12"/>
    <p:sldId id="265" r:id="rId13"/>
    <p:sldId id="266" r:id="rId14"/>
    <p:sldId id="268" r:id="rId15"/>
    <p:sldId id="269" r:id="rId16"/>
    <p:sldId id="285" r:id="rId17"/>
    <p:sldId id="286" r:id="rId18"/>
    <p:sldId id="271" r:id="rId19"/>
    <p:sldId id="287" r:id="rId20"/>
    <p:sldId id="288" r:id="rId21"/>
    <p:sldId id="290" r:id="rId22"/>
    <p:sldId id="272" r:id="rId23"/>
    <p:sldId id="273" r:id="rId24"/>
    <p:sldId id="291" r:id="rId25"/>
    <p:sldId id="278" r:id="rId26"/>
    <p:sldId id="279" r:id="rId2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E08DB00-9EE5-4833-A13A-356E75D4DB06}" type="datetimeFigureOut">
              <a:rPr lang="ar-IQ" smtClean="0"/>
              <a:t>29/02/1441</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1780990-E531-4AD9-B58B-ECD2051009A1}" type="slidenum">
              <a:rPr lang="ar-IQ" smtClean="0"/>
              <a:t>‹#›</a:t>
            </a:fld>
            <a:endParaRPr lang="ar-IQ"/>
          </a:p>
        </p:txBody>
      </p:sp>
    </p:spTree>
    <p:extLst>
      <p:ext uri="{BB962C8B-B14F-4D97-AF65-F5344CB8AC3E}">
        <p14:creationId xmlns:p14="http://schemas.microsoft.com/office/powerpoint/2010/main" val="8186094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91780990-E531-4AD9-B58B-ECD2051009A1}" type="slidenum">
              <a:rPr lang="ar-IQ" smtClean="0"/>
              <a:t>19</a:t>
            </a:fld>
            <a:endParaRPr lang="ar-IQ"/>
          </a:p>
        </p:txBody>
      </p:sp>
    </p:spTree>
    <p:extLst>
      <p:ext uri="{BB962C8B-B14F-4D97-AF65-F5344CB8AC3E}">
        <p14:creationId xmlns:p14="http://schemas.microsoft.com/office/powerpoint/2010/main" val="40710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EF5C781-86FF-4758-8E46-DEF64B419E75}" type="datetimeFigureOut">
              <a:rPr lang="ar-IQ" smtClean="0"/>
              <a:t>28/02/1441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816980D-55B1-42E5-A806-D0C7D9A945CE}"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00519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5C781-86FF-4758-8E46-DEF64B419E75}" type="datetimeFigureOut">
              <a:rPr lang="ar-IQ" smtClean="0"/>
              <a:t>28/02/1441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223771951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5C781-86FF-4758-8E46-DEF64B419E75}" type="datetimeFigureOut">
              <a:rPr lang="ar-IQ" smtClean="0"/>
              <a:t>28/02/1441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816980D-55B1-42E5-A806-D0C7D9A945CE}" type="slidenum">
              <a:rPr lang="ar-IQ" smtClean="0"/>
              <a:t>‹#›</a:t>
            </a:fld>
            <a:endParaRPr lang="ar-IQ"/>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7241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5C781-86FF-4758-8E46-DEF64B419E75}" type="datetimeFigureOut">
              <a:rPr lang="ar-IQ" smtClean="0"/>
              <a:t>28/02/1441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1560929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5C781-86FF-4758-8E46-DEF64B419E75}" type="datetimeFigureOut">
              <a:rPr lang="ar-IQ" smtClean="0"/>
              <a:t>28/02/1441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816980D-55B1-42E5-A806-D0C7D9A945CE}"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2298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5C781-86FF-4758-8E46-DEF64B419E75}" type="datetimeFigureOut">
              <a:rPr lang="ar-IQ" smtClean="0"/>
              <a:t>28/02/1441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270083922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F5C781-86FF-4758-8E46-DEF64B419E75}" type="datetimeFigureOut">
              <a:rPr lang="ar-IQ" smtClean="0"/>
              <a:t>28/02/1441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295378599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F5C781-86FF-4758-8E46-DEF64B419E75}" type="datetimeFigureOut">
              <a:rPr lang="ar-IQ" smtClean="0"/>
              <a:t>28/02/1441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18881956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5C781-86FF-4758-8E46-DEF64B419E75}" type="datetimeFigureOut">
              <a:rPr lang="ar-IQ" smtClean="0"/>
              <a:t>28/02/1441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38504654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5C781-86FF-4758-8E46-DEF64B419E75}" type="datetimeFigureOut">
              <a:rPr lang="ar-IQ" smtClean="0"/>
              <a:t>28/02/1441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816980D-55B1-42E5-A806-D0C7D9A945CE}" type="slidenum">
              <a:rPr lang="ar-IQ" smtClean="0"/>
              <a:t>‹#›</a:t>
            </a:fld>
            <a:endParaRPr lang="ar-IQ"/>
          </a:p>
        </p:txBody>
      </p:sp>
    </p:spTree>
    <p:extLst>
      <p:ext uri="{BB962C8B-B14F-4D97-AF65-F5344CB8AC3E}">
        <p14:creationId xmlns:p14="http://schemas.microsoft.com/office/powerpoint/2010/main" val="14998272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5C781-86FF-4758-8E46-DEF64B419E75}" type="datetimeFigureOut">
              <a:rPr lang="ar-IQ" smtClean="0"/>
              <a:t>28/02/1441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816980D-55B1-42E5-A806-D0C7D9A945CE}"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1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F5C781-86FF-4758-8E46-DEF64B419E75}" type="datetimeFigureOut">
              <a:rPr lang="ar-IQ" smtClean="0"/>
              <a:t>28/02/1441</a:t>
            </a:fld>
            <a:endParaRPr lang="ar-IQ"/>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16980D-55B1-42E5-A806-D0C7D9A945CE}" type="slidenum">
              <a:rPr lang="ar-IQ" smtClean="0"/>
              <a:t>‹#›</a:t>
            </a:fld>
            <a:endParaRPr lang="ar-IQ"/>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1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95150"/>
            <a:ext cx="8825658" cy="2743199"/>
          </a:xfrm>
        </p:spPr>
        <p:txBody>
          <a:bodyPr/>
          <a:lstStyle/>
          <a:p>
            <a:pPr algn="ctr"/>
            <a:r>
              <a:rPr lang="en-US" sz="6600" b="1" dirty="0" smtClean="0">
                <a:solidFill>
                  <a:schemeClr val="bg1"/>
                </a:solidFill>
              </a:rPr>
              <a:t>  </a:t>
            </a:r>
            <a:endParaRPr lang="ar-IQ" sz="6600" b="1" dirty="0">
              <a:solidFill>
                <a:schemeClr val="bg1"/>
              </a:solidFill>
            </a:endParaRPr>
          </a:p>
        </p:txBody>
      </p:sp>
      <p:sp>
        <p:nvSpPr>
          <p:cNvPr id="3" name="Subtitle 2"/>
          <p:cNvSpPr>
            <a:spLocks noGrp="1"/>
          </p:cNvSpPr>
          <p:nvPr>
            <p:ph type="subTitle" idx="1"/>
          </p:nvPr>
        </p:nvSpPr>
        <p:spPr>
          <a:xfrm>
            <a:off x="1523999" y="5091764"/>
            <a:ext cx="9650931" cy="1540042"/>
          </a:xfrm>
        </p:spPr>
        <p:txBody>
          <a:bodyPr>
            <a:noAutofit/>
          </a:bodyPr>
          <a:lstStyle/>
          <a:p>
            <a:r>
              <a:rPr lang="en-US" sz="4400" b="1" dirty="0" smtClean="0">
                <a:solidFill>
                  <a:schemeClr val="accent1">
                    <a:lumMod val="75000"/>
                  </a:schemeClr>
                </a:solidFill>
                <a:effectLst>
                  <a:outerShdw blurRad="38100" dist="38100" dir="2700000" algn="tl">
                    <a:srgbClr val="000000">
                      <a:alpha val="43137"/>
                    </a:srgbClr>
                  </a:outerShdw>
                </a:effectLst>
              </a:rPr>
              <a:t>Molecular Biology of Cancer</a:t>
            </a:r>
          </a:p>
          <a:p>
            <a:endParaRPr lang="ar-IQ" sz="1800" dirty="0"/>
          </a:p>
          <a:p>
            <a:endParaRPr lang="ar-IQ" sz="1800" dirty="0" smtClean="0"/>
          </a:p>
          <a:p>
            <a:r>
              <a:rPr lang="ar-IQ" sz="2400" dirty="0" smtClean="0"/>
              <a:t> </a:t>
            </a:r>
            <a:r>
              <a:rPr lang="en-US" sz="2400" dirty="0" smtClean="0"/>
              <a:t>                                                             </a:t>
            </a:r>
            <a:r>
              <a:rPr lang="en-US" sz="2400" b="1" i="1" dirty="0" smtClean="0"/>
              <a:t>Asst</a:t>
            </a:r>
            <a:r>
              <a:rPr lang="en-US" sz="2400" b="1" i="1" dirty="0"/>
              <a:t>. Prof. Dr. </a:t>
            </a:r>
            <a:r>
              <a:rPr lang="en-US" sz="2400" b="1" i="1" dirty="0" err="1"/>
              <a:t>Dalya</a:t>
            </a:r>
            <a:r>
              <a:rPr lang="en-US" sz="2400" b="1" i="1" dirty="0"/>
              <a:t> Basil Hanna</a:t>
            </a:r>
            <a:r>
              <a:rPr lang="ar-IQ" sz="2400" b="1" i="1" dirty="0"/>
              <a:t> </a:t>
            </a:r>
            <a:endParaRPr lang="en-US" sz="2400" b="1" i="1" dirty="0"/>
          </a:p>
          <a:p>
            <a:r>
              <a:rPr lang="en-US" sz="1800" dirty="0" smtClean="0"/>
              <a:t>                                                     </a:t>
            </a:r>
            <a:endParaRPr lang="ar-IQ" sz="1800" dirty="0"/>
          </a:p>
        </p:txBody>
      </p:sp>
    </p:spTree>
    <p:extLst>
      <p:ext uri="{BB962C8B-B14F-4D97-AF65-F5344CB8AC3E}">
        <p14:creationId xmlns:p14="http://schemas.microsoft.com/office/powerpoint/2010/main" val="159587348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a:solidFill>
                  <a:schemeClr val="accent1">
                    <a:lumMod val="75000"/>
                  </a:schemeClr>
                </a:solidFill>
              </a:rPr>
              <a:t>Activation of oncogenes</a:t>
            </a:r>
            <a:r>
              <a:rPr lang="en-US" dirty="0" smtClean="0"/>
              <a:t>  </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812" y="2454443"/>
            <a:ext cx="10512703" cy="2862238"/>
          </a:xfrm>
        </p:spPr>
      </p:pic>
      <p:pic>
        <p:nvPicPr>
          <p:cNvPr id="6" name="Picture 2" descr="C:\Users\NASB\Desktop\say-no-to-cancer.jpg"/>
          <p:cNvPicPr>
            <a:picLocks noChangeAspect="1" noChangeArrowheads="1"/>
          </p:cNvPicPr>
          <p:nvPr/>
        </p:nvPicPr>
        <p:blipFill>
          <a:blip r:embed="rId3"/>
          <a:srcRect/>
          <a:stretch>
            <a:fillRect/>
          </a:stretch>
        </p:blipFill>
        <p:spPr bwMode="auto">
          <a:xfrm>
            <a:off x="9905196" y="209350"/>
            <a:ext cx="1752600" cy="1752600"/>
          </a:xfrm>
          <a:prstGeom prst="rect">
            <a:avLst/>
          </a:prstGeom>
          <a:noFill/>
        </p:spPr>
      </p:pic>
    </p:spTree>
    <p:extLst>
      <p:ext uri="{BB962C8B-B14F-4D97-AF65-F5344CB8AC3E}">
        <p14:creationId xmlns:p14="http://schemas.microsoft.com/office/powerpoint/2010/main" val="12871198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803266" cy="1499616"/>
          </a:xfrm>
        </p:spPr>
        <p:txBody>
          <a:bodyPr/>
          <a:lstStyle/>
          <a:p>
            <a:pPr algn="ctr"/>
            <a:r>
              <a:rPr lang="en-US" b="1" dirty="0">
                <a:solidFill>
                  <a:schemeClr val="accent1">
                    <a:lumMod val="75000"/>
                  </a:schemeClr>
                </a:solidFill>
              </a:rPr>
              <a:t>Inactivation of tumor suppressor genes</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2800" b="1" dirty="0"/>
              <a:t>T</a:t>
            </a:r>
            <a:r>
              <a:rPr lang="en-US" sz="2800" b="1" dirty="0" smtClean="0"/>
              <a:t>he discovery of oncogenes </a:t>
            </a:r>
            <a:r>
              <a:rPr lang="en-US" sz="2800" b="1" dirty="0"/>
              <a:t>led to the identification of another class of cellular genes, </a:t>
            </a:r>
            <a:r>
              <a:rPr lang="en-US" sz="2800" b="1" dirty="0" smtClean="0"/>
              <a:t>the tumor </a:t>
            </a:r>
            <a:r>
              <a:rPr lang="en-US" sz="2800" b="1" dirty="0"/>
              <a:t>suppressor genes. </a:t>
            </a:r>
            <a:endParaRPr lang="en-US" sz="2800" b="1" dirty="0" smtClean="0"/>
          </a:p>
          <a:p>
            <a:pPr algn="just" rtl="0"/>
            <a:r>
              <a:rPr lang="en-US" sz="2800" b="1" dirty="0" smtClean="0"/>
              <a:t>Tumor </a:t>
            </a:r>
            <a:r>
              <a:rPr lang="en-US" sz="2800" b="1" dirty="0"/>
              <a:t>suppressor gene products are required for normal cell function and, </a:t>
            </a:r>
            <a:r>
              <a:rPr lang="en-US" sz="2800" b="1" dirty="0" smtClean="0"/>
              <a:t>like oncogene </a:t>
            </a:r>
            <a:r>
              <a:rPr lang="en-US" sz="2800" b="1" dirty="0"/>
              <a:t>products, play a central role in regulating cell growth and division. </a:t>
            </a:r>
            <a:endParaRPr lang="en-US" sz="2800" b="1" dirty="0" smtClean="0"/>
          </a:p>
          <a:p>
            <a:pPr algn="just" rtl="0"/>
            <a:r>
              <a:rPr lang="en-US" sz="2800" b="1" dirty="0" smtClean="0"/>
              <a:t>Cancer </a:t>
            </a:r>
            <a:r>
              <a:rPr lang="en-US" sz="2800" b="1" dirty="0"/>
              <a:t>arises when there </a:t>
            </a:r>
            <a:r>
              <a:rPr lang="en-US" sz="2800" b="1" dirty="0" smtClean="0"/>
              <a:t>are two </a:t>
            </a:r>
            <a:r>
              <a:rPr lang="en-US" sz="2800" b="1" dirty="0"/>
              <a:t>independent </a:t>
            </a:r>
            <a:r>
              <a:rPr lang="en-US" sz="2800" b="1" dirty="0" smtClean="0"/>
              <a:t>mutations </a:t>
            </a:r>
            <a:r>
              <a:rPr lang="en-US" sz="2800" b="1" dirty="0"/>
              <a:t>that lead to loss of function of both tumor suppressor alleles at a locus.</a:t>
            </a:r>
            <a:endParaRPr lang="ar-IQ" sz="2800" b="1"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25928631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687763" cy="1499616"/>
          </a:xfrm>
        </p:spPr>
        <p:txBody>
          <a:bodyPr/>
          <a:lstStyle/>
          <a:p>
            <a:pPr algn="ctr"/>
            <a:r>
              <a:rPr lang="en-US" b="1" dirty="0">
                <a:solidFill>
                  <a:schemeClr val="accent1">
                    <a:lumMod val="75000"/>
                  </a:schemeClr>
                </a:solidFill>
              </a:rPr>
              <a:t>Inactivation of tumor suppressor genes</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2800" b="1" dirty="0"/>
              <a:t>Loss can be either sporadic or heritable. If loss of one allele is inherited through the </a:t>
            </a:r>
            <a:r>
              <a:rPr lang="en-US" sz="2800" b="1" dirty="0" err="1"/>
              <a:t>germline</a:t>
            </a:r>
            <a:r>
              <a:rPr lang="en-US" sz="2800" b="1" dirty="0"/>
              <a:t>, an </a:t>
            </a:r>
            <a:r>
              <a:rPr lang="en-US" sz="2800" b="1" dirty="0" smtClean="0"/>
              <a:t>individual is </a:t>
            </a:r>
            <a:r>
              <a:rPr lang="en-US" sz="2800" b="1" dirty="0"/>
              <a:t>said to have a “genetic predisposition” to cancer. Sporadic mutation of the second allele in a </a:t>
            </a:r>
            <a:r>
              <a:rPr lang="en-US" sz="2800" b="1" dirty="0" smtClean="0"/>
              <a:t>somatic cell </a:t>
            </a:r>
            <a:r>
              <a:rPr lang="en-US" sz="2800" b="1" dirty="0"/>
              <a:t>leads to tumorigenesis. </a:t>
            </a:r>
            <a:endParaRPr lang="en-US" sz="2800" b="1" dirty="0" smtClean="0"/>
          </a:p>
          <a:p>
            <a:pPr algn="just" rtl="0"/>
            <a:r>
              <a:rPr lang="en-US" sz="2800" b="1" dirty="0" smtClean="0"/>
              <a:t>Loss </a:t>
            </a:r>
            <a:r>
              <a:rPr lang="en-US" sz="2800" b="1" dirty="0"/>
              <a:t>of function of a tumor suppressor gene can also occur at a much </a:t>
            </a:r>
            <a:r>
              <a:rPr lang="en-US" sz="2800" b="1" dirty="0" smtClean="0"/>
              <a:t>lower frequency </a:t>
            </a:r>
            <a:r>
              <a:rPr lang="en-US" sz="2800" b="1" dirty="0"/>
              <a:t>by two sporadic mutations in the same cell. Two of the best-characterized tumor suppressor </a:t>
            </a:r>
            <a:r>
              <a:rPr lang="en-US" sz="2800" b="1" dirty="0" smtClean="0"/>
              <a:t>genes encode </a:t>
            </a:r>
            <a:r>
              <a:rPr lang="en-US" sz="2800" b="1" dirty="0"/>
              <a:t>the retinoblastoma (</a:t>
            </a:r>
            <a:r>
              <a:rPr lang="en-US" sz="2800" b="1" dirty="0" err="1"/>
              <a:t>pRB</a:t>
            </a:r>
            <a:r>
              <a:rPr lang="en-US" sz="2800" b="1" dirty="0"/>
              <a:t>) and p53 proteins.</a:t>
            </a:r>
            <a:endParaRPr lang="ar-IQ" sz="2800" b="1"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31523276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735889" cy="1499616"/>
          </a:xfrm>
        </p:spPr>
        <p:txBody>
          <a:bodyPr/>
          <a:lstStyle/>
          <a:p>
            <a:pPr algn="ctr"/>
            <a:r>
              <a:rPr lang="en-US" b="1" dirty="0">
                <a:solidFill>
                  <a:schemeClr val="accent1">
                    <a:lumMod val="75000"/>
                  </a:schemeClr>
                </a:solidFill>
              </a:rPr>
              <a:t>Inactivation of tumor suppressor genes</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b="1" dirty="0" smtClean="0"/>
              <a:t>The retinoblastoma </a:t>
            </a:r>
            <a:r>
              <a:rPr lang="en-US" b="1" dirty="0"/>
              <a:t>protein (</a:t>
            </a:r>
            <a:r>
              <a:rPr lang="en-US" b="1" dirty="0" err="1"/>
              <a:t>pRB</a:t>
            </a:r>
            <a:r>
              <a:rPr lang="en-US" b="1" dirty="0"/>
              <a:t>) is </a:t>
            </a:r>
            <a:r>
              <a:rPr lang="en-US" b="1" dirty="0" smtClean="0"/>
              <a:t>called </a:t>
            </a:r>
            <a:r>
              <a:rPr lang="en-US" b="1" dirty="0"/>
              <a:t>the “cell cycle master </a:t>
            </a:r>
            <a:r>
              <a:rPr lang="en-US" b="1" dirty="0" smtClean="0"/>
              <a:t>switch”. This protein </a:t>
            </a:r>
            <a:r>
              <a:rPr lang="en-US" b="1" dirty="0"/>
              <a:t>has been implicated in the regulation of DNA replication, cell differentiation, DNA repair, cell </a:t>
            </a:r>
            <a:r>
              <a:rPr lang="en-US" b="1" dirty="0" smtClean="0"/>
              <a:t>cycle checkpoints</a:t>
            </a:r>
            <a:r>
              <a:rPr lang="en-US" b="1" dirty="0"/>
              <a:t>, and apoptosis. </a:t>
            </a:r>
            <a:endParaRPr lang="en-US" b="1" dirty="0" smtClean="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38" y="3346901"/>
            <a:ext cx="3792354" cy="3283423"/>
          </a:xfrm>
          <a:prstGeom prst="rect">
            <a:avLst/>
          </a:prstGeom>
        </p:spPr>
      </p:pic>
    </p:spTree>
    <p:extLst>
      <p:ext uri="{BB962C8B-B14F-4D97-AF65-F5344CB8AC3E}">
        <p14:creationId xmlns:p14="http://schemas.microsoft.com/office/powerpoint/2010/main" val="389218415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812891" cy="1499616"/>
          </a:xfrm>
        </p:spPr>
        <p:txBody>
          <a:bodyPr/>
          <a:lstStyle/>
          <a:p>
            <a:pPr algn="ctr"/>
            <a:r>
              <a:rPr lang="en-US" b="1" dirty="0">
                <a:solidFill>
                  <a:schemeClr val="accent1">
                    <a:lumMod val="75000"/>
                  </a:schemeClr>
                </a:solidFill>
              </a:rPr>
              <a:t>Inactivation of tumor suppressor genes</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b="1" dirty="0"/>
              <a:t>The tumor suppressor protein p53 (named for its molecular size of 53 </a:t>
            </a:r>
            <a:r>
              <a:rPr lang="en-US" b="1" dirty="0" err="1"/>
              <a:t>kDa</a:t>
            </a:r>
            <a:r>
              <a:rPr lang="en-US" b="1" dirty="0"/>
              <a:t>) is often referred to as </a:t>
            </a:r>
            <a:r>
              <a:rPr lang="en-US" b="1" dirty="0" smtClean="0"/>
              <a:t>the “guardian </a:t>
            </a:r>
            <a:r>
              <a:rPr lang="en-US" b="1" dirty="0"/>
              <a:t>of the genome.” </a:t>
            </a:r>
            <a:endParaRPr lang="en-US" b="1" dirty="0" smtClean="0"/>
          </a:p>
          <a:p>
            <a:pPr algn="just" rtl="0"/>
            <a:r>
              <a:rPr lang="en-US" b="1" dirty="0" smtClean="0"/>
              <a:t>It regulates </a:t>
            </a:r>
            <a:r>
              <a:rPr lang="en-US" b="1" dirty="0"/>
              <a:t>multiple components of the DNA damage </a:t>
            </a:r>
            <a:r>
              <a:rPr lang="en-US" b="1" dirty="0" smtClean="0"/>
              <a:t>control system</a:t>
            </a:r>
            <a:r>
              <a:rPr lang="en-US" b="1" dirty="0"/>
              <a:t>, and is </a:t>
            </a:r>
            <a:r>
              <a:rPr lang="en-US" b="1" dirty="0" smtClean="0"/>
              <a:t>one of </a:t>
            </a:r>
            <a:r>
              <a:rPr lang="en-US" b="1" dirty="0"/>
              <a:t>the genes most commonly induced in response to cellular stress signals</a:t>
            </a:r>
            <a:r>
              <a:rPr lang="en-US" b="1" dirty="0" smtClean="0"/>
              <a:t>.</a:t>
            </a:r>
          </a:p>
          <a:p>
            <a:pPr algn="just" rtl="0"/>
            <a:r>
              <a:rPr lang="en-US" b="1" dirty="0"/>
              <a:t>As a transcription factor, </a:t>
            </a:r>
            <a:r>
              <a:rPr lang="en-US" b="1" dirty="0" smtClean="0"/>
              <a:t>p53 can </a:t>
            </a:r>
            <a:r>
              <a:rPr lang="en-US" b="1" dirty="0"/>
              <a:t>activate or repress many target genes. Over 100 genes regulated by p53 have been identified </a:t>
            </a:r>
            <a:r>
              <a:rPr lang="en-US" b="1" dirty="0" smtClean="0"/>
              <a:t>through microarray </a:t>
            </a:r>
            <a:r>
              <a:rPr lang="en-US" b="1" dirty="0"/>
              <a:t>analysis. </a:t>
            </a:r>
            <a:endParaRPr lang="en-US" b="1" dirty="0" smtClean="0"/>
          </a:p>
          <a:p>
            <a:pPr algn="just" rtl="0"/>
            <a:r>
              <a:rPr lang="en-US" b="1" dirty="0" err="1" smtClean="0"/>
              <a:t>Bioinformatic</a:t>
            </a:r>
            <a:r>
              <a:rPr lang="en-US" b="1" dirty="0" smtClean="0"/>
              <a:t> </a:t>
            </a:r>
            <a:r>
              <a:rPr lang="en-US" b="1" dirty="0"/>
              <a:t>studies predict that the number may be much greater – greater </a:t>
            </a:r>
            <a:r>
              <a:rPr lang="en-US" b="1" dirty="0" smtClean="0"/>
              <a:t>than 4000 </a:t>
            </a:r>
            <a:r>
              <a:rPr lang="en-US" b="1" dirty="0"/>
              <a:t>human genes contain putative p53-binding sites in their promoter region.</a:t>
            </a:r>
            <a:endParaRPr lang="ar-IQ" b="1"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71235622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707013" cy="1499616"/>
          </a:xfrm>
        </p:spPr>
        <p:txBody>
          <a:bodyPr/>
          <a:lstStyle/>
          <a:p>
            <a:pPr algn="ctr"/>
            <a:r>
              <a:rPr lang="en-US" b="1" dirty="0">
                <a:solidFill>
                  <a:schemeClr val="accent1">
                    <a:lumMod val="75000"/>
                  </a:schemeClr>
                </a:solidFill>
              </a:rPr>
              <a:t>Inactivation of tumor suppressor genes</a:t>
            </a:r>
            <a:endParaRPr lang="ar-IQ"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 rtl="0"/>
            <a:r>
              <a:rPr lang="en-US" sz="2400" b="1" i="1" dirty="0"/>
              <a:t>Role of p53 in cancer </a:t>
            </a:r>
            <a:r>
              <a:rPr lang="en-US" sz="2400" b="1" dirty="0"/>
              <a:t>Alterations in the </a:t>
            </a:r>
            <a:r>
              <a:rPr lang="en-US" sz="2400" b="1" i="1" dirty="0"/>
              <a:t>p53 </a:t>
            </a:r>
            <a:r>
              <a:rPr lang="en-US" sz="2400" b="1" dirty="0"/>
              <a:t>gene have been linked to many cancers including </a:t>
            </a:r>
            <a:r>
              <a:rPr lang="en-US" sz="2400" b="1" dirty="0" smtClean="0"/>
              <a:t>cervix, breast</a:t>
            </a:r>
            <a:r>
              <a:rPr lang="en-US" sz="2400" b="1" dirty="0"/>
              <a:t>, bladder, prostate, liver, lung, skin, and colon. Eighty percent of all human cancers show </a:t>
            </a:r>
            <a:r>
              <a:rPr lang="en-US" sz="2400" b="1" dirty="0" smtClean="0"/>
              <a:t>either deletion </a:t>
            </a:r>
            <a:r>
              <a:rPr lang="en-US" sz="2400" b="1" dirty="0"/>
              <a:t>of both alleles on chromosome 17 leading to the absence of p53 protein (similar to </a:t>
            </a:r>
            <a:r>
              <a:rPr lang="en-US" sz="2400" b="1" dirty="0" err="1"/>
              <a:t>pRB</a:t>
            </a:r>
            <a:r>
              <a:rPr lang="en-US" sz="2400" b="1" dirty="0"/>
              <a:t>), or </a:t>
            </a:r>
            <a:r>
              <a:rPr lang="en-US" sz="2400" b="1" dirty="0" smtClean="0"/>
              <a:t>a missense </a:t>
            </a:r>
            <a:r>
              <a:rPr lang="en-US" sz="2400" b="1" dirty="0"/>
              <a:t>point mutation in one allele. </a:t>
            </a:r>
            <a:endParaRPr lang="en-US" sz="2400" b="1" dirty="0" smtClean="0"/>
          </a:p>
          <a:p>
            <a:pPr algn="just" rtl="0"/>
            <a:r>
              <a:rPr lang="en-US" sz="2400" b="1" dirty="0" smtClean="0"/>
              <a:t>Mutations </a:t>
            </a:r>
            <a:r>
              <a:rPr lang="en-US" sz="2400" b="1" dirty="0"/>
              <a:t>in </a:t>
            </a:r>
            <a:r>
              <a:rPr lang="en-US" sz="2400" b="1" i="1" dirty="0"/>
              <a:t>p53 </a:t>
            </a:r>
            <a:r>
              <a:rPr lang="en-US" sz="2400" b="1" dirty="0"/>
              <a:t>are associated with the hereditary cancer </a:t>
            </a:r>
            <a:r>
              <a:rPr lang="en-US" sz="2400" b="1" dirty="0" smtClean="0"/>
              <a:t>syndrome, Li–</a:t>
            </a:r>
            <a:r>
              <a:rPr lang="en-US" sz="2400" b="1" dirty="0" err="1" smtClean="0"/>
              <a:t>Fraumeni</a:t>
            </a:r>
            <a:r>
              <a:rPr lang="en-US" sz="2400" b="1" dirty="0" smtClean="0"/>
              <a:t> </a:t>
            </a:r>
            <a:r>
              <a:rPr lang="en-US" sz="2400" b="1" dirty="0"/>
              <a:t>syndrome (named after its 1969 discoverers), which predisposes patients to brain </a:t>
            </a:r>
            <a:r>
              <a:rPr lang="en-US" sz="2400" b="1" dirty="0" smtClean="0"/>
              <a:t>tumors, sarcomas</a:t>
            </a:r>
            <a:r>
              <a:rPr lang="en-US" sz="2400" b="1" dirty="0"/>
              <a:t>, leukemia, and breast </a:t>
            </a:r>
            <a:r>
              <a:rPr lang="en-US" sz="2400" b="1" dirty="0" smtClean="0"/>
              <a:t>cancer.</a:t>
            </a:r>
          </a:p>
          <a:p>
            <a:pPr algn="just" rtl="0"/>
            <a:r>
              <a:rPr lang="en-US" sz="2400" b="1" dirty="0"/>
              <a:t>Because </a:t>
            </a:r>
            <a:r>
              <a:rPr lang="en-US" sz="2400" b="1" i="1" dirty="0"/>
              <a:t>p53 </a:t>
            </a:r>
            <a:r>
              <a:rPr lang="en-US" sz="2400" b="1" dirty="0"/>
              <a:t>is defective in so many different types of cancers, many treatment strategies based on </a:t>
            </a:r>
            <a:r>
              <a:rPr lang="en-US" sz="2400" b="1" i="1" dirty="0"/>
              <a:t>p53 </a:t>
            </a:r>
            <a:r>
              <a:rPr lang="en-US" sz="2400" b="1" dirty="0"/>
              <a:t>gene therapy are being </a:t>
            </a:r>
            <a:r>
              <a:rPr lang="en-US" sz="2400" b="1" dirty="0" smtClean="0"/>
              <a:t>tested.</a:t>
            </a:r>
            <a:endParaRPr lang="ar-IQ" sz="2400" b="1" dirty="0"/>
          </a:p>
          <a:p>
            <a:pPr algn="just" rtl="0"/>
            <a:endParaRPr lang="ar-IQ" sz="2400" b="1"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10319082" y="218974"/>
            <a:ext cx="1752600" cy="1752600"/>
          </a:xfrm>
          <a:prstGeom prst="rect">
            <a:avLst/>
          </a:prstGeom>
          <a:noFill/>
        </p:spPr>
      </p:pic>
    </p:spTree>
    <p:extLst>
      <p:ext uri="{BB962C8B-B14F-4D97-AF65-F5344CB8AC3E}">
        <p14:creationId xmlns:p14="http://schemas.microsoft.com/office/powerpoint/2010/main" val="3755582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419" y="373284"/>
            <a:ext cx="9174063" cy="6156817"/>
          </a:xfrm>
        </p:spPr>
      </p:pic>
    </p:spTree>
    <p:extLst>
      <p:ext uri="{BB962C8B-B14F-4D97-AF65-F5344CB8AC3E}">
        <p14:creationId xmlns:p14="http://schemas.microsoft.com/office/powerpoint/2010/main" val="23502974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691" y="127539"/>
            <a:ext cx="7867945" cy="6491055"/>
          </a:xfrm>
        </p:spPr>
      </p:pic>
    </p:spTree>
    <p:extLst>
      <p:ext uri="{BB962C8B-B14F-4D97-AF65-F5344CB8AC3E}">
        <p14:creationId xmlns:p14="http://schemas.microsoft.com/office/powerpoint/2010/main" val="2832605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Different steps of carcinogenesis</a:t>
            </a:r>
            <a:endParaRPr lang="ar-IQ" sz="3600" dirty="0"/>
          </a:p>
        </p:txBody>
      </p:sp>
      <p:sp>
        <p:nvSpPr>
          <p:cNvPr id="3" name="Content Placeholder 2"/>
          <p:cNvSpPr>
            <a:spLocks noGrp="1"/>
          </p:cNvSpPr>
          <p:nvPr>
            <p:ph idx="1"/>
          </p:nvPr>
        </p:nvSpPr>
        <p:spPr>
          <a:xfrm>
            <a:off x="1024128" y="1981200"/>
            <a:ext cx="9720073" cy="4328160"/>
          </a:xfrm>
        </p:spPr>
        <p:txBody>
          <a:bodyPr>
            <a:normAutofit/>
          </a:bodyPr>
          <a:lstStyle/>
          <a:p>
            <a:pPr algn="just" rtl="0"/>
            <a:r>
              <a:rPr lang="en-US" sz="2800" b="1" u="sng" dirty="0" smtClean="0">
                <a:solidFill>
                  <a:srgbClr val="FF0000"/>
                </a:solidFill>
              </a:rPr>
              <a:t>1. Initiation</a:t>
            </a:r>
            <a:r>
              <a:rPr lang="en-US" sz="2800" dirty="0"/>
              <a:t>: Mutation in one or more cellular genes controlling key regulatory pathways of the cell (irreversible)—must be a heritable DNA alteration. </a:t>
            </a:r>
            <a:endParaRPr lang="en-US" sz="2800" dirty="0" smtClean="0"/>
          </a:p>
          <a:p>
            <a:pPr algn="just" rtl="0"/>
            <a:r>
              <a:rPr lang="en-US" sz="2800" b="1" u="sng" dirty="0" smtClean="0">
                <a:solidFill>
                  <a:srgbClr val="FF0000"/>
                </a:solidFill>
              </a:rPr>
              <a:t>2. Promotion</a:t>
            </a:r>
            <a:r>
              <a:rPr lang="en-US" sz="2800" dirty="0"/>
              <a:t>: selective growth enhancement induced in the initiated cell and its progeny by the continuous exposure to a promoting agent. </a:t>
            </a:r>
            <a:endParaRPr lang="en-US" sz="2800" dirty="0" smtClean="0"/>
          </a:p>
          <a:p>
            <a:pPr algn="just" rtl="0"/>
            <a:r>
              <a:rPr lang="en-US" sz="2800" b="1" u="sng" dirty="0" smtClean="0">
                <a:solidFill>
                  <a:srgbClr val="FF0000"/>
                </a:solidFill>
              </a:rPr>
              <a:t>3. Progression</a:t>
            </a:r>
            <a:r>
              <a:rPr lang="en-US" sz="2800" dirty="0"/>
              <a:t>: results from continuing evolution of unstable chromosomes; further mutations from genetic instability during promotion—results in further degrees of independence, invasiveness, metastasis, etc.</a:t>
            </a:r>
            <a:endParaRPr lang="ar-IQ" sz="2800"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122724"/>
            <a:ext cx="1752600" cy="1752600"/>
          </a:xfrm>
          <a:prstGeom prst="rect">
            <a:avLst/>
          </a:prstGeom>
          <a:noFill/>
        </p:spPr>
      </p:pic>
    </p:spTree>
    <p:extLst>
      <p:ext uri="{BB962C8B-B14F-4D97-AF65-F5344CB8AC3E}">
        <p14:creationId xmlns:p14="http://schemas.microsoft.com/office/powerpoint/2010/main" val="40094988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Metastasis</a:t>
            </a:r>
            <a:endParaRPr lang="ar-IQ" dirty="0"/>
          </a:p>
        </p:txBody>
      </p:sp>
      <p:sp>
        <p:nvSpPr>
          <p:cNvPr id="3" name="Content Placeholder 2"/>
          <p:cNvSpPr>
            <a:spLocks noGrp="1"/>
          </p:cNvSpPr>
          <p:nvPr>
            <p:ph idx="1"/>
          </p:nvPr>
        </p:nvSpPr>
        <p:spPr>
          <a:xfrm>
            <a:off x="1024128" y="2285999"/>
            <a:ext cx="10208554" cy="4461309"/>
          </a:xfrm>
        </p:spPr>
        <p:txBody>
          <a:bodyPr>
            <a:normAutofit/>
          </a:bodyPr>
          <a:lstStyle/>
          <a:p>
            <a:pPr marL="0" indent="0" algn="just" rtl="0">
              <a:buNone/>
            </a:pPr>
            <a:r>
              <a:rPr lang="en-US" sz="2800" dirty="0" smtClean="0"/>
              <a:t>Metastasis of tumor characterized by the following:</a:t>
            </a:r>
          </a:p>
          <a:p>
            <a:pPr marL="0" indent="0" algn="just" rtl="0">
              <a:buNone/>
            </a:pPr>
            <a:r>
              <a:rPr lang="en-US" sz="2800" b="1" dirty="0" smtClean="0">
                <a:solidFill>
                  <a:schemeClr val="accent1">
                    <a:lumMod val="75000"/>
                  </a:schemeClr>
                </a:solidFill>
              </a:rPr>
              <a:t>1.</a:t>
            </a:r>
            <a:r>
              <a:rPr lang="en-US" sz="2800" dirty="0" smtClean="0"/>
              <a:t> One </a:t>
            </a:r>
            <a:r>
              <a:rPr lang="en-US" sz="2800" dirty="0"/>
              <a:t>of the most important proteins is the cell-cell adhesion molecules (CAMs), whose main role is to </a:t>
            </a:r>
            <a:r>
              <a:rPr lang="en-US" sz="2800" dirty="0" smtClean="0"/>
              <a:t>bind </a:t>
            </a:r>
            <a:r>
              <a:rPr lang="en-US" sz="2800" dirty="0"/>
              <a:t>cells to surrounding tissue. Among the CAMs, the most common protein implicated in metastasis is E-cadherin, found in all epithelial cells. In normal cells, E-cadherin acts as a bridge between adjacent cells, enabling cytoplasmic contact and sharing intracellular signaling factors responsible for inhibiting invasion and metastatic capability. </a:t>
            </a:r>
            <a:endParaRPr lang="en-US" sz="2800" dirty="0" smtClean="0"/>
          </a:p>
          <a:p>
            <a:pPr marL="0" indent="0" algn="just" rtl="0">
              <a:buNone/>
            </a:pPr>
            <a:r>
              <a:rPr lang="en-US" sz="2800" dirty="0" smtClean="0"/>
              <a:t>      Most </a:t>
            </a:r>
            <a:r>
              <a:rPr lang="en-US" sz="2800" dirty="0"/>
              <a:t>epithelial cancers show a loss of E- cadherin function and </a:t>
            </a:r>
            <a:r>
              <a:rPr lang="en-US" sz="2800" dirty="0" smtClean="0"/>
              <a:t>this elimination </a:t>
            </a:r>
            <a:r>
              <a:rPr lang="en-US" sz="2800" dirty="0"/>
              <a:t>plays a significant role in metastatic capability. </a:t>
            </a:r>
            <a:endParaRPr lang="ar-IQ" sz="2800" dirty="0"/>
          </a:p>
        </p:txBody>
      </p:sp>
      <p:pic>
        <p:nvPicPr>
          <p:cNvPr id="4" name="Picture 2" descr="C:\Users\NASB\Desktop\say-no-to-cancer.jpg"/>
          <p:cNvPicPr>
            <a:picLocks noChangeAspect="1" noChangeArrowheads="1"/>
          </p:cNvPicPr>
          <p:nvPr/>
        </p:nvPicPr>
        <p:blipFill>
          <a:blip r:embed="rId3"/>
          <a:srcRect/>
          <a:stretch>
            <a:fillRect/>
          </a:stretch>
        </p:blipFill>
        <p:spPr bwMode="auto">
          <a:xfrm>
            <a:off x="9905196" y="103474"/>
            <a:ext cx="1752600" cy="1752600"/>
          </a:xfrm>
          <a:prstGeom prst="rect">
            <a:avLst/>
          </a:prstGeom>
          <a:noFill/>
        </p:spPr>
      </p:pic>
    </p:spTree>
    <p:extLst>
      <p:ext uri="{BB962C8B-B14F-4D97-AF65-F5344CB8AC3E}">
        <p14:creationId xmlns:p14="http://schemas.microsoft.com/office/powerpoint/2010/main" val="31111354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1">
                    <a:lumMod val="75000"/>
                  </a:schemeClr>
                </a:solidFill>
              </a:rPr>
              <a:t>Molecular Biology of Cancer</a:t>
            </a:r>
            <a:endParaRPr lang="ar-IQ" dirty="0">
              <a:solidFill>
                <a:schemeClr val="accent1">
                  <a:lumMod val="75000"/>
                </a:schemeClr>
              </a:solidFill>
            </a:endParaRPr>
          </a:p>
        </p:txBody>
      </p:sp>
      <p:sp>
        <p:nvSpPr>
          <p:cNvPr id="3" name="Content Placeholder 2"/>
          <p:cNvSpPr>
            <a:spLocks noGrp="1"/>
          </p:cNvSpPr>
          <p:nvPr>
            <p:ph idx="1"/>
          </p:nvPr>
        </p:nvSpPr>
        <p:spPr>
          <a:xfrm>
            <a:off x="1103312" y="2319688"/>
            <a:ext cx="8946541" cy="3928711"/>
          </a:xfrm>
        </p:spPr>
        <p:txBody>
          <a:bodyPr>
            <a:normAutofit/>
          </a:bodyPr>
          <a:lstStyle/>
          <a:p>
            <a:pPr algn="just" rtl="0"/>
            <a:r>
              <a:rPr lang="en-US" sz="2800" b="1" dirty="0"/>
              <a:t>Normal cells have a defined lifespan – they grow, divide, and die in an orderly fashion. A </a:t>
            </a:r>
            <a:r>
              <a:rPr lang="en-US" sz="2800" b="1" dirty="0" smtClean="0"/>
              <a:t>critical balance </a:t>
            </a:r>
            <a:r>
              <a:rPr lang="en-US" sz="2800" b="1" dirty="0"/>
              <a:t>is maintained between cell growth, proliferation, differentiation, and apoptosis. </a:t>
            </a:r>
            <a:endParaRPr lang="en-US" sz="2800" b="1" dirty="0" smtClean="0"/>
          </a:p>
          <a:p>
            <a:pPr algn="just" rtl="0"/>
            <a:r>
              <a:rPr lang="en-US" sz="2800" b="1" dirty="0" smtClean="0"/>
              <a:t>In </a:t>
            </a:r>
            <a:r>
              <a:rPr lang="en-US" sz="2800" b="1" dirty="0"/>
              <a:t>the presence </a:t>
            </a:r>
            <a:r>
              <a:rPr lang="en-US" sz="2800" b="1" dirty="0" smtClean="0"/>
              <a:t>of agents </a:t>
            </a:r>
            <a:r>
              <a:rPr lang="en-US" sz="2800" b="1" dirty="0"/>
              <a:t>that promote tumor formation, such as an inherited genetic defect, a chemical carcinogen, </a:t>
            </a:r>
            <a:r>
              <a:rPr lang="en-US" sz="2800" b="1" dirty="0" smtClean="0"/>
              <a:t>viral infection</a:t>
            </a:r>
            <a:r>
              <a:rPr lang="en-US" sz="2800" b="1" dirty="0"/>
              <a:t>, or irradiation, this critical balance is disrupted. When cells in a part of the body begin to </a:t>
            </a:r>
            <a:r>
              <a:rPr lang="en-US" sz="2800" b="1" dirty="0" smtClean="0"/>
              <a:t>grow out </a:t>
            </a:r>
            <a:r>
              <a:rPr lang="en-US" sz="2800" b="1" dirty="0"/>
              <a:t>of control, cancer develops</a:t>
            </a:r>
            <a:r>
              <a:rPr lang="en-US" sz="2800" b="1" dirty="0" smtClean="0"/>
              <a:t>.</a:t>
            </a:r>
            <a:endParaRPr lang="en-US" sz="2800" b="1" dirty="0" smtClean="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885952" y="228600"/>
            <a:ext cx="1752600" cy="1752600"/>
          </a:xfrm>
          <a:prstGeom prst="rect">
            <a:avLst/>
          </a:prstGeom>
          <a:noFill/>
        </p:spPr>
      </p:pic>
    </p:spTree>
    <p:extLst>
      <p:ext uri="{BB962C8B-B14F-4D97-AF65-F5344CB8AC3E}">
        <p14:creationId xmlns:p14="http://schemas.microsoft.com/office/powerpoint/2010/main" val="305288593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4223"/>
            <a:ext cx="9720072" cy="2000609"/>
          </a:xfrm>
        </p:spPr>
        <p:txBody>
          <a:bodyPr/>
          <a:lstStyle/>
          <a:p>
            <a:r>
              <a:rPr lang="en-US" dirty="0" smtClean="0"/>
              <a:t>Metastasis</a:t>
            </a:r>
            <a:endParaRPr lang="ar-IQ" dirty="0"/>
          </a:p>
        </p:txBody>
      </p:sp>
      <p:sp>
        <p:nvSpPr>
          <p:cNvPr id="3" name="Content Placeholder 2"/>
          <p:cNvSpPr>
            <a:spLocks noGrp="1"/>
          </p:cNvSpPr>
          <p:nvPr>
            <p:ph idx="1"/>
          </p:nvPr>
        </p:nvSpPr>
        <p:spPr>
          <a:xfrm>
            <a:off x="1024128" y="1491916"/>
            <a:ext cx="9720073" cy="4817444"/>
          </a:xfrm>
        </p:spPr>
        <p:txBody>
          <a:bodyPr>
            <a:noAutofit/>
          </a:bodyPr>
          <a:lstStyle/>
          <a:p>
            <a:pPr algn="just" rtl="0"/>
            <a:r>
              <a:rPr lang="en-US" sz="2800" b="1" dirty="0" smtClean="0">
                <a:solidFill>
                  <a:schemeClr val="accent1">
                    <a:lumMod val="75000"/>
                  </a:schemeClr>
                </a:solidFill>
              </a:rPr>
              <a:t>2.</a:t>
            </a:r>
            <a:r>
              <a:rPr lang="en-US" sz="2800" dirty="0" smtClean="0"/>
              <a:t> Another </a:t>
            </a:r>
            <a:r>
              <a:rPr lang="en-US" sz="2800" dirty="0"/>
              <a:t>class of proteins involved in tissue invasion are the </a:t>
            </a:r>
            <a:r>
              <a:rPr lang="en-US" sz="2800" dirty="0" err="1"/>
              <a:t>integrins</a:t>
            </a:r>
            <a:r>
              <a:rPr lang="en-US" sz="2800" dirty="0"/>
              <a:t>, a widely distributed family </a:t>
            </a:r>
            <a:r>
              <a:rPr lang="en-US" sz="2800" dirty="0" smtClean="0"/>
              <a:t>of </a:t>
            </a:r>
            <a:r>
              <a:rPr lang="en-US" sz="2800" dirty="0"/>
              <a:t>transmembrane adhesion receptors, which link cells to the extracellular matrix. In addition to their role in angiogenesis, they also play a central role in cell adhesion and migration, control of cell differentiation, proliferation and survival. </a:t>
            </a:r>
            <a:endParaRPr lang="en-US" sz="2800" dirty="0" smtClean="0"/>
          </a:p>
          <a:p>
            <a:pPr algn="just" rtl="0"/>
            <a:r>
              <a:rPr lang="en-US" sz="2800" dirty="0" smtClean="0"/>
              <a:t>Changes </a:t>
            </a:r>
            <a:r>
              <a:rPr lang="en-US" sz="2800" dirty="0"/>
              <a:t>in integrin expression are also evident in invasive and metastatic cells. Successful colonization of new sites (both local and distant) demands adaptation, which is achieved by changing integrin subunits displayed by the migrating cells</a:t>
            </a:r>
            <a:r>
              <a:rPr lang="en-US" sz="2800" dirty="0" smtClean="0"/>
              <a:t>.</a:t>
            </a:r>
            <a:endParaRPr lang="ar-IQ" sz="2800"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84223"/>
            <a:ext cx="1752600" cy="1752600"/>
          </a:xfrm>
          <a:prstGeom prst="rect">
            <a:avLst/>
          </a:prstGeom>
          <a:noFill/>
        </p:spPr>
      </p:pic>
    </p:spTree>
    <p:extLst>
      <p:ext uri="{BB962C8B-B14F-4D97-AF65-F5344CB8AC3E}">
        <p14:creationId xmlns:p14="http://schemas.microsoft.com/office/powerpoint/2010/main" val="128744381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Metastasis</a:t>
            </a:r>
            <a:endParaRPr lang="ar-IQ" dirty="0"/>
          </a:p>
        </p:txBody>
      </p:sp>
      <p:sp>
        <p:nvSpPr>
          <p:cNvPr id="3" name="Content Placeholder 2"/>
          <p:cNvSpPr>
            <a:spLocks noGrp="1"/>
          </p:cNvSpPr>
          <p:nvPr>
            <p:ph idx="1"/>
          </p:nvPr>
        </p:nvSpPr>
        <p:spPr/>
        <p:txBody>
          <a:bodyPr>
            <a:noAutofit/>
          </a:bodyPr>
          <a:lstStyle/>
          <a:p>
            <a:pPr algn="just" rtl="0"/>
            <a:r>
              <a:rPr lang="en-US" sz="3200" b="1" dirty="0" smtClean="0">
                <a:solidFill>
                  <a:schemeClr val="accent1">
                    <a:lumMod val="75000"/>
                  </a:schemeClr>
                </a:solidFill>
              </a:rPr>
              <a:t>3. </a:t>
            </a:r>
            <a:r>
              <a:rPr lang="en-US" sz="3200" dirty="0" smtClean="0"/>
              <a:t>Another </a:t>
            </a:r>
            <a:r>
              <a:rPr lang="en-US" sz="3200" dirty="0"/>
              <a:t>strategy in successful colonization is increasing expression of extracellular proteases (such </a:t>
            </a:r>
            <a:r>
              <a:rPr lang="en-US" sz="3200" dirty="0" smtClean="0"/>
              <a:t>as MMPs- Matrix </a:t>
            </a:r>
            <a:r>
              <a:rPr lang="en-US" sz="3200" dirty="0" err="1" smtClean="0"/>
              <a:t>Metaloproteinases</a:t>
            </a:r>
            <a:r>
              <a:rPr lang="en-US" sz="3200" dirty="0" smtClean="0"/>
              <a:t>) </a:t>
            </a:r>
            <a:r>
              <a:rPr lang="en-US" sz="3200" dirty="0"/>
              <a:t>while decreasing levels of protease inhibitors. Cells in the </a:t>
            </a:r>
            <a:r>
              <a:rPr lang="en-US" sz="3200" dirty="0" err="1"/>
              <a:t>stroma</a:t>
            </a:r>
            <a:r>
              <a:rPr lang="en-US" sz="3200" dirty="0"/>
              <a:t> close to cancer cells secrete active proteases, which facilitate invasion by degrading components of the extracellular matrix. This enables cancer cells to migrate across blood vessel boundaries and through normal epithelial cell layers.</a:t>
            </a:r>
            <a:endParaRPr lang="ar-IQ" sz="3200" dirty="0"/>
          </a:p>
          <a:p>
            <a:pPr algn="just" rtl="0"/>
            <a:r>
              <a:rPr lang="en-US" sz="3200" dirty="0" smtClean="0"/>
              <a:t> </a:t>
            </a:r>
            <a:endParaRPr lang="ar-IQ" sz="2800"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84223"/>
            <a:ext cx="1752600" cy="1752600"/>
          </a:xfrm>
          <a:prstGeom prst="rect">
            <a:avLst/>
          </a:prstGeom>
          <a:noFill/>
        </p:spPr>
      </p:pic>
    </p:spTree>
    <p:extLst>
      <p:ext uri="{BB962C8B-B14F-4D97-AF65-F5344CB8AC3E}">
        <p14:creationId xmlns:p14="http://schemas.microsoft.com/office/powerpoint/2010/main" val="340472206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9315" y="250257"/>
            <a:ext cx="8499106" cy="6374330"/>
          </a:xfrm>
        </p:spPr>
      </p:pic>
    </p:spTree>
    <p:extLst>
      <p:ext uri="{BB962C8B-B14F-4D97-AF65-F5344CB8AC3E}">
        <p14:creationId xmlns:p14="http://schemas.microsoft.com/office/powerpoint/2010/main" val="240458254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ar-IQ"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922" y="1276367"/>
            <a:ext cx="8835992" cy="4417996"/>
          </a:xfrm>
        </p:spPr>
      </p:pic>
    </p:spTree>
    <p:extLst>
      <p:ext uri="{BB962C8B-B14F-4D97-AF65-F5344CB8AC3E}">
        <p14:creationId xmlns:p14="http://schemas.microsoft.com/office/powerpoint/2010/main" val="95184200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Picture 8" descr="cancer 2000 imag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5838" y="1039528"/>
            <a:ext cx="9172917" cy="526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489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References </a:t>
            </a:r>
            <a:endParaRPr lang="ar-IQ" b="1" dirty="0">
              <a:solidFill>
                <a:schemeClr val="tx1"/>
              </a:solidFill>
            </a:endParaRPr>
          </a:p>
        </p:txBody>
      </p:sp>
      <p:sp>
        <p:nvSpPr>
          <p:cNvPr id="3" name="Content Placeholder 2"/>
          <p:cNvSpPr>
            <a:spLocks noGrp="1"/>
          </p:cNvSpPr>
          <p:nvPr>
            <p:ph idx="1"/>
          </p:nvPr>
        </p:nvSpPr>
        <p:spPr/>
        <p:txBody>
          <a:bodyPr>
            <a:normAutofit/>
          </a:bodyPr>
          <a:lstStyle/>
          <a:p>
            <a:pPr algn="l" rtl="0"/>
            <a:r>
              <a:rPr lang="en-US" sz="2400" dirty="0" smtClean="0"/>
              <a:t>1. </a:t>
            </a:r>
            <a:r>
              <a:rPr lang="en-US" sz="2400" dirty="0" err="1" smtClean="0"/>
              <a:t>Jawetz</a:t>
            </a:r>
            <a:r>
              <a:rPr lang="en-US" sz="2400" dirty="0"/>
              <a:t>, </a:t>
            </a:r>
            <a:r>
              <a:rPr lang="en-US" sz="2400" dirty="0" err="1"/>
              <a:t>Melnick&amp;Adelberg’s</a:t>
            </a:r>
            <a:r>
              <a:rPr lang="en-US" sz="2400" dirty="0"/>
              <a:t>. Medical Microbiology. 25</a:t>
            </a:r>
            <a:r>
              <a:rPr lang="en-US" sz="2400" baseline="30000" dirty="0"/>
              <a:t>th</a:t>
            </a:r>
            <a:r>
              <a:rPr lang="en-US" sz="2400" dirty="0"/>
              <a:t> edition. 2016</a:t>
            </a:r>
          </a:p>
          <a:p>
            <a:pPr algn="l" rtl="0"/>
            <a:r>
              <a:rPr lang="en-US" sz="2400" dirty="0" smtClean="0"/>
              <a:t>2. </a:t>
            </a:r>
            <a:r>
              <a:rPr lang="en-US" sz="2400" dirty="0" err="1" smtClean="0"/>
              <a:t>Lizabeth</a:t>
            </a:r>
            <a:r>
              <a:rPr lang="en-US" sz="2400" dirty="0" smtClean="0"/>
              <a:t> </a:t>
            </a:r>
            <a:r>
              <a:rPr lang="en-US" sz="2400" dirty="0"/>
              <a:t>A. Allison. </a:t>
            </a:r>
            <a:r>
              <a:rPr lang="en-US" sz="2400" dirty="0" err="1"/>
              <a:t>Fundementals</a:t>
            </a:r>
            <a:r>
              <a:rPr lang="en-US" sz="2400" dirty="0"/>
              <a:t> Molecular Biology. 2007. </a:t>
            </a:r>
            <a:r>
              <a:rPr lang="en-US" sz="2400" dirty="0" err="1"/>
              <a:t>Graphicraft</a:t>
            </a:r>
            <a:r>
              <a:rPr lang="en-US" sz="2400" dirty="0"/>
              <a:t> Limited, Hong Kong</a:t>
            </a:r>
            <a:r>
              <a:rPr lang="en-US" sz="4400" dirty="0"/>
              <a:t>.</a:t>
            </a:r>
          </a:p>
          <a:p>
            <a:pPr algn="l" rtl="0"/>
            <a:endParaRPr lang="ar-IQ" sz="3200" dirty="0"/>
          </a:p>
          <a:p>
            <a:endParaRPr lang="ar-IQ" sz="1600" dirty="0"/>
          </a:p>
        </p:txBody>
      </p:sp>
    </p:spTree>
    <p:extLst>
      <p:ext uri="{BB962C8B-B14F-4D97-AF65-F5344CB8AC3E}">
        <p14:creationId xmlns:p14="http://schemas.microsoft.com/office/powerpoint/2010/main" val="23419713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516" y="520173"/>
            <a:ext cx="10616665" cy="5342464"/>
          </a:xfrm>
        </p:spPr>
      </p:pic>
    </p:spTree>
    <p:extLst>
      <p:ext uri="{BB962C8B-B14F-4D97-AF65-F5344CB8AC3E}">
        <p14:creationId xmlns:p14="http://schemas.microsoft.com/office/powerpoint/2010/main" val="15475443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lumMod val="75000"/>
                  </a:schemeClr>
                </a:solidFill>
              </a:rPr>
              <a:t>Molecular </a:t>
            </a:r>
            <a:r>
              <a:rPr lang="en-US" sz="4400" b="1" dirty="0">
                <a:solidFill>
                  <a:schemeClr val="accent1">
                    <a:lumMod val="75000"/>
                  </a:schemeClr>
                </a:solidFill>
              </a:rPr>
              <a:t>Biology of Cancer</a:t>
            </a:r>
            <a:endParaRPr lang="ar-IQ" sz="44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2800" b="1" dirty="0"/>
              <a:t>Cancer is unchecked cell growth. Mutations in genes can cause cancer by accelerating cell division rates or inhibiting normal controls on the system, such as cell cycle arrest or programmed cell death. As a mass of cancerous cells grows, it can develop into a tumor.</a:t>
            </a:r>
            <a:endParaRPr lang="ar-IQ" sz="2800" b="1" dirty="0"/>
          </a:p>
          <a:p>
            <a:pPr algn="just" rtl="0"/>
            <a:r>
              <a:rPr lang="en-US" sz="2800" b="1" dirty="0" smtClean="0"/>
              <a:t>Cancer is a </a:t>
            </a:r>
            <a:r>
              <a:rPr lang="en-US" sz="2800" b="1" dirty="0"/>
              <a:t>term for diseases in which abnormal cells divide without control and can invade nearby tissues. Cancer cells can also spread to other parts of the body through the blood and lymph systems. </a:t>
            </a:r>
            <a:r>
              <a:rPr lang="en-US" sz="2800" b="1" dirty="0" smtClean="0"/>
              <a:t>Therefore many types </a:t>
            </a:r>
            <a:r>
              <a:rPr lang="en-US" sz="2800" b="1" dirty="0"/>
              <a:t>of </a:t>
            </a:r>
            <a:r>
              <a:rPr lang="en-US" sz="2800" b="1" dirty="0" smtClean="0"/>
              <a:t>cancer are present.</a:t>
            </a:r>
          </a:p>
          <a:p>
            <a:pPr marL="0" indent="0" algn="just" rtl="0">
              <a:buNone/>
            </a:pPr>
            <a:endParaRPr lang="ar-IQ" sz="2800" b="1" dirty="0"/>
          </a:p>
        </p:txBody>
      </p:sp>
      <p:pic>
        <p:nvPicPr>
          <p:cNvPr id="5"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26691909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1">
                    <a:lumMod val="75000"/>
                  </a:schemeClr>
                </a:solidFill>
              </a:rPr>
              <a:t>Molecular Biology of Cancer</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2800" b="1" dirty="0"/>
              <a:t>Cancer is a multistep disease. The emergence of a tumor cell requires the accumulation of many – </a:t>
            </a:r>
            <a:r>
              <a:rPr lang="en-US" sz="2800" b="1" dirty="0" smtClean="0"/>
              <a:t>estimated to </a:t>
            </a:r>
            <a:r>
              <a:rPr lang="en-US" sz="2800" b="1" dirty="0"/>
              <a:t>be between four and eight – genetic changes over the course of years.</a:t>
            </a:r>
          </a:p>
          <a:p>
            <a:pPr algn="just" rtl="0"/>
            <a:r>
              <a:rPr lang="en-US" sz="2800" b="1" dirty="0"/>
              <a:t>Gene mutations that increase the risk for developing cancer can be </a:t>
            </a:r>
            <a:r>
              <a:rPr lang="en-US" sz="3600" b="1" i="1" u="sng" dirty="0">
                <a:solidFill>
                  <a:srgbClr val="FF0000"/>
                </a:solidFill>
              </a:rPr>
              <a:t>inherited</a:t>
            </a:r>
            <a:r>
              <a:rPr lang="en-US" sz="2800" b="1" dirty="0"/>
              <a:t> </a:t>
            </a:r>
            <a:r>
              <a:rPr lang="en-US" sz="2800" b="1" dirty="0" smtClean="0"/>
              <a:t>or </a:t>
            </a:r>
            <a:r>
              <a:rPr lang="en-US" sz="3600" b="1" i="1" u="sng" dirty="0">
                <a:solidFill>
                  <a:srgbClr val="FF0000"/>
                </a:solidFill>
              </a:rPr>
              <a:t>acquired</a:t>
            </a:r>
            <a:r>
              <a:rPr lang="en-US" sz="2800" b="1" dirty="0"/>
              <a:t>.</a:t>
            </a:r>
          </a:p>
          <a:p>
            <a:pPr algn="just" rtl="0"/>
            <a:r>
              <a:rPr lang="en-US" sz="2800" b="1" dirty="0"/>
              <a:t>Acquired genetic changes result from spontaneous or environmentally inflicted errors during </a:t>
            </a:r>
            <a:r>
              <a:rPr lang="en-US" sz="2800" b="1" dirty="0" smtClean="0"/>
              <a:t>DNA replication</a:t>
            </a:r>
            <a:r>
              <a:rPr lang="en-US" sz="2800" b="1" dirty="0"/>
              <a:t>.</a:t>
            </a:r>
            <a:endParaRPr lang="ar-IQ" sz="2800" b="1" dirty="0"/>
          </a:p>
        </p:txBody>
      </p:sp>
      <p:pic>
        <p:nvPicPr>
          <p:cNvPr id="4" name="Picture 3"/>
          <p:cNvPicPr>
            <a:picLocks noChangeAspect="1"/>
          </p:cNvPicPr>
          <p:nvPr/>
        </p:nvPicPr>
        <p:blipFill>
          <a:blip r:embed="rId2"/>
          <a:stretch>
            <a:fillRect/>
          </a:stretch>
        </p:blipFill>
        <p:spPr>
          <a:xfrm>
            <a:off x="9889414" y="253709"/>
            <a:ext cx="1749704" cy="1749704"/>
          </a:xfrm>
          <a:prstGeom prst="rect">
            <a:avLst/>
          </a:prstGeom>
        </p:spPr>
      </p:pic>
    </p:spTree>
    <p:extLst>
      <p:ext uri="{BB962C8B-B14F-4D97-AF65-F5344CB8AC3E}">
        <p14:creationId xmlns:p14="http://schemas.microsoft.com/office/powerpoint/2010/main" val="21055050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855659" cy="1499616"/>
          </a:xfrm>
        </p:spPr>
        <p:txBody>
          <a:bodyPr>
            <a:noAutofit/>
          </a:bodyPr>
          <a:lstStyle/>
          <a:p>
            <a:pPr algn="ctr"/>
            <a:r>
              <a:rPr lang="en-US" sz="4000" b="1" dirty="0">
                <a:solidFill>
                  <a:schemeClr val="accent1">
                    <a:lumMod val="75000"/>
                  </a:schemeClr>
                </a:solidFill>
              </a:rPr>
              <a:t>M</a:t>
            </a:r>
            <a:r>
              <a:rPr lang="en-US" sz="4000" b="1" dirty="0" smtClean="0">
                <a:solidFill>
                  <a:schemeClr val="accent1">
                    <a:lumMod val="75000"/>
                  </a:schemeClr>
                </a:solidFill>
              </a:rPr>
              <a:t>ajor </a:t>
            </a:r>
            <a:r>
              <a:rPr lang="en-US" sz="4000" b="1" dirty="0">
                <a:solidFill>
                  <a:schemeClr val="accent1">
                    <a:lumMod val="75000"/>
                  </a:schemeClr>
                </a:solidFill>
              </a:rPr>
              <a:t>changes that occur when a cell becomes </a:t>
            </a:r>
            <a:r>
              <a:rPr lang="en-US" sz="4000" b="1" dirty="0" smtClean="0">
                <a:solidFill>
                  <a:schemeClr val="accent1">
                    <a:lumMod val="75000"/>
                  </a:schemeClr>
                </a:solidFill>
              </a:rPr>
              <a:t>cancerous</a:t>
            </a:r>
            <a:r>
              <a:rPr lang="en-US" sz="4000" b="1" dirty="0">
                <a:solidFill>
                  <a:schemeClr val="accent1">
                    <a:lumMod val="75000"/>
                  </a:schemeClr>
                </a:solidFill>
              </a:rPr>
              <a:t/>
            </a:r>
            <a:br>
              <a:rPr lang="en-US" sz="4000" b="1" dirty="0">
                <a:solidFill>
                  <a:schemeClr val="accent1">
                    <a:lumMod val="75000"/>
                  </a:schemeClr>
                </a:solidFill>
              </a:rPr>
            </a:br>
            <a:endParaRPr lang="ar-IQ" sz="4000" b="1"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 rtl="0"/>
            <a:r>
              <a:rPr lang="en-US" sz="3200" b="1" u="sng" dirty="0" smtClean="0">
                <a:solidFill>
                  <a:srgbClr val="FF0000"/>
                </a:solidFill>
              </a:rPr>
              <a:t>1. </a:t>
            </a:r>
            <a:r>
              <a:rPr lang="en-US" sz="3200" b="1" u="sng" dirty="0" smtClean="0">
                <a:solidFill>
                  <a:srgbClr val="FF0000"/>
                </a:solidFill>
              </a:rPr>
              <a:t>Immortalization</a:t>
            </a:r>
            <a:r>
              <a:rPr lang="en-US" sz="3200" b="1" dirty="0" smtClean="0"/>
              <a:t>: </a:t>
            </a:r>
            <a:r>
              <a:rPr lang="en-US" sz="3200" b="1" dirty="0"/>
              <a:t>The cancer cell acquires the ability to grow and divide indefinitely.</a:t>
            </a:r>
          </a:p>
          <a:p>
            <a:pPr algn="just" rtl="0"/>
            <a:r>
              <a:rPr lang="en-US" sz="3200" b="1" u="sng" dirty="0" smtClean="0">
                <a:solidFill>
                  <a:srgbClr val="FF0000"/>
                </a:solidFill>
              </a:rPr>
              <a:t>2. </a:t>
            </a:r>
            <a:r>
              <a:rPr lang="en-US" sz="3200" b="1" u="sng" dirty="0" smtClean="0">
                <a:solidFill>
                  <a:srgbClr val="FF0000"/>
                </a:solidFill>
              </a:rPr>
              <a:t>Transformation</a:t>
            </a:r>
            <a:r>
              <a:rPr lang="en-US" sz="3200" b="1" dirty="0" smtClean="0"/>
              <a:t>: </a:t>
            </a:r>
            <a:r>
              <a:rPr lang="en-US" sz="3200" b="1" dirty="0"/>
              <a:t>The cancer cell fails to observe the normal </a:t>
            </a:r>
            <a:r>
              <a:rPr lang="en-US" sz="3200" b="1" dirty="0" smtClean="0"/>
              <a:t>determinant</a:t>
            </a:r>
            <a:r>
              <a:rPr lang="en-US" sz="3200" b="1" dirty="0" smtClean="0"/>
              <a:t>s </a:t>
            </a:r>
            <a:r>
              <a:rPr lang="en-US" sz="3200" b="1" dirty="0"/>
              <a:t>of growth; i.e. growth </a:t>
            </a:r>
            <a:r>
              <a:rPr lang="en-US" sz="3200" b="1" dirty="0" smtClean="0"/>
              <a:t>occurs independently </a:t>
            </a:r>
            <a:r>
              <a:rPr lang="en-US" sz="3200" b="1" dirty="0"/>
              <a:t>of cell growth factors. Transformed cells may form a sold tumor. In order for the </a:t>
            </a:r>
            <a:r>
              <a:rPr lang="en-US" sz="3200" b="1" dirty="0" smtClean="0"/>
              <a:t>tumor to </a:t>
            </a:r>
            <a:r>
              <a:rPr lang="en-US" sz="3200" b="1" dirty="0"/>
              <a:t>grow it must develop its own blood supply through the process of angiogenesis – the growth of </a:t>
            </a:r>
            <a:r>
              <a:rPr lang="en-US" sz="3200" b="1" dirty="0" smtClean="0"/>
              <a:t>new blood </a:t>
            </a:r>
            <a:r>
              <a:rPr lang="en-US" sz="3200" b="1" dirty="0"/>
              <a:t>vessels</a:t>
            </a:r>
            <a:r>
              <a:rPr lang="en-US" sz="3200" b="1" dirty="0" smtClean="0"/>
              <a:t>.</a:t>
            </a:r>
            <a:endParaRPr lang="en-US" sz="3200" b="1" dirty="0"/>
          </a:p>
        </p:txBody>
      </p:sp>
      <p:pic>
        <p:nvPicPr>
          <p:cNvPr id="4" name="Picture 3"/>
          <p:cNvPicPr>
            <a:picLocks noChangeAspect="1"/>
          </p:cNvPicPr>
          <p:nvPr/>
        </p:nvPicPr>
        <p:blipFill>
          <a:blip r:embed="rId2"/>
          <a:stretch>
            <a:fillRect/>
          </a:stretch>
        </p:blipFill>
        <p:spPr>
          <a:xfrm>
            <a:off x="9879787" y="263345"/>
            <a:ext cx="1749704" cy="1749704"/>
          </a:xfrm>
          <a:prstGeom prst="rect">
            <a:avLst/>
          </a:prstGeom>
        </p:spPr>
      </p:pic>
    </p:spTree>
    <p:extLst>
      <p:ext uri="{BB962C8B-B14F-4D97-AF65-F5344CB8AC3E}">
        <p14:creationId xmlns:p14="http://schemas.microsoft.com/office/powerpoint/2010/main" val="26809936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610760" cy="1499616"/>
          </a:xfrm>
        </p:spPr>
        <p:txBody>
          <a:bodyPr>
            <a:normAutofit fontScale="90000"/>
          </a:bodyPr>
          <a:lstStyle/>
          <a:p>
            <a:pPr algn="ctr"/>
            <a:r>
              <a:rPr lang="en-US" b="1" dirty="0">
                <a:solidFill>
                  <a:schemeClr val="accent1">
                    <a:lumMod val="75000"/>
                  </a:schemeClr>
                </a:solidFill>
              </a:rPr>
              <a:t>Major changes that occur when a cell becomes cancerous</a:t>
            </a:r>
            <a:br>
              <a:rPr lang="en-US" b="1" dirty="0">
                <a:solidFill>
                  <a:schemeClr val="accent1">
                    <a:lumMod val="75000"/>
                  </a:schemeClr>
                </a:solidFill>
              </a:rPr>
            </a:b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3200" b="1" u="sng" dirty="0" smtClean="0">
                <a:solidFill>
                  <a:srgbClr val="FF0000"/>
                </a:solidFill>
              </a:rPr>
              <a:t>3. </a:t>
            </a:r>
            <a:r>
              <a:rPr lang="en-US" sz="3200" b="1" u="sng" dirty="0" smtClean="0">
                <a:solidFill>
                  <a:srgbClr val="FF0000"/>
                </a:solidFill>
              </a:rPr>
              <a:t>Metastasis</a:t>
            </a:r>
            <a:r>
              <a:rPr lang="en-US" sz="3200" b="1" dirty="0" smtClean="0"/>
              <a:t>: </a:t>
            </a:r>
            <a:r>
              <a:rPr lang="en-US" sz="3200" b="1" dirty="0"/>
              <a:t>Cancer cells often travel from the tissue of origin to other parts of the body where </a:t>
            </a:r>
            <a:r>
              <a:rPr lang="en-US" sz="3200" b="1" dirty="0" smtClean="0"/>
              <a:t>they begin </a:t>
            </a:r>
            <a:r>
              <a:rPr lang="en-US" sz="3200" b="1" dirty="0"/>
              <a:t>to grow and replace normal tissue. This process, called metastasis, occurs as cancer cells gain </a:t>
            </a:r>
            <a:r>
              <a:rPr lang="en-US" sz="3200" b="1" dirty="0" smtClean="0"/>
              <a:t>the ability </a:t>
            </a:r>
            <a:r>
              <a:rPr lang="en-US" sz="3200" b="1" dirty="0"/>
              <a:t>to invade the bloodstream or lymph vessels and other tissues. When cells from a cancer like </a:t>
            </a:r>
            <a:r>
              <a:rPr lang="en-US" sz="3200" b="1" dirty="0" smtClean="0"/>
              <a:t>colon cancer </a:t>
            </a:r>
            <a:r>
              <a:rPr lang="en-US" sz="3200" b="1" dirty="0"/>
              <a:t>spread to another organ like the lung, the cancer is still called colon cancer, not lung cancer. </a:t>
            </a:r>
            <a:endParaRPr lang="en-US" sz="3200" b="1" dirty="0" smtClean="0"/>
          </a:p>
          <a:p>
            <a:pPr algn="just"/>
            <a:endParaRPr lang="ar-IQ" sz="3200" b="1" dirty="0"/>
          </a:p>
        </p:txBody>
      </p:sp>
      <p:pic>
        <p:nvPicPr>
          <p:cNvPr id="4" name="Picture 3"/>
          <p:cNvPicPr>
            <a:picLocks noChangeAspect="1"/>
          </p:cNvPicPr>
          <p:nvPr/>
        </p:nvPicPr>
        <p:blipFill>
          <a:blip r:embed="rId2"/>
          <a:stretch>
            <a:fillRect/>
          </a:stretch>
        </p:blipFill>
        <p:spPr>
          <a:xfrm>
            <a:off x="9831661" y="147829"/>
            <a:ext cx="1749704" cy="1749704"/>
          </a:xfrm>
          <a:prstGeom prst="rect">
            <a:avLst/>
          </a:prstGeom>
        </p:spPr>
      </p:pic>
    </p:spTree>
    <p:extLst>
      <p:ext uri="{BB962C8B-B14F-4D97-AF65-F5344CB8AC3E}">
        <p14:creationId xmlns:p14="http://schemas.microsoft.com/office/powerpoint/2010/main" val="5717673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1">
                    <a:lumMod val="75000"/>
                  </a:schemeClr>
                </a:solidFill>
              </a:rPr>
              <a:t>tumorigenesis</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2800" b="1" dirty="0"/>
              <a:t>The genetic changes associated with tumorigenesis can be divided into two major categories:</a:t>
            </a:r>
          </a:p>
          <a:p>
            <a:pPr algn="just" rtl="0"/>
            <a:r>
              <a:rPr lang="en-US" sz="2800" b="1" dirty="0"/>
              <a:t>those that result from a </a:t>
            </a:r>
            <a:r>
              <a:rPr lang="en-US" sz="2800" b="1" i="1" u="sng" dirty="0">
                <a:solidFill>
                  <a:srgbClr val="FF0000"/>
                </a:solidFill>
              </a:rPr>
              <a:t>gain of function </a:t>
            </a:r>
            <a:r>
              <a:rPr lang="en-US" sz="2800" b="1" dirty="0"/>
              <a:t>and those that result from a </a:t>
            </a:r>
            <a:r>
              <a:rPr lang="en-US" sz="2800" b="1" i="1" u="sng" dirty="0">
                <a:solidFill>
                  <a:srgbClr val="FF0000"/>
                </a:solidFill>
              </a:rPr>
              <a:t>loss of function</a:t>
            </a:r>
            <a:r>
              <a:rPr lang="en-US" sz="2800" b="1" dirty="0"/>
              <a:t>. Gain of </a:t>
            </a:r>
            <a:r>
              <a:rPr lang="en-US" sz="2800" b="1" dirty="0" smtClean="0"/>
              <a:t>function involves </a:t>
            </a:r>
            <a:r>
              <a:rPr lang="en-US" sz="2800" b="1" dirty="0"/>
              <a:t>inappropriate activation of oncogenes. These genes are stimulatory for growth and can cause </a:t>
            </a:r>
            <a:r>
              <a:rPr lang="en-US" sz="2800" b="1" dirty="0" smtClean="0"/>
              <a:t>cancer when </a:t>
            </a:r>
            <a:r>
              <a:rPr lang="en-US" sz="2800" b="1" dirty="0"/>
              <a:t>hyperactive. </a:t>
            </a:r>
            <a:endParaRPr lang="en-US" sz="2800" b="1" dirty="0" smtClean="0"/>
          </a:p>
          <a:p>
            <a:pPr algn="just" rtl="0"/>
            <a:r>
              <a:rPr lang="en-US" sz="2800" b="1" dirty="0" smtClean="0"/>
              <a:t>Loss </a:t>
            </a:r>
            <a:r>
              <a:rPr lang="en-US" sz="2800" b="1" dirty="0"/>
              <a:t>of function involves inactivation of tumor suppressor genes. These are genes </a:t>
            </a:r>
            <a:r>
              <a:rPr lang="en-US" sz="2800" b="1" dirty="0" smtClean="0"/>
              <a:t>that inhibit </a:t>
            </a:r>
            <a:r>
              <a:rPr lang="en-US" sz="2800" b="1" dirty="0"/>
              <a:t>cell growth and which cause cancer when they are not expressed.</a:t>
            </a:r>
            <a:endParaRPr lang="ar-IQ" sz="2800" b="1"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42790973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Activation of oncogenes</a:t>
            </a:r>
            <a:endParaRPr lang="ar-IQ"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rtl="0"/>
            <a:r>
              <a:rPr lang="en-US" sz="2800" b="1" dirty="0"/>
              <a:t>Oncogenes are defined as genes whose products have the ability to cause malignant transformation </a:t>
            </a:r>
            <a:r>
              <a:rPr lang="en-US" sz="2800" b="1" dirty="0" smtClean="0"/>
              <a:t>of eukaryotic </a:t>
            </a:r>
            <a:r>
              <a:rPr lang="en-US" sz="2800" b="1" dirty="0"/>
              <a:t>cells. They were originally identified as the “transforming genes” carried by some DNA </a:t>
            </a:r>
            <a:r>
              <a:rPr lang="en-US" sz="2800" b="1" dirty="0" smtClean="0"/>
              <a:t>and RNA </a:t>
            </a:r>
            <a:r>
              <a:rPr lang="en-US" sz="2800" b="1" dirty="0"/>
              <a:t>tumor </a:t>
            </a:r>
            <a:r>
              <a:rPr lang="en-US" sz="2800" b="1" dirty="0" smtClean="0"/>
              <a:t>viruses. </a:t>
            </a:r>
          </a:p>
          <a:p>
            <a:pPr algn="just" rtl="0"/>
            <a:r>
              <a:rPr lang="en-US" sz="2800" b="1" dirty="0" smtClean="0"/>
              <a:t>The </a:t>
            </a:r>
            <a:r>
              <a:rPr lang="en-US" sz="2800" b="1" dirty="0"/>
              <a:t>term “proto-oncogene” refers </a:t>
            </a:r>
            <a:r>
              <a:rPr lang="en-US" sz="2800" b="1" dirty="0" smtClean="0"/>
              <a:t>to cellular </a:t>
            </a:r>
            <a:r>
              <a:rPr lang="en-US" sz="2800" b="1" dirty="0"/>
              <a:t>genes with the potential to give rise to oncogenes. </a:t>
            </a:r>
            <a:r>
              <a:rPr lang="en-US" sz="2800" b="1" dirty="0" smtClean="0"/>
              <a:t>For example, oncogenes</a:t>
            </a:r>
            <a:r>
              <a:rPr lang="en-US" sz="2800" b="1" dirty="0" smtClean="0"/>
              <a:t> </a:t>
            </a:r>
            <a:r>
              <a:rPr lang="en-US" sz="2800" b="1" dirty="0"/>
              <a:t>are the normal counterparts in </a:t>
            </a:r>
            <a:r>
              <a:rPr lang="en-US" sz="2800" b="1" dirty="0" smtClean="0"/>
              <a:t>the eukaryotic </a:t>
            </a:r>
            <a:r>
              <a:rPr lang="en-US" sz="2800" b="1" dirty="0"/>
              <a:t>genome to the oncogenes carried by retroviruses.</a:t>
            </a:r>
            <a:endParaRPr lang="ar-IQ" sz="2800" b="1" dirty="0"/>
          </a:p>
        </p:txBody>
      </p:sp>
      <p:pic>
        <p:nvPicPr>
          <p:cNvPr id="4" name="Picture 2" descr="C:\Users\NASB\Desktop\say-no-to-cancer.jpg"/>
          <p:cNvPicPr>
            <a:picLocks noChangeAspect="1" noChangeArrowheads="1"/>
          </p:cNvPicPr>
          <p:nvPr/>
        </p:nvPicPr>
        <p:blipFill>
          <a:blip r:embed="rId2"/>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32505263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Activation of oncogenes</a:t>
            </a:r>
            <a:endParaRPr lang="ar-IQ" dirty="0">
              <a:solidFill>
                <a:schemeClr val="accent1">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807" y="1875112"/>
            <a:ext cx="7055318" cy="4541174"/>
          </a:xfrm>
        </p:spPr>
      </p:pic>
      <p:pic>
        <p:nvPicPr>
          <p:cNvPr id="4" name="Picture 2" descr="C:\Users\NASB\Desktop\say-no-to-cancer.jpg"/>
          <p:cNvPicPr>
            <a:picLocks noChangeAspect="1" noChangeArrowheads="1"/>
          </p:cNvPicPr>
          <p:nvPr/>
        </p:nvPicPr>
        <p:blipFill>
          <a:blip r:embed="rId3"/>
          <a:srcRect/>
          <a:stretch>
            <a:fillRect/>
          </a:stretch>
        </p:blipFill>
        <p:spPr bwMode="auto">
          <a:xfrm>
            <a:off x="9905196" y="228600"/>
            <a:ext cx="1752600" cy="1752600"/>
          </a:xfrm>
          <a:prstGeom prst="rect">
            <a:avLst/>
          </a:prstGeom>
          <a:noFill/>
        </p:spPr>
      </p:pic>
    </p:spTree>
    <p:extLst>
      <p:ext uri="{BB962C8B-B14F-4D97-AF65-F5344CB8AC3E}">
        <p14:creationId xmlns:p14="http://schemas.microsoft.com/office/powerpoint/2010/main" val="122293554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590</TotalTime>
  <Words>1383</Words>
  <Application>Microsoft Office PowerPoint</Application>
  <PresentationFormat>Widescreen</PresentationFormat>
  <Paragraphs>72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Tw Cen MT</vt:lpstr>
      <vt:lpstr>Tw Cen MT Condensed</vt:lpstr>
      <vt:lpstr>Wingdings 3</vt:lpstr>
      <vt:lpstr>Integral</vt:lpstr>
      <vt:lpstr>  </vt:lpstr>
      <vt:lpstr>Molecular Biology of Cancer</vt:lpstr>
      <vt:lpstr>Molecular Biology of Cancer</vt:lpstr>
      <vt:lpstr>Molecular Biology of Cancer</vt:lpstr>
      <vt:lpstr>Major changes that occur when a cell becomes cancerous </vt:lpstr>
      <vt:lpstr>Major changes that occur when a cell becomes cancerous </vt:lpstr>
      <vt:lpstr>tumorigenesis</vt:lpstr>
      <vt:lpstr>Activation of oncogenes</vt:lpstr>
      <vt:lpstr>Activation of oncogenes</vt:lpstr>
      <vt:lpstr> Activation of oncogenes  </vt:lpstr>
      <vt:lpstr>Inactivation of tumor suppressor genes</vt:lpstr>
      <vt:lpstr>Inactivation of tumor suppressor genes</vt:lpstr>
      <vt:lpstr>Inactivation of tumor suppressor genes</vt:lpstr>
      <vt:lpstr>Inactivation of tumor suppressor genes</vt:lpstr>
      <vt:lpstr>Inactivation of tumor suppressor genes</vt:lpstr>
      <vt:lpstr>  </vt:lpstr>
      <vt:lpstr>  </vt:lpstr>
      <vt:lpstr>Different steps of carcinogenesis</vt:lpstr>
      <vt:lpstr>Metastasis</vt:lpstr>
      <vt:lpstr>Metastasis</vt:lpstr>
      <vt:lpstr>Metastasis</vt:lpstr>
      <vt:lpstr>  </vt:lpstr>
      <vt:lpstr>  </vt:lpstr>
      <vt:lpstr>  </vt:lpstr>
      <vt:lpstr>References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82</cp:revision>
  <dcterms:created xsi:type="dcterms:W3CDTF">2019-10-14T22:59:27Z</dcterms:created>
  <dcterms:modified xsi:type="dcterms:W3CDTF">2019-10-28T00:09:40Z</dcterms:modified>
</cp:coreProperties>
</file>