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4" r:id="rId8"/>
    <p:sldId id="265" r:id="rId9"/>
    <p:sldId id="266" r:id="rId10"/>
    <p:sldId id="267" r:id="rId11"/>
    <p:sldId id="268" r:id="rId12"/>
    <p:sldId id="269" r:id="rId13"/>
    <p:sldId id="280" r:id="rId14"/>
    <p:sldId id="273" r:id="rId15"/>
    <p:sldId id="274" r:id="rId16"/>
    <p:sldId id="275" r:id="rId17"/>
    <p:sldId id="276" r:id="rId18"/>
    <p:sldId id="277" r:id="rId19"/>
    <p:sldId id="278" r:id="rId20"/>
    <p:sldId id="281" r:id="rId21"/>
    <p:sldId id="282" r:id="rId22"/>
    <p:sldId id="283" r:id="rId23"/>
    <p:sldId id="284" r:id="rId24"/>
    <p:sldId id="285" r:id="rId25"/>
    <p:sldId id="286" r:id="rId26"/>
    <p:sldId id="287" r:id="rId27"/>
    <p:sldId id="288" r:id="rId28"/>
    <p:sldId id="289" r:id="rId29"/>
    <p:sldId id="290" r:id="rId30"/>
    <p:sldId id="291"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10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7650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40724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21484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595CC-2574-4460-97A1-B83A24571FE7}"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3943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271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595CC-2574-4460-97A1-B83A24571FE7}" type="datetimeFigureOut">
              <a:rPr lang="en-US" smtClean="0"/>
              <a:t>10/27/2019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7399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595CC-2574-4460-97A1-B83A24571FE7}" type="datetimeFigureOut">
              <a:rPr lang="en-US" smtClean="0"/>
              <a:t>10/27/2019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9516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595CC-2574-4460-97A1-B83A24571FE7}" type="datetimeFigureOut">
              <a:rPr lang="en-US" smtClean="0"/>
              <a:t>10/27/2019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5195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098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9953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95CC-2574-4460-97A1-B83A24571FE7}" type="datetimeFigureOut">
              <a:rPr lang="en-US" smtClean="0"/>
              <a:t>10/27/2019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FBED-EB0B-4EDA-8170-60144C45D61A}" type="slidenum">
              <a:rPr lang="en-US" smtClean="0"/>
              <a:t>‹#›</a:t>
            </a:fld>
            <a:endParaRPr lang="en-US"/>
          </a:p>
        </p:txBody>
      </p:sp>
    </p:spTree>
    <p:extLst>
      <p:ext uri="{BB962C8B-B14F-4D97-AF65-F5344CB8AC3E}">
        <p14:creationId xmlns:p14="http://schemas.microsoft.com/office/powerpoint/2010/main" val="417369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142999"/>
          </a:xfrm>
        </p:spPr>
        <p:txBody>
          <a:bodyPr>
            <a:normAutofit/>
          </a:bodyPr>
          <a:lstStyle/>
          <a:p>
            <a:r>
              <a:rPr lang="en-US" sz="3200" b="1" dirty="0" smtClean="0"/>
              <a:t>Epidemiology &amp; Population Screening</a:t>
            </a:r>
            <a:br>
              <a:rPr lang="en-US" sz="3200" b="1" dirty="0" smtClean="0"/>
            </a:br>
            <a:r>
              <a:rPr lang="en-US" sz="3200" b="1" dirty="0" smtClean="0"/>
              <a:t>2</a:t>
            </a:r>
            <a:endParaRPr lang="en-US" sz="3200" b="1" dirty="0"/>
          </a:p>
        </p:txBody>
      </p:sp>
      <p:sp>
        <p:nvSpPr>
          <p:cNvPr id="3" name="Subtitle 2"/>
          <p:cNvSpPr>
            <a:spLocks noGrp="1"/>
          </p:cNvSpPr>
          <p:nvPr>
            <p:ph type="subTitle" idx="1"/>
          </p:nvPr>
        </p:nvSpPr>
        <p:spPr>
          <a:xfrm>
            <a:off x="4267200" y="5715000"/>
            <a:ext cx="4495800" cy="1752600"/>
          </a:xfrm>
        </p:spPr>
        <p:txBody>
          <a:bodyPr/>
          <a:lstStyle/>
          <a:p>
            <a:r>
              <a:rPr lang="en-US" b="1" dirty="0" smtClean="0">
                <a:solidFill>
                  <a:srgbClr val="002060"/>
                </a:solidFill>
              </a:rPr>
              <a:t>Dr. Mayssaa </a:t>
            </a:r>
            <a:r>
              <a:rPr lang="en-US" b="1" dirty="0" err="1" smtClean="0">
                <a:solidFill>
                  <a:srgbClr val="002060"/>
                </a:solidFill>
              </a:rPr>
              <a:t>Essam</a:t>
            </a:r>
            <a:endParaRPr lang="en-US" b="1" dirty="0">
              <a:solidFill>
                <a:srgbClr val="00206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0"/>
            <a:ext cx="86868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02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b="1" dirty="0"/>
              <a:t>THE </a:t>
            </a:r>
            <a:r>
              <a:rPr lang="en-US" b="1" dirty="0" smtClean="0"/>
              <a:t>SOURCE </a:t>
            </a:r>
            <a:r>
              <a:rPr lang="en-US" b="1" dirty="0"/>
              <a:t>OF </a:t>
            </a:r>
            <a:r>
              <a:rPr lang="en-US" b="1" dirty="0" smtClean="0"/>
              <a:t>INFECTION</a:t>
            </a:r>
          </a:p>
          <a:p>
            <a:pPr marL="0" indent="0">
              <a:buNone/>
            </a:pPr>
            <a:r>
              <a:rPr lang="en-US" dirty="0" smtClean="0"/>
              <a:t>   </a:t>
            </a:r>
            <a:r>
              <a:rPr lang="en-US" dirty="0" smtClean="0">
                <a:solidFill>
                  <a:srgbClr val="FF0000"/>
                </a:solidFill>
              </a:rPr>
              <a:t>This </a:t>
            </a:r>
            <a:r>
              <a:rPr lang="en-US" sz="2800" dirty="0">
                <a:solidFill>
                  <a:srgbClr val="FF0000"/>
                </a:solidFill>
              </a:rPr>
              <a:t>term </a:t>
            </a:r>
            <a:r>
              <a:rPr lang="en-US" sz="2800" b="1" dirty="0"/>
              <a:t>refers to the immediate source </a:t>
            </a:r>
            <a:r>
              <a:rPr lang="en-US" sz="2800" b="1" dirty="0" smtClean="0"/>
              <a:t>of infection; that </a:t>
            </a:r>
            <a:r>
              <a:rPr lang="en-US" sz="2800" b="1" dirty="0"/>
              <a:t>is, the person or object from which the </a:t>
            </a:r>
            <a:r>
              <a:rPr lang="en-US" sz="2800" b="1" dirty="0" smtClean="0"/>
              <a:t>infectious agent </a:t>
            </a:r>
            <a:r>
              <a:rPr lang="en-US" sz="2800" b="1" dirty="0"/>
              <a:t>passes to a host</a:t>
            </a:r>
            <a:r>
              <a:rPr lang="en-US" sz="2800" dirty="0"/>
              <a:t>. This source of </a:t>
            </a:r>
            <a:r>
              <a:rPr lang="en-US" sz="2800" dirty="0" smtClean="0"/>
              <a:t>infection may </a:t>
            </a:r>
            <a:r>
              <a:rPr lang="en-US" sz="2800" dirty="0"/>
              <a:t>or may not be a portion of </a:t>
            </a:r>
            <a:r>
              <a:rPr lang="en-US" sz="2800" dirty="0" smtClean="0"/>
              <a:t>the reservoir</a:t>
            </a:r>
            <a:r>
              <a:rPr lang="en-US" sz="2800" dirty="0"/>
              <a:t>. </a:t>
            </a:r>
            <a:r>
              <a:rPr lang="en-US" sz="2800" dirty="0" smtClean="0"/>
              <a:t>For example</a:t>
            </a:r>
            <a:r>
              <a:rPr lang="en-US" sz="2800" dirty="0"/>
              <a:t>, human beings are the reservoir of </a:t>
            </a:r>
            <a:r>
              <a:rPr lang="en-US" sz="2800" dirty="0" smtClean="0"/>
              <a:t>shigella</a:t>
            </a:r>
            <a:r>
              <a:rPr lang="en-US" sz="2800" dirty="0"/>
              <a:t> </a:t>
            </a:r>
            <a:r>
              <a:rPr lang="en-US" sz="2800" dirty="0" smtClean="0"/>
              <a:t>infection</a:t>
            </a:r>
            <a:r>
              <a:rPr lang="en-US" sz="2800" dirty="0"/>
              <a:t>; a cook who is a carrier may infect food </a:t>
            </a:r>
            <a:r>
              <a:rPr lang="en-US" sz="2800" dirty="0" smtClean="0"/>
              <a:t>that  is </a:t>
            </a:r>
            <a:r>
              <a:rPr lang="en-US" sz="2800" dirty="0"/>
              <a:t>served at a party; that item of food, rather than </a:t>
            </a:r>
            <a:r>
              <a:rPr lang="en-US" sz="2800" dirty="0" smtClean="0"/>
              <a:t>the reservoir is the source of infection in that particular outbreak.</a:t>
            </a:r>
          </a:p>
          <a:p>
            <a:pPr marL="0" indent="0">
              <a:buNone/>
            </a:pPr>
            <a:r>
              <a:rPr lang="en-US" b="1" dirty="0">
                <a:solidFill>
                  <a:srgbClr val="7030A0"/>
                </a:solidFill>
              </a:rPr>
              <a:t>ROUTE OF </a:t>
            </a:r>
            <a:r>
              <a:rPr lang="en-US" b="1" dirty="0" smtClean="0">
                <a:solidFill>
                  <a:srgbClr val="7030A0"/>
                </a:solidFill>
              </a:rPr>
              <a:t>TRANSMISSION</a:t>
            </a:r>
          </a:p>
          <a:p>
            <a:pPr marL="0" indent="0">
              <a:buNone/>
            </a:pPr>
            <a:r>
              <a:rPr lang="en-US" dirty="0" smtClean="0"/>
              <a:t>       </a:t>
            </a:r>
            <a:r>
              <a:rPr lang="en-US" sz="2800" dirty="0" smtClean="0">
                <a:solidFill>
                  <a:srgbClr val="FF0000"/>
                </a:solidFill>
              </a:rPr>
              <a:t>This </a:t>
            </a:r>
            <a:r>
              <a:rPr lang="en-US" sz="2800" dirty="0">
                <a:solidFill>
                  <a:srgbClr val="FF0000"/>
                </a:solidFill>
              </a:rPr>
              <a:t>refers </a:t>
            </a:r>
            <a:r>
              <a:rPr lang="en-US" sz="2800" b="1" dirty="0"/>
              <a:t>to the mechanism by which an </a:t>
            </a:r>
            <a:r>
              <a:rPr lang="en-US" sz="2800" b="1" dirty="0" smtClean="0"/>
              <a:t>infectious agent </a:t>
            </a:r>
            <a:r>
              <a:rPr lang="en-US" sz="2800" b="1" dirty="0"/>
              <a:t>is transferred from one person </a:t>
            </a:r>
            <a:r>
              <a:rPr lang="en-US" sz="2800" b="1" dirty="0" smtClean="0"/>
              <a:t>to another </a:t>
            </a:r>
            <a:r>
              <a:rPr lang="en-US" sz="2800" b="1" dirty="0"/>
              <a:t>or from the reservoir to a new host.</a:t>
            </a:r>
            <a:r>
              <a:rPr lang="en-US" sz="2800" dirty="0"/>
              <a:t> </a:t>
            </a:r>
            <a:r>
              <a:rPr lang="en-US" sz="2800" dirty="0" smtClean="0"/>
              <a:t>Transmission may </a:t>
            </a:r>
            <a:r>
              <a:rPr lang="en-US" sz="2800" dirty="0"/>
              <a:t>occur by:</a:t>
            </a:r>
            <a:endParaRPr lang="en-US" sz="2800" dirty="0">
              <a:solidFill>
                <a:srgbClr val="7030A0"/>
              </a:solidFill>
            </a:endParaRPr>
          </a:p>
        </p:txBody>
      </p:sp>
    </p:spTree>
    <p:extLst>
      <p:ext uri="{BB962C8B-B14F-4D97-AF65-F5344CB8AC3E}">
        <p14:creationId xmlns:p14="http://schemas.microsoft.com/office/powerpoint/2010/main" val="15154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412"/>
            <a:ext cx="8991600" cy="6781800"/>
          </a:xfrm>
        </p:spPr>
        <p:txBody>
          <a:bodyPr>
            <a:normAutofit fontScale="92500" lnSpcReduction="10000"/>
          </a:bodyPr>
          <a:lstStyle/>
          <a:p>
            <a:pPr marL="0" indent="0">
              <a:buNone/>
            </a:pPr>
            <a:r>
              <a:rPr lang="en-US" i="1" dirty="0" smtClean="0"/>
              <a:t> </a:t>
            </a:r>
            <a:r>
              <a:rPr lang="en-US" i="1" dirty="0"/>
              <a:t>■ </a:t>
            </a:r>
            <a:r>
              <a:rPr lang="en-US" i="1" dirty="0" smtClean="0">
                <a:solidFill>
                  <a:srgbClr val="FF0000"/>
                </a:solidFill>
              </a:rPr>
              <a:t>Contact</a:t>
            </a:r>
            <a:r>
              <a:rPr lang="en-US" dirty="0">
                <a:solidFill>
                  <a:srgbClr val="FF0000"/>
                </a:solidFill>
              </a:rPr>
              <a:t>,</a:t>
            </a:r>
            <a:r>
              <a:rPr lang="en-US" dirty="0"/>
              <a:t> either directly, person to person, or indirectly</a:t>
            </a:r>
          </a:p>
          <a:p>
            <a:pPr marL="0" indent="0">
              <a:buNone/>
            </a:pPr>
            <a:r>
              <a:rPr lang="en-US" dirty="0"/>
              <a:t>through contaminated </a:t>
            </a:r>
            <a:r>
              <a:rPr lang="en-US" dirty="0" smtClean="0"/>
              <a:t>objects Contact </a:t>
            </a:r>
            <a:r>
              <a:rPr lang="en-US" dirty="0"/>
              <a:t>infections are more likely to occur </a:t>
            </a:r>
            <a:r>
              <a:rPr lang="en-US" dirty="0" smtClean="0"/>
              <a:t>where there </a:t>
            </a:r>
            <a:r>
              <a:rPr lang="en-US" dirty="0"/>
              <a:t>is overcrowding, since this increases </a:t>
            </a:r>
            <a:r>
              <a:rPr lang="en-US" dirty="0" smtClean="0"/>
              <a:t>the likelihood </a:t>
            </a:r>
            <a:r>
              <a:rPr lang="en-US" dirty="0"/>
              <a:t>of contact with infected persons</a:t>
            </a:r>
            <a:r>
              <a:rPr lang="en-US" dirty="0" smtClean="0"/>
              <a:t>.</a:t>
            </a:r>
          </a:p>
          <a:p>
            <a:pPr marL="0" indent="0">
              <a:buNone/>
            </a:pPr>
            <a:r>
              <a:rPr lang="en-US" i="1" dirty="0"/>
              <a:t>■</a:t>
            </a:r>
            <a:r>
              <a:rPr lang="en-US" i="1" dirty="0">
                <a:solidFill>
                  <a:srgbClr val="FF0000"/>
                </a:solidFill>
              </a:rPr>
              <a:t>Penetration</a:t>
            </a:r>
            <a:r>
              <a:rPr lang="en-US" i="1" dirty="0"/>
              <a:t> of skin</a:t>
            </a:r>
            <a:r>
              <a:rPr lang="en-US" dirty="0"/>
              <a:t>, directly by the organism itself</a:t>
            </a:r>
          </a:p>
          <a:p>
            <a:pPr marL="0" indent="0">
              <a:buNone/>
            </a:pPr>
            <a:r>
              <a:rPr lang="en-US" dirty="0"/>
              <a:t>(e.g. hookworm larvae, schistosomiasis), by the</a:t>
            </a:r>
          </a:p>
          <a:p>
            <a:pPr marL="0" indent="0">
              <a:buNone/>
            </a:pPr>
            <a:r>
              <a:rPr lang="en-US" dirty="0"/>
              <a:t>bite of a vector (e.g. </a:t>
            </a:r>
            <a:r>
              <a:rPr lang="en-US" dirty="0" smtClean="0"/>
              <a:t>malaria) </a:t>
            </a:r>
            <a:r>
              <a:rPr lang="en-US" dirty="0"/>
              <a:t>or </a:t>
            </a:r>
            <a:r>
              <a:rPr lang="en-US" dirty="0" smtClean="0"/>
              <a:t>through wounds </a:t>
            </a:r>
            <a:r>
              <a:rPr lang="en-US" dirty="0"/>
              <a:t>(e.g. tetanus</a:t>
            </a:r>
            <a:r>
              <a:rPr lang="en-US" dirty="0" smtClean="0"/>
              <a:t>).</a:t>
            </a:r>
          </a:p>
          <a:p>
            <a:pPr marL="0" indent="0">
              <a:buNone/>
            </a:pPr>
            <a:r>
              <a:rPr lang="en-US" dirty="0"/>
              <a:t>■ </a:t>
            </a:r>
            <a:r>
              <a:rPr lang="en-US" i="1" dirty="0">
                <a:solidFill>
                  <a:srgbClr val="FF0000"/>
                </a:solidFill>
              </a:rPr>
              <a:t>Inhalation of air-borne infections</a:t>
            </a:r>
            <a:r>
              <a:rPr lang="en-US" i="1" dirty="0"/>
              <a:t>. </a:t>
            </a:r>
            <a:r>
              <a:rPr lang="en-US" dirty="0"/>
              <a:t>Poor ventilation,</a:t>
            </a:r>
          </a:p>
          <a:p>
            <a:pPr marL="0" indent="0">
              <a:buNone/>
            </a:pPr>
            <a:r>
              <a:rPr lang="en-US" dirty="0"/>
              <a:t>over-crowding in sleeping quarters and in </a:t>
            </a:r>
            <a:r>
              <a:rPr lang="en-US" dirty="0" smtClean="0"/>
              <a:t>public places </a:t>
            </a:r>
            <a:r>
              <a:rPr lang="en-US" dirty="0"/>
              <a:t>are important factors in the </a:t>
            </a:r>
            <a:r>
              <a:rPr lang="en-US" dirty="0" smtClean="0"/>
              <a:t>epidemiology of </a:t>
            </a:r>
            <a:r>
              <a:rPr lang="en-US" dirty="0"/>
              <a:t>air-borne infections</a:t>
            </a:r>
            <a:r>
              <a:rPr lang="en-US" dirty="0" smtClean="0"/>
              <a:t>.</a:t>
            </a:r>
          </a:p>
          <a:p>
            <a:pPr marL="0" indent="0">
              <a:buNone/>
            </a:pPr>
            <a:r>
              <a:rPr lang="en-US" dirty="0" smtClean="0"/>
              <a:t>■ </a:t>
            </a:r>
            <a:r>
              <a:rPr lang="en-US" i="1" dirty="0">
                <a:solidFill>
                  <a:srgbClr val="FF0000"/>
                </a:solidFill>
              </a:rPr>
              <a:t>Ingestion</a:t>
            </a:r>
            <a:r>
              <a:rPr lang="en-US" i="1" dirty="0"/>
              <a:t>, </a:t>
            </a:r>
            <a:r>
              <a:rPr lang="en-US" dirty="0"/>
              <a:t>from contaminated hands, food </a:t>
            </a:r>
            <a:r>
              <a:rPr lang="en-US" dirty="0" smtClean="0"/>
              <a:t>or water.</a:t>
            </a:r>
            <a:endParaRPr lang="en-US" dirty="0"/>
          </a:p>
        </p:txBody>
      </p:sp>
    </p:spTree>
    <p:extLst>
      <p:ext uri="{BB962C8B-B14F-4D97-AF65-F5344CB8AC3E}">
        <p14:creationId xmlns:p14="http://schemas.microsoft.com/office/powerpoint/2010/main" val="3086851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858000"/>
          </a:xfrm>
          <a:solidFill>
            <a:schemeClr val="bg1"/>
          </a:solidFill>
        </p:spPr>
        <p:txBody>
          <a:bodyPr>
            <a:normAutofit fontScale="92500" lnSpcReduction="20000"/>
          </a:bodyPr>
          <a:lstStyle/>
          <a:p>
            <a:pPr marL="0" indent="0">
              <a:buNone/>
            </a:pPr>
            <a:r>
              <a:rPr lang="en-US" dirty="0"/>
              <a:t>■ </a:t>
            </a:r>
            <a:r>
              <a:rPr lang="en-US" i="1" dirty="0">
                <a:solidFill>
                  <a:srgbClr val="FF0000"/>
                </a:solidFill>
              </a:rPr>
              <a:t>Transplacental infection</a:t>
            </a:r>
            <a:r>
              <a:rPr lang="en-US" sz="3000" dirty="0"/>
              <a:t>. </a:t>
            </a:r>
            <a:r>
              <a:rPr lang="en-US" sz="3500" dirty="0"/>
              <a:t>Some infective agents</a:t>
            </a:r>
          </a:p>
          <a:p>
            <a:pPr marL="0" indent="0">
              <a:buNone/>
            </a:pPr>
            <a:r>
              <a:rPr lang="en-US" sz="3500" dirty="0"/>
              <a:t>cross the placenta to infect the </a:t>
            </a:r>
            <a:r>
              <a:rPr lang="en-US" sz="3500" dirty="0" smtClean="0"/>
              <a:t>fetus </a:t>
            </a:r>
            <a:r>
              <a:rPr lang="en-US" sz="3500" dirty="0"/>
              <a:t>in </a:t>
            </a:r>
            <a:r>
              <a:rPr lang="en-US" sz="3500" dirty="0" smtClean="0"/>
              <a:t>the womb</a:t>
            </a:r>
            <a:r>
              <a:rPr lang="en-US" sz="3500" dirty="0"/>
              <a:t>, producing congenital infections (</a:t>
            </a:r>
            <a:r>
              <a:rPr lang="en-US" sz="3500" dirty="0" smtClean="0"/>
              <a:t>e.g. HIV</a:t>
            </a:r>
            <a:r>
              <a:rPr lang="en-US" sz="3500" dirty="0"/>
              <a:t>, syphilis, </a:t>
            </a:r>
            <a:r>
              <a:rPr lang="en-US" sz="3500" dirty="0" smtClean="0"/>
              <a:t>toxoplasmosis).</a:t>
            </a:r>
            <a:endParaRPr lang="en-US" sz="3500" dirty="0"/>
          </a:p>
          <a:p>
            <a:pPr marL="0" indent="0">
              <a:buNone/>
            </a:pPr>
            <a:r>
              <a:rPr lang="en-US" sz="3500" dirty="0" smtClean="0"/>
              <a:t>         For </a:t>
            </a:r>
            <a:r>
              <a:rPr lang="en-US" sz="3500" dirty="0"/>
              <a:t>some infective agents, infection occurs</a:t>
            </a:r>
          </a:p>
          <a:p>
            <a:pPr marL="0" indent="0">
              <a:buNone/>
            </a:pPr>
            <a:r>
              <a:rPr lang="en-US" sz="3500" dirty="0"/>
              <a:t>through more than one route of transmission. </a:t>
            </a:r>
            <a:r>
              <a:rPr lang="en-US" sz="3500" dirty="0" smtClean="0"/>
              <a:t>For example</a:t>
            </a:r>
            <a:r>
              <a:rPr lang="en-US" sz="3500" dirty="0"/>
              <a:t>, plague is transmitted by flea bite </a:t>
            </a:r>
            <a:r>
              <a:rPr lang="en-US" sz="3500" dirty="0" smtClean="0"/>
              <a:t>but </a:t>
            </a:r>
            <a:r>
              <a:rPr lang="en-US" sz="3500" dirty="0"/>
              <a:t>in some cases, direct person to </a:t>
            </a:r>
            <a:r>
              <a:rPr lang="en-US" sz="3500" dirty="0" smtClean="0"/>
              <a:t>person transmission </a:t>
            </a:r>
            <a:r>
              <a:rPr lang="en-US" sz="3500" dirty="0"/>
              <a:t>occurs through </a:t>
            </a:r>
            <a:r>
              <a:rPr lang="en-US" sz="3500" dirty="0" smtClean="0"/>
              <a:t>the respiratory route (pneumonic </a:t>
            </a:r>
            <a:r>
              <a:rPr lang="en-US" sz="3500" dirty="0"/>
              <a:t>plague</a:t>
            </a:r>
            <a:r>
              <a:rPr lang="en-US" sz="3500" dirty="0" smtClean="0"/>
              <a:t>).</a:t>
            </a:r>
          </a:p>
          <a:p>
            <a:pPr marL="0" indent="0">
              <a:buNone/>
            </a:pPr>
            <a:r>
              <a:rPr lang="en-US" b="1" dirty="0"/>
              <a:t>HOST </a:t>
            </a:r>
            <a:r>
              <a:rPr lang="en-US" b="1" dirty="0" smtClean="0"/>
              <a:t>FACTORS</a:t>
            </a:r>
          </a:p>
          <a:p>
            <a:pPr marL="0" indent="0">
              <a:buNone/>
            </a:pPr>
            <a:r>
              <a:rPr lang="en-US" dirty="0" smtClean="0"/>
              <a:t>       The </a:t>
            </a:r>
            <a:r>
              <a:rPr lang="en-US" dirty="0"/>
              <a:t>occurrence and outcome of infection are in part</a:t>
            </a:r>
          </a:p>
          <a:p>
            <a:pPr marL="0" indent="0">
              <a:buNone/>
            </a:pPr>
            <a:r>
              <a:rPr lang="en-US" dirty="0"/>
              <a:t>determined by host factors. </a:t>
            </a:r>
            <a:r>
              <a:rPr lang="en-US" dirty="0">
                <a:solidFill>
                  <a:srgbClr val="FF0000"/>
                </a:solidFill>
              </a:rPr>
              <a:t>The term immunity </a:t>
            </a:r>
            <a:r>
              <a:rPr lang="en-US" b="1" dirty="0" smtClean="0"/>
              <a:t>is used </a:t>
            </a:r>
            <a:r>
              <a:rPr lang="en-US" b="1" dirty="0"/>
              <a:t>to describe the ability of the host to </a:t>
            </a:r>
            <a:r>
              <a:rPr lang="en-US" b="1" dirty="0" smtClean="0"/>
              <a:t>resist infection</a:t>
            </a:r>
            <a:r>
              <a:rPr lang="en-US" dirty="0"/>
              <a:t>. </a:t>
            </a:r>
            <a:r>
              <a:rPr lang="en-US" dirty="0" smtClean="0"/>
              <a:t> the </a:t>
            </a:r>
            <a:r>
              <a:rPr lang="en-US" dirty="0"/>
              <a:t>Resistance to infection </a:t>
            </a:r>
            <a:r>
              <a:rPr lang="en-US" dirty="0" smtClean="0"/>
              <a:t>is determined </a:t>
            </a:r>
            <a:r>
              <a:rPr lang="en-US" dirty="0"/>
              <a:t>by </a:t>
            </a:r>
            <a:r>
              <a:rPr lang="en-US" dirty="0">
                <a:solidFill>
                  <a:srgbClr val="FF0000"/>
                </a:solidFill>
              </a:rPr>
              <a:t>non-specific and by specific </a:t>
            </a:r>
            <a:r>
              <a:rPr lang="en-US" dirty="0" smtClean="0">
                <a:solidFill>
                  <a:srgbClr val="FF0000"/>
                </a:solidFill>
              </a:rPr>
              <a:t>factors.</a:t>
            </a:r>
            <a:endParaRPr lang="en-US" b="1"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397451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a:t>Non-specific resistance</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pPr marL="0" indent="0">
              <a:buNone/>
            </a:pPr>
            <a:r>
              <a:rPr lang="en-US" dirty="0"/>
              <a:t>This depends on the </a:t>
            </a:r>
            <a:r>
              <a:rPr lang="en-US" dirty="0">
                <a:solidFill>
                  <a:srgbClr val="FF0000"/>
                </a:solidFill>
              </a:rPr>
              <a:t>protective covering of skin </a:t>
            </a:r>
            <a:r>
              <a:rPr lang="en-US" dirty="0"/>
              <a:t>which resists penetration by most infective agents, and the </a:t>
            </a:r>
            <a:r>
              <a:rPr lang="en-US" dirty="0">
                <a:solidFill>
                  <a:srgbClr val="FF0000"/>
                </a:solidFill>
              </a:rPr>
              <a:t>mucous membranes</a:t>
            </a:r>
            <a:r>
              <a:rPr lang="en-US" dirty="0"/>
              <a:t>, some of which include ciliated epithelium which mechanically scavenges particulate matter. Certain secretions – </a:t>
            </a:r>
            <a:r>
              <a:rPr lang="en-US" dirty="0">
                <a:solidFill>
                  <a:srgbClr val="FF0000"/>
                </a:solidFill>
              </a:rPr>
              <a:t>mucus, tears and gastric secretions </a:t>
            </a:r>
            <a:r>
              <a:rPr lang="en-US" dirty="0"/>
              <a:t>– contain </a:t>
            </a:r>
            <a:r>
              <a:rPr lang="en-US" dirty="0">
                <a:solidFill>
                  <a:srgbClr val="7030A0"/>
                </a:solidFill>
              </a:rPr>
              <a:t>lysozymes???</a:t>
            </a:r>
            <a:r>
              <a:rPr lang="en-US" dirty="0"/>
              <a:t> which have antibacterial activity; in addition, </a:t>
            </a:r>
            <a:r>
              <a:rPr lang="en-US" dirty="0">
                <a:solidFill>
                  <a:srgbClr val="7030A0"/>
                </a:solidFill>
              </a:rPr>
              <a:t>the acid content </a:t>
            </a:r>
            <a:r>
              <a:rPr lang="en-US" dirty="0"/>
              <a:t>of gastric secretion also has some antimicrobial</a:t>
            </a:r>
          </a:p>
          <a:p>
            <a:pPr marL="0" indent="0">
              <a:buNone/>
            </a:pPr>
            <a:r>
              <a:rPr lang="en-US" dirty="0"/>
              <a:t>action. </a:t>
            </a:r>
            <a:r>
              <a:rPr lang="en-US" dirty="0">
                <a:solidFill>
                  <a:srgbClr val="FF0000"/>
                </a:solidFill>
              </a:rPr>
              <a:t>Reflex responses </a:t>
            </a:r>
            <a:r>
              <a:rPr lang="en-US" dirty="0"/>
              <a:t>such as </a:t>
            </a:r>
            <a:r>
              <a:rPr lang="en-US" dirty="0">
                <a:solidFill>
                  <a:srgbClr val="FF0000"/>
                </a:solidFill>
              </a:rPr>
              <a:t>coughing and sneezing</a:t>
            </a:r>
          </a:p>
          <a:p>
            <a:pPr marL="0" indent="0">
              <a:buNone/>
            </a:pPr>
            <a:r>
              <a:rPr lang="en-US" dirty="0"/>
              <a:t>also assist in keeping susceptible parts of the respiratory tract free of foreign matter. If penetration has occurred, the organisms may be eliminated through the actions of </a:t>
            </a:r>
            <a:r>
              <a:rPr lang="en-US" dirty="0" smtClean="0">
                <a:solidFill>
                  <a:srgbClr val="FF0000"/>
                </a:solidFill>
              </a:rPr>
              <a:t>macrophages?? </a:t>
            </a:r>
            <a:r>
              <a:rPr lang="en-US" dirty="0"/>
              <a:t>and </a:t>
            </a:r>
            <a:r>
              <a:rPr lang="en-US" dirty="0" smtClean="0"/>
              <a:t>other </a:t>
            </a:r>
            <a:r>
              <a:rPr lang="en-US" dirty="0" err="1" smtClean="0"/>
              <a:t>immue</a:t>
            </a:r>
            <a:r>
              <a:rPr lang="en-US" dirty="0" smtClean="0"/>
              <a:t>  </a:t>
            </a:r>
            <a:r>
              <a:rPr lang="en-US" dirty="0"/>
              <a:t>cells or through the effects of non-specific serological factors.</a:t>
            </a:r>
          </a:p>
          <a:p>
            <a:endParaRPr lang="en-US" dirty="0"/>
          </a:p>
        </p:txBody>
      </p:sp>
    </p:spTree>
    <p:extLst>
      <p:ext uri="{BB962C8B-B14F-4D97-AF65-F5344CB8AC3E}">
        <p14:creationId xmlns:p14="http://schemas.microsoft.com/office/powerpoint/2010/main" val="2302786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a:t>Specific immunity</a:t>
            </a:r>
            <a:endParaRPr lang="en-US" dirty="0"/>
          </a:p>
        </p:txBody>
      </p:sp>
      <p:sp>
        <p:nvSpPr>
          <p:cNvPr id="3" name="Content Placeholder 2"/>
          <p:cNvSpPr>
            <a:spLocks noGrp="1"/>
          </p:cNvSpPr>
          <p:nvPr>
            <p:ph idx="1"/>
          </p:nvPr>
        </p:nvSpPr>
        <p:spPr>
          <a:xfrm>
            <a:off x="76200" y="762000"/>
            <a:ext cx="8991600" cy="6096000"/>
          </a:xfrm>
        </p:spPr>
        <p:txBody>
          <a:bodyPr>
            <a:normAutofit fontScale="92500"/>
          </a:bodyPr>
          <a:lstStyle/>
          <a:p>
            <a:pPr marL="0" indent="0">
              <a:buNone/>
            </a:pPr>
            <a:r>
              <a:rPr lang="en-US" dirty="0" smtClean="0"/>
              <a:t>      Specific </a:t>
            </a:r>
            <a:r>
              <a:rPr lang="en-US" dirty="0"/>
              <a:t>immunity may be due to genetic or </a:t>
            </a:r>
            <a:r>
              <a:rPr lang="en-US" dirty="0" smtClean="0"/>
              <a:t>acquired factors</a:t>
            </a:r>
            <a:r>
              <a:rPr lang="en-US" dirty="0"/>
              <a:t>.</a:t>
            </a:r>
          </a:p>
          <a:p>
            <a:pPr marL="0" indent="0">
              <a:buNone/>
            </a:pPr>
            <a:r>
              <a:rPr lang="en-US" b="1" dirty="0" smtClean="0"/>
              <a:t> </a:t>
            </a:r>
            <a:r>
              <a:rPr lang="en-US" sz="3500" b="1" dirty="0" smtClean="0">
                <a:solidFill>
                  <a:srgbClr val="FF0000"/>
                </a:solidFill>
              </a:rPr>
              <a:t>GENETIC FACTORS</a:t>
            </a:r>
          </a:p>
          <a:p>
            <a:pPr marL="0" indent="0">
              <a:buNone/>
            </a:pPr>
            <a:r>
              <a:rPr lang="en-US" dirty="0" smtClean="0"/>
              <a:t>     Specific </a:t>
            </a:r>
            <a:r>
              <a:rPr lang="en-US" dirty="0"/>
              <a:t>genetic factors have been associated </a:t>
            </a:r>
            <a:r>
              <a:rPr lang="en-US" dirty="0" smtClean="0"/>
              <a:t>with resistance </a:t>
            </a:r>
            <a:r>
              <a:rPr lang="en-US" dirty="0"/>
              <a:t>to infection, for example persons </a:t>
            </a:r>
            <a:r>
              <a:rPr lang="en-US" dirty="0" smtClean="0"/>
              <a:t>who have </a:t>
            </a:r>
            <a:r>
              <a:rPr lang="en-US" dirty="0">
                <a:solidFill>
                  <a:srgbClr val="7030A0"/>
                </a:solidFill>
              </a:rPr>
              <a:t>haemoglobin </a:t>
            </a:r>
            <a:r>
              <a:rPr lang="en-US" b="1" dirty="0" smtClean="0"/>
              <a:t>S</a:t>
            </a:r>
            <a:r>
              <a:rPr lang="en-US" dirty="0" smtClean="0">
                <a:solidFill>
                  <a:srgbClr val="7030A0"/>
                </a:solidFill>
              </a:rPr>
              <a:t>???</a:t>
            </a:r>
            <a:r>
              <a:rPr lang="en-US" dirty="0" smtClean="0"/>
              <a:t> </a:t>
            </a:r>
            <a:r>
              <a:rPr lang="en-US" dirty="0"/>
              <a:t>are more </a:t>
            </a:r>
            <a:r>
              <a:rPr lang="en-US" dirty="0" smtClean="0"/>
              <a:t>resistant to infection</a:t>
            </a:r>
            <a:endParaRPr lang="en-US" dirty="0"/>
          </a:p>
          <a:p>
            <a:pPr marL="0" indent="0">
              <a:buNone/>
            </a:pPr>
            <a:r>
              <a:rPr lang="en-US" dirty="0"/>
              <a:t>with </a:t>
            </a:r>
            <a:r>
              <a:rPr lang="en-US" i="1" dirty="0"/>
              <a:t>Plasmodium falciparum </a:t>
            </a:r>
            <a:r>
              <a:rPr lang="en-US" dirty="0"/>
              <a:t>than those with normal</a:t>
            </a:r>
          </a:p>
          <a:p>
            <a:pPr marL="0" indent="0">
              <a:buNone/>
            </a:pPr>
            <a:r>
              <a:rPr lang="en-US" dirty="0">
                <a:solidFill>
                  <a:srgbClr val="7030A0"/>
                </a:solidFill>
              </a:rPr>
              <a:t>haemoglobin </a:t>
            </a:r>
            <a:r>
              <a:rPr lang="en-US" b="1" dirty="0" smtClean="0"/>
              <a:t>AA</a:t>
            </a:r>
            <a:r>
              <a:rPr lang="en-US" dirty="0" smtClean="0">
                <a:solidFill>
                  <a:srgbClr val="7030A0"/>
                </a:solidFill>
              </a:rPr>
              <a:t>????</a:t>
            </a:r>
            <a:r>
              <a:rPr lang="en-US" dirty="0" smtClean="0"/>
              <a:t>. </a:t>
            </a:r>
          </a:p>
          <a:p>
            <a:pPr marL="0" indent="0">
              <a:buNone/>
            </a:pPr>
            <a:r>
              <a:rPr lang="en-US" dirty="0" smtClean="0"/>
              <a:t>There </a:t>
            </a:r>
            <a:r>
              <a:rPr lang="en-US" dirty="0"/>
              <a:t>are also variations in the susceptibility </a:t>
            </a:r>
            <a:r>
              <a:rPr lang="en-US" dirty="0" smtClean="0"/>
              <a:t>of various </a:t>
            </a:r>
            <a:r>
              <a:rPr lang="en-US" dirty="0"/>
              <a:t>races and ethnic groups, for example </a:t>
            </a:r>
            <a:r>
              <a:rPr lang="en-US" dirty="0" smtClean="0"/>
              <a:t>some people </a:t>
            </a:r>
            <a:r>
              <a:rPr lang="en-US" dirty="0"/>
              <a:t>of African origin tend to have a high </a:t>
            </a:r>
            <a:r>
              <a:rPr lang="en-US" dirty="0" smtClean="0"/>
              <a:t>level of </a:t>
            </a:r>
            <a:r>
              <a:rPr lang="en-US" dirty="0"/>
              <a:t>resistance to vivax malaria infection.</a:t>
            </a:r>
            <a:endParaRPr lang="en-US" dirty="0">
              <a:solidFill>
                <a:srgbClr val="FF0000"/>
              </a:solidFill>
            </a:endParaRPr>
          </a:p>
        </p:txBody>
      </p:sp>
    </p:spTree>
    <p:extLst>
      <p:ext uri="{BB962C8B-B14F-4D97-AF65-F5344CB8AC3E}">
        <p14:creationId xmlns:p14="http://schemas.microsoft.com/office/powerpoint/2010/main" val="4143741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a:bodyPr>
          <a:lstStyle/>
          <a:p>
            <a:pPr algn="l"/>
            <a:r>
              <a:rPr lang="en-US" sz="3200" b="1" dirty="0">
                <a:solidFill>
                  <a:srgbClr val="FF0000"/>
                </a:solidFill>
              </a:rPr>
              <a:t>ACQUIRED FACTORS</a:t>
            </a:r>
            <a:endParaRPr lang="en-US" sz="3200"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85000" lnSpcReduction="20000"/>
          </a:bodyPr>
          <a:lstStyle/>
          <a:p>
            <a:pPr marL="0" indent="0">
              <a:buNone/>
            </a:pPr>
            <a:r>
              <a:rPr lang="en-US" dirty="0" smtClean="0"/>
              <a:t>  </a:t>
            </a:r>
            <a:r>
              <a:rPr lang="en-US" sz="3300" dirty="0" smtClean="0"/>
              <a:t>Acquired </a:t>
            </a:r>
            <a:r>
              <a:rPr lang="en-US" sz="3300" dirty="0"/>
              <a:t>immunity may be </a:t>
            </a:r>
            <a:r>
              <a:rPr lang="en-US" sz="3300" dirty="0">
                <a:solidFill>
                  <a:srgbClr val="FF0000"/>
                </a:solidFill>
              </a:rPr>
              <a:t>active or </a:t>
            </a:r>
            <a:r>
              <a:rPr lang="en-US" sz="3300" dirty="0" smtClean="0">
                <a:solidFill>
                  <a:srgbClr val="FF0000"/>
                </a:solidFill>
              </a:rPr>
              <a:t>passive</a:t>
            </a:r>
            <a:r>
              <a:rPr lang="en-US" sz="3300" dirty="0"/>
              <a:t>,</a:t>
            </a:r>
            <a:r>
              <a:rPr lang="en-US" sz="3300" dirty="0" smtClean="0"/>
              <a:t> </a:t>
            </a:r>
            <a:r>
              <a:rPr lang="en-US" sz="3300" dirty="0" smtClean="0">
                <a:solidFill>
                  <a:srgbClr val="FF0000"/>
                </a:solidFill>
              </a:rPr>
              <a:t>Inactive </a:t>
            </a:r>
            <a:r>
              <a:rPr lang="en-US" sz="3300" dirty="0">
                <a:solidFill>
                  <a:srgbClr val="FF0000"/>
                </a:solidFill>
              </a:rPr>
              <a:t>immunity </a:t>
            </a:r>
            <a:r>
              <a:rPr lang="en-US" sz="3300" dirty="0"/>
              <a:t>the host manufactures </a:t>
            </a:r>
            <a:r>
              <a:rPr lang="en-US" sz="3300" dirty="0" smtClean="0"/>
              <a:t>antibodies</a:t>
            </a:r>
            <a:r>
              <a:rPr lang="en-US" sz="3300" dirty="0"/>
              <a:t> and develops other protective mechanisms including</a:t>
            </a:r>
          </a:p>
          <a:p>
            <a:pPr marL="0" indent="0">
              <a:buNone/>
            </a:pPr>
            <a:r>
              <a:rPr lang="en-US" sz="3300" dirty="0">
                <a:solidFill>
                  <a:srgbClr val="7030A0"/>
                </a:solidFill>
              </a:rPr>
              <a:t>cellular </a:t>
            </a:r>
            <a:r>
              <a:rPr lang="en-US" sz="3300" dirty="0" smtClean="0">
                <a:solidFill>
                  <a:srgbClr val="7030A0"/>
                </a:solidFill>
              </a:rPr>
              <a:t>immunity?????</a:t>
            </a:r>
            <a:r>
              <a:rPr lang="en-US" sz="3300" dirty="0" smtClean="0"/>
              <a:t> </a:t>
            </a:r>
            <a:r>
              <a:rPr lang="en-US" sz="3300" dirty="0"/>
              <a:t>Active immunity may be naturally </a:t>
            </a:r>
            <a:r>
              <a:rPr lang="en-US" sz="3300" dirty="0" smtClean="0"/>
              <a:t>acquired following clinical </a:t>
            </a:r>
            <a:r>
              <a:rPr lang="en-US" sz="3300" dirty="0"/>
              <a:t>or subclinical infection; or it </a:t>
            </a:r>
            <a:r>
              <a:rPr lang="en-US" sz="3300" dirty="0" smtClean="0"/>
              <a:t>maybe </a:t>
            </a:r>
            <a:r>
              <a:rPr lang="en-US" sz="3300" dirty="0"/>
              <a:t>induced artificially by administering living </a:t>
            </a:r>
            <a:r>
              <a:rPr lang="en-US" sz="3300" dirty="0" smtClean="0"/>
              <a:t>or killed </a:t>
            </a:r>
            <a:r>
              <a:rPr lang="en-US" sz="3300" dirty="0"/>
              <a:t>organisms or </a:t>
            </a:r>
            <a:r>
              <a:rPr lang="en-US" sz="3300" dirty="0" smtClean="0"/>
              <a:t>their products. In</a:t>
            </a:r>
            <a:r>
              <a:rPr lang="en-US" sz="3300" dirty="0" smtClean="0">
                <a:solidFill>
                  <a:srgbClr val="FF0000"/>
                </a:solidFill>
              </a:rPr>
              <a:t> passive immunity</a:t>
            </a:r>
            <a:r>
              <a:rPr lang="en-US" sz="3300" dirty="0" smtClean="0"/>
              <a:t>, the host receives preformed </a:t>
            </a:r>
            <a:r>
              <a:rPr lang="en-US" sz="3300" dirty="0"/>
              <a:t>antibodies</a:t>
            </a:r>
            <a:r>
              <a:rPr lang="en-US" sz="3300" dirty="0" smtClean="0"/>
              <a:t>.</a:t>
            </a:r>
            <a:r>
              <a:rPr lang="en-US" sz="3300" dirty="0"/>
              <a:t> The new-born baby acquires passive </a:t>
            </a:r>
            <a:r>
              <a:rPr lang="en-US" sz="3300" dirty="0" smtClean="0"/>
              <a:t>immunity by </a:t>
            </a:r>
            <a:r>
              <a:rPr lang="en-US" sz="3300" dirty="0"/>
              <a:t>the transplacental transmission of antibodies; </a:t>
            </a:r>
            <a:r>
              <a:rPr lang="en-US" sz="3300" dirty="0" smtClean="0"/>
              <a:t>in this </a:t>
            </a:r>
            <a:r>
              <a:rPr lang="en-US" sz="3300" dirty="0"/>
              <a:t>way the newborn babies of immune </a:t>
            </a:r>
            <a:r>
              <a:rPr lang="en-US" sz="3300" dirty="0" smtClean="0"/>
              <a:t>mothers are </a:t>
            </a:r>
            <a:r>
              <a:rPr lang="en-US" sz="3300" dirty="0"/>
              <a:t>protected against such infections as </a:t>
            </a:r>
            <a:r>
              <a:rPr lang="en-US" sz="3300" dirty="0" smtClean="0"/>
              <a:t>measles, malaria </a:t>
            </a:r>
            <a:r>
              <a:rPr lang="en-US" sz="3300" dirty="0"/>
              <a:t>and tetanus in the first few months </a:t>
            </a:r>
            <a:r>
              <a:rPr lang="en-US" sz="3300" dirty="0" smtClean="0"/>
              <a:t>of life.</a:t>
            </a:r>
            <a:r>
              <a:rPr lang="en-US" sz="3300" dirty="0"/>
              <a:t> Passive immunity is artificially induced </a:t>
            </a:r>
            <a:r>
              <a:rPr lang="en-US" sz="3300" dirty="0" smtClean="0"/>
              <a:t>by the </a:t>
            </a:r>
            <a:r>
              <a:rPr lang="en-US" sz="3300" dirty="0"/>
              <a:t>administration of antibodies from the sera </a:t>
            </a:r>
            <a:r>
              <a:rPr lang="en-US" sz="3300" dirty="0" smtClean="0"/>
              <a:t>of immune </a:t>
            </a:r>
            <a:r>
              <a:rPr lang="en-US" sz="3300" dirty="0">
                <a:solidFill>
                  <a:srgbClr val="7030A0"/>
                </a:solidFill>
              </a:rPr>
              <a:t>human </a:t>
            </a:r>
            <a:r>
              <a:rPr lang="en-US" sz="3300" dirty="0" smtClean="0">
                <a:solidFill>
                  <a:srgbClr val="7030A0"/>
                </a:solidFill>
              </a:rPr>
              <a:t>beings(</a:t>
            </a:r>
            <a:r>
              <a:rPr lang="en-US" dirty="0" smtClean="0">
                <a:solidFill>
                  <a:srgbClr val="7030A0"/>
                </a:solidFill>
              </a:rPr>
              <a:t> homologous</a:t>
            </a:r>
            <a:r>
              <a:rPr lang="en-US" dirty="0" smtClean="0"/>
              <a:t>)???</a:t>
            </a:r>
            <a:r>
              <a:rPr lang="en-US" sz="3300" dirty="0" smtClean="0"/>
              <a:t> or </a:t>
            </a:r>
            <a:r>
              <a:rPr lang="en-US" sz="3300" dirty="0" smtClean="0">
                <a:solidFill>
                  <a:srgbClr val="7030A0"/>
                </a:solidFill>
              </a:rPr>
              <a:t>animals</a:t>
            </a:r>
            <a:r>
              <a:rPr lang="en-US" dirty="0">
                <a:solidFill>
                  <a:srgbClr val="7030A0"/>
                </a:solidFill>
              </a:rPr>
              <a:t> (heterologous) </a:t>
            </a:r>
            <a:r>
              <a:rPr lang="en-US" dirty="0" smtClean="0">
                <a:solidFill>
                  <a:srgbClr val="7030A0"/>
                </a:solidFill>
              </a:rPr>
              <a:t>??????</a:t>
            </a:r>
            <a:r>
              <a:rPr lang="en-US" dirty="0" smtClean="0"/>
              <a:t>.</a:t>
            </a:r>
            <a:r>
              <a:rPr lang="en-US" sz="3300" dirty="0" smtClean="0"/>
              <a:t>Protection </a:t>
            </a:r>
            <a:r>
              <a:rPr lang="en-US" sz="3300" dirty="0"/>
              <a:t>from passive </a:t>
            </a:r>
            <a:r>
              <a:rPr lang="en-US" sz="3300" dirty="0" smtClean="0"/>
              <a:t>immunity tends </a:t>
            </a:r>
            <a:r>
              <a:rPr lang="en-US" sz="3300" dirty="0"/>
              <a:t>to be of short duration, especially when </a:t>
            </a:r>
            <a:r>
              <a:rPr lang="en-US" sz="3300" dirty="0" smtClean="0"/>
              <a:t>heterologous serum </a:t>
            </a:r>
            <a:r>
              <a:rPr lang="en-US" sz="3300" dirty="0"/>
              <a:t>is </a:t>
            </a:r>
            <a:r>
              <a:rPr lang="en-US" sz="3300" dirty="0" smtClean="0"/>
              <a:t>used.</a:t>
            </a:r>
            <a:endParaRPr lang="en-US" sz="3300" dirty="0"/>
          </a:p>
        </p:txBody>
      </p:sp>
    </p:spTree>
    <p:extLst>
      <p:ext uri="{BB962C8B-B14F-4D97-AF65-F5344CB8AC3E}">
        <p14:creationId xmlns:p14="http://schemas.microsoft.com/office/powerpoint/2010/main" val="2852337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pPr algn="l"/>
            <a:r>
              <a:rPr lang="en-US" sz="3200" b="1" dirty="0"/>
              <a:t>FACTORS AFFECTING </a:t>
            </a:r>
            <a:r>
              <a:rPr lang="en-US" sz="3200" b="1" dirty="0" smtClean="0"/>
              <a:t>HOST </a:t>
            </a:r>
            <a:r>
              <a:rPr lang="en-US" sz="3200" b="1" dirty="0"/>
              <a:t>IMMUNITY</a:t>
            </a:r>
            <a:endParaRPr lang="en-US" sz="3200" dirty="0"/>
          </a:p>
        </p:txBody>
      </p:sp>
      <p:sp>
        <p:nvSpPr>
          <p:cNvPr id="3" name="Content Placeholder 2"/>
          <p:cNvSpPr>
            <a:spLocks noGrp="1"/>
          </p:cNvSpPr>
          <p:nvPr>
            <p:ph idx="1"/>
          </p:nvPr>
        </p:nvSpPr>
        <p:spPr>
          <a:xfrm>
            <a:off x="0" y="609600"/>
            <a:ext cx="9144000" cy="6172200"/>
          </a:xfrm>
        </p:spPr>
        <p:txBody>
          <a:bodyPr>
            <a:noAutofit/>
          </a:bodyPr>
          <a:lstStyle/>
          <a:p>
            <a:pPr marL="0" indent="0">
              <a:buNone/>
            </a:pPr>
            <a:r>
              <a:rPr lang="en-US" dirty="0"/>
              <a:t>The resistance of the host to infection is affected</a:t>
            </a:r>
          </a:p>
          <a:p>
            <a:pPr marL="0" indent="0">
              <a:buNone/>
            </a:pPr>
            <a:r>
              <a:rPr lang="en-US" dirty="0"/>
              <a:t>by such factors as </a:t>
            </a:r>
            <a:r>
              <a:rPr lang="en-US" dirty="0">
                <a:solidFill>
                  <a:srgbClr val="FF0000"/>
                </a:solidFill>
              </a:rPr>
              <a:t>age, sex, pregnancy, nutrition,</a:t>
            </a:r>
          </a:p>
          <a:p>
            <a:pPr marL="0" indent="0">
              <a:buNone/>
            </a:pPr>
            <a:r>
              <a:rPr lang="en-US" dirty="0">
                <a:solidFill>
                  <a:srgbClr val="FF0000"/>
                </a:solidFill>
              </a:rPr>
              <a:t>trauma and </a:t>
            </a:r>
            <a:r>
              <a:rPr lang="en-US" dirty="0" smtClean="0">
                <a:solidFill>
                  <a:srgbClr val="FF0000"/>
                </a:solidFill>
              </a:rPr>
              <a:t>fatigue(overwork)</a:t>
            </a:r>
            <a:r>
              <a:rPr lang="en-US" dirty="0" smtClean="0"/>
              <a:t> </a:t>
            </a:r>
            <a:r>
              <a:rPr lang="en-US" i="1" dirty="0" smtClean="0"/>
              <a:t>.</a:t>
            </a:r>
            <a:r>
              <a:rPr lang="en-US" dirty="0" smtClean="0"/>
              <a:t>Certain infections(e.g</a:t>
            </a:r>
            <a:r>
              <a:rPr lang="en-US" dirty="0"/>
              <a:t>. HIV, the </a:t>
            </a:r>
            <a:r>
              <a:rPr lang="en-US" dirty="0" smtClean="0"/>
              <a:t>etiological </a:t>
            </a:r>
            <a:r>
              <a:rPr lang="en-US" dirty="0"/>
              <a:t>agent of AIDS), some </a:t>
            </a:r>
            <a:r>
              <a:rPr lang="en-US" dirty="0" smtClean="0"/>
              <a:t>systemic diseases </a:t>
            </a:r>
            <a:r>
              <a:rPr lang="en-US" dirty="0"/>
              <a:t>(e.g. diabetes mellitus, nephrotic </a:t>
            </a:r>
            <a:r>
              <a:rPr lang="en-US" dirty="0" smtClean="0"/>
              <a:t>syndrome) and </a:t>
            </a:r>
            <a:r>
              <a:rPr lang="en-US" dirty="0"/>
              <a:t>immunosuppressive therapy may </a:t>
            </a:r>
            <a:r>
              <a:rPr lang="en-US" dirty="0" smtClean="0"/>
              <a:t>also undermine </a:t>
            </a:r>
            <a:r>
              <a:rPr lang="en-US" dirty="0"/>
              <a:t>the resistance of the host</a:t>
            </a:r>
            <a:r>
              <a:rPr lang="en-US" dirty="0" smtClean="0"/>
              <a:t>.</a:t>
            </a:r>
          </a:p>
        </p:txBody>
      </p:sp>
    </p:spTree>
    <p:extLst>
      <p:ext uri="{BB962C8B-B14F-4D97-AF65-F5344CB8AC3E}">
        <p14:creationId xmlns:p14="http://schemas.microsoft.com/office/powerpoint/2010/main" val="2449354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
          </a:xfrm>
        </p:spPr>
        <p:txBody>
          <a:bodyPr>
            <a:normAutofit fontScale="90000"/>
          </a:bodyPr>
          <a:lstStyle/>
          <a:p>
            <a:r>
              <a:rPr lang="en-US" b="1" dirty="0"/>
              <a:t>Herd immunity</a:t>
            </a:r>
            <a:br>
              <a:rPr lang="en-US" b="1" dirty="0"/>
            </a:br>
            <a:endParaRPr lang="en-US" dirty="0"/>
          </a:p>
        </p:txBody>
      </p:sp>
      <p:sp>
        <p:nvSpPr>
          <p:cNvPr id="3" name="Content Placeholder 2"/>
          <p:cNvSpPr>
            <a:spLocks noGrp="1"/>
          </p:cNvSpPr>
          <p:nvPr>
            <p:ph idx="1"/>
          </p:nvPr>
        </p:nvSpPr>
        <p:spPr>
          <a:xfrm>
            <a:off x="152400" y="685800"/>
            <a:ext cx="8991600" cy="5943600"/>
          </a:xfrm>
        </p:spPr>
        <p:txBody>
          <a:bodyPr>
            <a:normAutofit lnSpcReduction="10000"/>
          </a:bodyPr>
          <a:lstStyle/>
          <a:p>
            <a:pPr marL="0" indent="0">
              <a:buNone/>
            </a:pPr>
            <a:r>
              <a:rPr lang="en-US" b="1" dirty="0" smtClean="0"/>
              <a:t>The </a:t>
            </a:r>
            <a:r>
              <a:rPr lang="en-US" b="1" dirty="0"/>
              <a:t>level of immunity in the community as a whole</a:t>
            </a:r>
          </a:p>
          <a:p>
            <a:pPr marL="0" indent="0">
              <a:buNone/>
            </a:pPr>
            <a:r>
              <a:rPr lang="en-US" b="1" dirty="0"/>
              <a:t>is termed ‘herd immunity</a:t>
            </a:r>
            <a:r>
              <a:rPr lang="en-US" dirty="0"/>
              <a:t>’. When herd immunity is low, introduction of the infection is likely to lead to severe epidemics, On the other hand, when herd immunity is high, the introduction of infection may not lead to a propagated spread. </a:t>
            </a:r>
            <a:r>
              <a:rPr lang="en-US" dirty="0">
                <a:solidFill>
                  <a:srgbClr val="FF0000"/>
                </a:solidFill>
              </a:rPr>
              <a:t>The current programme for the global elimination </a:t>
            </a:r>
            <a:r>
              <a:rPr lang="en-US" dirty="0" smtClean="0">
                <a:solidFill>
                  <a:srgbClr val="FF0000"/>
                </a:solidFill>
              </a:rPr>
              <a:t>of poliomyelitis </a:t>
            </a:r>
            <a:r>
              <a:rPr lang="en-US" dirty="0"/>
              <a:t>includes the strategy of mass immunization on national immunization days </a:t>
            </a:r>
            <a:r>
              <a:rPr lang="en-US" sz="3600" dirty="0">
                <a:solidFill>
                  <a:srgbClr val="FF0000"/>
                </a:solidFill>
              </a:rPr>
              <a:t>(NID</a:t>
            </a:r>
            <a:r>
              <a:rPr lang="en-US" dirty="0">
                <a:solidFill>
                  <a:srgbClr val="FF0000"/>
                </a:solidFill>
              </a:rPr>
              <a:t>). </a:t>
            </a:r>
            <a:r>
              <a:rPr lang="en-US" dirty="0"/>
              <a:t>The NID approach gives a big boost to herd immunity and helps to eliminate the wild poliovirus from the community.</a:t>
            </a:r>
          </a:p>
          <a:p>
            <a:endParaRPr lang="en-US" dirty="0"/>
          </a:p>
        </p:txBody>
      </p:sp>
    </p:spTree>
    <p:extLst>
      <p:ext uri="{BB962C8B-B14F-4D97-AF65-F5344CB8AC3E}">
        <p14:creationId xmlns:p14="http://schemas.microsoft.com/office/powerpoint/2010/main" val="191030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200" b="1" dirty="0"/>
              <a:t>CONTROL OF COMMUNICABLE</a:t>
            </a:r>
            <a:br>
              <a:rPr lang="en-US" sz="3200" b="1" dirty="0"/>
            </a:br>
            <a:r>
              <a:rPr lang="en-US" sz="3200" b="1" dirty="0"/>
              <a:t>DISEASES</a:t>
            </a:r>
            <a:endParaRPr lang="en-US" sz="3200" dirty="0"/>
          </a:p>
        </p:txBody>
      </p:sp>
      <p:sp>
        <p:nvSpPr>
          <p:cNvPr id="3" name="Content Placeholder 2"/>
          <p:cNvSpPr>
            <a:spLocks noGrp="1"/>
          </p:cNvSpPr>
          <p:nvPr>
            <p:ph idx="1"/>
          </p:nvPr>
        </p:nvSpPr>
        <p:spPr>
          <a:xfrm>
            <a:off x="76200" y="914400"/>
            <a:ext cx="9067800" cy="5943600"/>
          </a:xfrm>
        </p:spPr>
        <p:txBody>
          <a:bodyPr>
            <a:normAutofit fontScale="92500" lnSpcReduction="20000"/>
          </a:bodyPr>
          <a:lstStyle/>
          <a:p>
            <a:pPr marL="0" indent="0">
              <a:buNone/>
            </a:pPr>
            <a:r>
              <a:rPr lang="en-US" b="1" dirty="0" smtClean="0"/>
              <a:t>ESTABLISHING </a:t>
            </a:r>
            <a:r>
              <a:rPr lang="en-US" b="1" dirty="0"/>
              <a:t>A </a:t>
            </a:r>
            <a:r>
              <a:rPr lang="en-US" b="1" dirty="0" smtClean="0"/>
              <a:t>PROGRAMME</a:t>
            </a:r>
          </a:p>
          <a:p>
            <a:pPr marL="0" indent="0">
              <a:buNone/>
            </a:pPr>
            <a:r>
              <a:rPr lang="en-US" dirty="0" smtClean="0"/>
              <a:t>      A </a:t>
            </a:r>
            <a:r>
              <a:rPr lang="en-US" dirty="0"/>
              <a:t>programme for the control of a communicable</a:t>
            </a:r>
          </a:p>
          <a:p>
            <a:pPr marL="0" indent="0">
              <a:buNone/>
            </a:pPr>
            <a:r>
              <a:rPr lang="en-US" dirty="0"/>
              <a:t>disease should be based on a detailed </a:t>
            </a:r>
            <a:r>
              <a:rPr lang="en-US" dirty="0" smtClean="0"/>
              <a:t>knowledge of </a:t>
            </a:r>
            <a:r>
              <a:rPr lang="en-US" dirty="0"/>
              <a:t>the epidemiology of the infection and on </a:t>
            </a:r>
            <a:r>
              <a:rPr lang="en-US" dirty="0" smtClean="0"/>
              <a:t>effective public health </a:t>
            </a:r>
            <a:r>
              <a:rPr lang="en-US" dirty="0"/>
              <a:t>organization to plan, execute </a:t>
            </a:r>
            <a:r>
              <a:rPr lang="en-US" dirty="0" smtClean="0"/>
              <a:t>and evaluate </a:t>
            </a:r>
            <a:r>
              <a:rPr lang="en-US" dirty="0"/>
              <a:t>the project.</a:t>
            </a:r>
            <a:endParaRPr lang="en-US" b="1" dirty="0" smtClean="0"/>
          </a:p>
          <a:p>
            <a:pPr marL="0" indent="0">
              <a:buNone/>
            </a:pPr>
            <a:r>
              <a:rPr lang="en-US" dirty="0" smtClean="0"/>
              <a:t>   The </a:t>
            </a:r>
            <a:r>
              <a:rPr lang="en-US" dirty="0"/>
              <a:t>programme must include some </a:t>
            </a:r>
            <a:r>
              <a:rPr lang="en-US" dirty="0" smtClean="0"/>
              <a:t>mechanism for:</a:t>
            </a:r>
          </a:p>
          <a:p>
            <a:pPr marL="0" indent="0">
              <a:buNone/>
            </a:pPr>
            <a:r>
              <a:rPr lang="en-US" dirty="0"/>
              <a:t>■ recognizing the infection and the confirmation</a:t>
            </a:r>
          </a:p>
          <a:p>
            <a:pPr marL="0" indent="0">
              <a:buNone/>
            </a:pPr>
            <a:r>
              <a:rPr lang="en-US" dirty="0"/>
              <a:t>of the </a:t>
            </a:r>
            <a:r>
              <a:rPr lang="en-US" dirty="0" smtClean="0"/>
              <a:t>diagnosis.</a:t>
            </a:r>
            <a:endParaRPr lang="en-US" dirty="0"/>
          </a:p>
          <a:p>
            <a:pPr marL="0" indent="0">
              <a:buNone/>
            </a:pPr>
            <a:r>
              <a:rPr lang="en-US" dirty="0"/>
              <a:t>■ notifying the disease to the </a:t>
            </a:r>
            <a:r>
              <a:rPr lang="en-US" dirty="0" smtClean="0"/>
              <a:t>appropriate authority.</a:t>
            </a:r>
            <a:endParaRPr lang="en-US" dirty="0"/>
          </a:p>
          <a:p>
            <a:pPr marL="0" indent="0">
              <a:buNone/>
            </a:pPr>
            <a:r>
              <a:rPr lang="en-US" dirty="0"/>
              <a:t>■ finding the source of </a:t>
            </a:r>
            <a:r>
              <a:rPr lang="en-US" dirty="0" smtClean="0"/>
              <a:t>infection.</a:t>
            </a:r>
            <a:endParaRPr lang="en-US" dirty="0"/>
          </a:p>
          <a:p>
            <a:pPr marL="0" indent="0">
              <a:buNone/>
            </a:pPr>
            <a:r>
              <a:rPr lang="en-US" dirty="0"/>
              <a:t>■ assessing the extent of the outbreak by finding</a:t>
            </a:r>
          </a:p>
          <a:p>
            <a:pPr marL="0" indent="0">
              <a:buNone/>
            </a:pPr>
            <a:r>
              <a:rPr lang="en-US" dirty="0"/>
              <a:t>other cases and exposed </a:t>
            </a:r>
            <a:r>
              <a:rPr lang="en-US" dirty="0" smtClean="0"/>
              <a:t>persons.</a:t>
            </a:r>
            <a:endParaRPr lang="en-US" dirty="0"/>
          </a:p>
        </p:txBody>
      </p:sp>
    </p:spTree>
    <p:extLst>
      <p:ext uri="{BB962C8B-B14F-4D97-AF65-F5344CB8AC3E}">
        <p14:creationId xmlns:p14="http://schemas.microsoft.com/office/powerpoint/2010/main" val="180441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990600"/>
          </a:xfrm>
        </p:spPr>
        <p:txBody>
          <a:bodyPr>
            <a:normAutofit fontScale="90000"/>
          </a:bodyPr>
          <a:lstStyle/>
          <a:p>
            <a:pPr algn="l"/>
            <a:r>
              <a:rPr lang="en-US" sz="3600" b="1" dirty="0"/>
              <a:t>INCUBATION PERIOD</a:t>
            </a:r>
            <a:r>
              <a:rPr lang="en-US" b="1" dirty="0"/>
              <a:t/>
            </a:r>
            <a:br>
              <a:rPr lang="en-US" b="1" dirty="0"/>
            </a:br>
            <a:endParaRPr lang="en-US" dirty="0"/>
          </a:p>
        </p:txBody>
      </p:sp>
      <p:sp>
        <p:nvSpPr>
          <p:cNvPr id="3" name="Content Placeholder 2"/>
          <p:cNvSpPr>
            <a:spLocks noGrp="1"/>
          </p:cNvSpPr>
          <p:nvPr>
            <p:ph idx="1"/>
          </p:nvPr>
        </p:nvSpPr>
        <p:spPr>
          <a:xfrm>
            <a:off x="0" y="533400"/>
            <a:ext cx="8991600" cy="6324600"/>
          </a:xfrm>
        </p:spPr>
        <p:txBody>
          <a:bodyPr/>
          <a:lstStyle/>
          <a:p>
            <a:pPr marL="0" indent="0">
              <a:buNone/>
            </a:pPr>
            <a:r>
              <a:rPr lang="en-US" dirty="0" smtClean="0"/>
              <a:t>      Knowledge </a:t>
            </a:r>
            <a:r>
              <a:rPr lang="en-US" dirty="0"/>
              <a:t>of the incubation period of the </a:t>
            </a:r>
            <a:r>
              <a:rPr lang="en-US" dirty="0" smtClean="0"/>
              <a:t>infection</a:t>
            </a:r>
            <a:r>
              <a:rPr lang="en-US" dirty="0" smtClean="0">
                <a:solidFill>
                  <a:srgbClr val="FF0000"/>
                </a:solidFill>
              </a:rPr>
              <a:t> (the </a:t>
            </a:r>
            <a:r>
              <a:rPr lang="en-US" dirty="0">
                <a:solidFill>
                  <a:srgbClr val="FF0000"/>
                </a:solidFill>
              </a:rPr>
              <a:t>interval between infection and onset of </a:t>
            </a:r>
            <a:r>
              <a:rPr lang="en-US" dirty="0" smtClean="0">
                <a:solidFill>
                  <a:srgbClr val="FF0000"/>
                </a:solidFill>
              </a:rPr>
              <a:t>symptoms) is </a:t>
            </a:r>
            <a:r>
              <a:rPr lang="en-US" dirty="0">
                <a:solidFill>
                  <a:srgbClr val="FF0000"/>
                </a:solidFill>
              </a:rPr>
              <a:t>of great value in interpreting the </a:t>
            </a:r>
            <a:r>
              <a:rPr lang="en-US" dirty="0" smtClean="0">
                <a:solidFill>
                  <a:srgbClr val="FF0000"/>
                </a:solidFill>
              </a:rPr>
              <a:t>data.</a:t>
            </a:r>
          </a:p>
          <a:p>
            <a:pPr marL="0" indent="0">
              <a:buNone/>
            </a:pPr>
            <a:r>
              <a:rPr lang="en-US" b="1" dirty="0"/>
              <a:t>METHODS </a:t>
            </a:r>
            <a:r>
              <a:rPr lang="en-US" b="1" dirty="0" smtClean="0"/>
              <a:t>OF CONTROL</a:t>
            </a:r>
          </a:p>
          <a:p>
            <a:pPr marL="0" indent="0">
              <a:buNone/>
            </a:pPr>
            <a:r>
              <a:rPr lang="en-US" dirty="0" smtClean="0"/>
              <a:t>     There </a:t>
            </a:r>
            <a:r>
              <a:rPr lang="en-US" dirty="0"/>
              <a:t>are three main methods of controlling a </a:t>
            </a:r>
            <a:r>
              <a:rPr lang="en-US" dirty="0" smtClean="0"/>
              <a:t>communicable disease</a:t>
            </a:r>
            <a:r>
              <a:rPr lang="en-US" dirty="0"/>
              <a:t>:</a:t>
            </a:r>
          </a:p>
          <a:p>
            <a:pPr marL="0" indent="0">
              <a:buNone/>
            </a:pPr>
            <a:r>
              <a:rPr lang="en-US" dirty="0">
                <a:solidFill>
                  <a:srgbClr val="FF0000"/>
                </a:solidFill>
              </a:rPr>
              <a:t>■ eliminate reservoir of infection;</a:t>
            </a:r>
          </a:p>
          <a:p>
            <a:pPr marL="0" indent="0">
              <a:buNone/>
            </a:pPr>
            <a:r>
              <a:rPr lang="en-US" dirty="0">
                <a:solidFill>
                  <a:srgbClr val="FF0000"/>
                </a:solidFill>
              </a:rPr>
              <a:t>■ interrupt the pathway of transmission;</a:t>
            </a:r>
          </a:p>
          <a:p>
            <a:pPr marL="0" indent="0">
              <a:buNone/>
            </a:pPr>
            <a:r>
              <a:rPr lang="en-US" dirty="0">
                <a:solidFill>
                  <a:srgbClr val="FF0000"/>
                </a:solidFill>
              </a:rPr>
              <a:t>■ protect the susceptible hosts.</a:t>
            </a:r>
          </a:p>
        </p:txBody>
      </p:sp>
    </p:spTree>
    <p:extLst>
      <p:ext uri="{BB962C8B-B14F-4D97-AF65-F5344CB8AC3E}">
        <p14:creationId xmlns:p14="http://schemas.microsoft.com/office/powerpoint/2010/main" val="272204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382000" cy="1752600"/>
          </a:xfrm>
        </p:spPr>
        <p:txBody>
          <a:bodyPr>
            <a:noAutofit/>
          </a:bodyPr>
          <a:lstStyle/>
          <a:p>
            <a:pPr algn="l"/>
            <a:r>
              <a:rPr lang="en-US" sz="2800" dirty="0" smtClean="0"/>
              <a:t>■ </a:t>
            </a:r>
            <a:r>
              <a:rPr lang="en-US" sz="2800" b="1" dirty="0"/>
              <a:t>Infectious diseases and development</a:t>
            </a:r>
            <a:br>
              <a:rPr lang="en-US" sz="2800" b="1" dirty="0"/>
            </a:br>
            <a:r>
              <a:rPr lang="en-US" sz="2800" b="1" dirty="0"/>
              <a:t>■ Epidemiology of communicable diseases.</a:t>
            </a:r>
            <a:br>
              <a:rPr lang="en-US" sz="2800" b="1" dirty="0"/>
            </a:br>
            <a:r>
              <a:rPr lang="en-US" sz="2800" b="1" dirty="0">
                <a:solidFill>
                  <a:prstClr val="black"/>
                </a:solidFill>
              </a:rPr>
              <a:t>■</a:t>
            </a:r>
            <a:r>
              <a:rPr lang="en-US" sz="2800" b="1" dirty="0" smtClean="0">
                <a:solidFill>
                  <a:srgbClr val="FF0000"/>
                </a:solidFill>
              </a:rPr>
              <a:t> </a:t>
            </a:r>
            <a:r>
              <a:rPr lang="en-US" sz="2800" b="1" dirty="0"/>
              <a:t>Control of communicable diseases</a:t>
            </a:r>
            <a:br>
              <a:rPr lang="en-US" sz="2800" b="1" dirty="0"/>
            </a:br>
            <a:r>
              <a:rPr lang="en-US" sz="2800" b="1" dirty="0"/>
              <a:t>■ The use of drugs in the control of infections</a:t>
            </a:r>
            <a:br>
              <a:rPr lang="en-US" sz="2800" b="1" dirty="0"/>
            </a:br>
            <a:r>
              <a:rPr lang="en-US" sz="2800" b="1" dirty="0"/>
              <a:t>■ Antimicrobial resistance</a:t>
            </a:r>
            <a:br>
              <a:rPr lang="en-US" sz="2800" b="1" dirty="0"/>
            </a:br>
            <a:r>
              <a:rPr lang="en-US" sz="2800" b="1" dirty="0"/>
              <a:t>■ Surveillance of disease</a:t>
            </a:r>
            <a:br>
              <a:rPr lang="en-US" sz="2800" b="1" dirty="0"/>
            </a:br>
            <a:r>
              <a:rPr lang="en-US" sz="2800" b="1" dirty="0"/>
              <a:t>■ Epidemiology of non-infectious diseases</a:t>
            </a:r>
            <a:r>
              <a:rPr lang="en-US" sz="2800" dirty="0"/>
              <a:t/>
            </a:r>
            <a:br>
              <a:rPr lang="en-US" sz="2800" dirty="0"/>
            </a:br>
            <a:endParaRPr lang="en-US" sz="2800" dirty="0"/>
          </a:p>
        </p:txBody>
      </p:sp>
      <p:sp>
        <p:nvSpPr>
          <p:cNvPr id="3" name="Content Placeholder 2"/>
          <p:cNvSpPr>
            <a:spLocks noGrp="1"/>
          </p:cNvSpPr>
          <p:nvPr>
            <p:ph idx="1"/>
          </p:nvPr>
        </p:nvSpPr>
        <p:spPr>
          <a:xfrm>
            <a:off x="0" y="3124200"/>
            <a:ext cx="9144000" cy="3733800"/>
          </a:xfrm>
        </p:spPr>
        <p:txBody>
          <a:bodyPr>
            <a:normAutofit/>
          </a:bodyPr>
          <a:lstStyle/>
          <a:p>
            <a:pPr marL="0" indent="0">
              <a:buNone/>
            </a:pPr>
            <a:r>
              <a:rPr lang="en-US" dirty="0" smtClean="0">
                <a:solidFill>
                  <a:srgbClr val="FF0000"/>
                </a:solidFill>
              </a:rPr>
              <a:t>    </a:t>
            </a:r>
            <a:r>
              <a:rPr lang="en-US" sz="2800" dirty="0"/>
              <a:t>Changes in </a:t>
            </a:r>
            <a:r>
              <a:rPr lang="en-US" sz="2800" dirty="0">
                <a:solidFill>
                  <a:srgbClr val="FF0000"/>
                </a:solidFill>
              </a:rPr>
              <a:t>land </a:t>
            </a:r>
            <a:r>
              <a:rPr lang="en-US" sz="2800" dirty="0"/>
              <a:t>and </a:t>
            </a:r>
            <a:r>
              <a:rPr lang="en-US" sz="2800" dirty="0">
                <a:solidFill>
                  <a:srgbClr val="FF0000"/>
                </a:solidFill>
              </a:rPr>
              <a:t>water</a:t>
            </a:r>
            <a:r>
              <a:rPr lang="en-US" sz="2800" dirty="0"/>
              <a:t> use, </a:t>
            </a:r>
            <a:r>
              <a:rPr lang="en-US" sz="2800" dirty="0">
                <a:solidFill>
                  <a:srgbClr val="FF0000"/>
                </a:solidFill>
              </a:rPr>
              <a:t>deforestation</a:t>
            </a:r>
            <a:r>
              <a:rPr lang="en-US" sz="2800" dirty="0"/>
              <a:t>, </a:t>
            </a:r>
            <a:r>
              <a:rPr lang="en-US" sz="2800" dirty="0" smtClean="0">
                <a:solidFill>
                  <a:srgbClr val="FF0000"/>
                </a:solidFill>
              </a:rPr>
              <a:t>agricultural development</a:t>
            </a:r>
            <a:r>
              <a:rPr lang="en-US" sz="2800" dirty="0"/>
              <a:t>, </a:t>
            </a:r>
            <a:r>
              <a:rPr lang="en-US" sz="2800" dirty="0">
                <a:solidFill>
                  <a:srgbClr val="FF0000"/>
                </a:solidFill>
              </a:rPr>
              <a:t>dams</a:t>
            </a:r>
            <a:r>
              <a:rPr lang="en-US" sz="2800" dirty="0"/>
              <a:t> and </a:t>
            </a:r>
            <a:r>
              <a:rPr lang="en-US" sz="2800" dirty="0">
                <a:solidFill>
                  <a:srgbClr val="FF0000"/>
                </a:solidFill>
              </a:rPr>
              <a:t>irrigation </a:t>
            </a:r>
            <a:r>
              <a:rPr lang="en-US" sz="2800" dirty="0" smtClean="0">
                <a:solidFill>
                  <a:srgbClr val="FF0000"/>
                </a:solidFill>
              </a:rPr>
              <a:t>schemes</a:t>
            </a:r>
            <a:r>
              <a:rPr lang="en-US" sz="2800" dirty="0" smtClean="0"/>
              <a:t> can </a:t>
            </a:r>
            <a:r>
              <a:rPr lang="en-US" sz="2800" dirty="0"/>
              <a:t>have major positive or negative impact on </a:t>
            </a:r>
            <a:r>
              <a:rPr lang="en-US" sz="2800" dirty="0" smtClean="0"/>
              <a:t>the pattern </a:t>
            </a:r>
            <a:r>
              <a:rPr lang="en-US" sz="2800" dirty="0"/>
              <a:t>of disease </a:t>
            </a:r>
            <a:r>
              <a:rPr lang="en-US" sz="2800" dirty="0" smtClean="0"/>
              <a:t>.Large </a:t>
            </a:r>
            <a:r>
              <a:rPr lang="en-US" sz="2800" dirty="0" smtClean="0">
                <a:solidFill>
                  <a:srgbClr val="FF0000"/>
                </a:solidFill>
              </a:rPr>
              <a:t>outbreaks?? </a:t>
            </a:r>
            <a:r>
              <a:rPr lang="en-US" sz="2800" dirty="0" smtClean="0"/>
              <a:t>of communicable </a:t>
            </a:r>
            <a:r>
              <a:rPr lang="en-US" sz="2800" dirty="0"/>
              <a:t>diseases periodically occur </a:t>
            </a:r>
            <a:r>
              <a:rPr lang="en-US" sz="2800" dirty="0" smtClean="0"/>
              <a:t>worldwide.</a:t>
            </a:r>
          </a:p>
        </p:txBody>
      </p:sp>
    </p:spTree>
    <p:extLst>
      <p:ext uri="{BB962C8B-B14F-4D97-AF65-F5344CB8AC3E}">
        <p14:creationId xmlns:p14="http://schemas.microsoft.com/office/powerpoint/2010/main" val="4007239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200" b="1" dirty="0"/>
              <a:t>Elimination of the reservoir</a:t>
            </a:r>
            <a:br>
              <a:rPr lang="en-US" sz="3200" b="1" dirty="0"/>
            </a:br>
            <a:r>
              <a:rPr lang="en-US" sz="3200" b="1" dirty="0">
                <a:solidFill>
                  <a:srgbClr val="FF0000"/>
                </a:solidFill>
              </a:rPr>
              <a:t>HUMAN RESERVOIR</a:t>
            </a:r>
            <a:endParaRPr lang="en-US" sz="3200" dirty="0">
              <a:solidFill>
                <a:srgbClr val="FF0000"/>
              </a:solidFill>
            </a:endParaRPr>
          </a:p>
        </p:txBody>
      </p:sp>
      <p:sp>
        <p:nvSpPr>
          <p:cNvPr id="3" name="Content Placeholder 2"/>
          <p:cNvSpPr>
            <a:spLocks noGrp="1"/>
          </p:cNvSpPr>
          <p:nvPr>
            <p:ph idx="1"/>
          </p:nvPr>
        </p:nvSpPr>
        <p:spPr>
          <a:xfrm>
            <a:off x="0" y="762000"/>
            <a:ext cx="8991600" cy="5867400"/>
          </a:xfrm>
        </p:spPr>
        <p:txBody>
          <a:bodyPr>
            <a:normAutofit fontScale="62500" lnSpcReduction="20000"/>
          </a:bodyPr>
          <a:lstStyle/>
          <a:p>
            <a:pPr marL="0" indent="0">
              <a:buNone/>
            </a:pPr>
            <a:r>
              <a:rPr lang="en-US" dirty="0" smtClean="0"/>
              <a:t>     </a:t>
            </a:r>
            <a:r>
              <a:rPr lang="en-US" sz="4500" dirty="0" smtClean="0"/>
              <a:t>Where </a:t>
            </a:r>
            <a:r>
              <a:rPr lang="en-US" sz="4500" dirty="0"/>
              <a:t>the reservoir is in human beings, the </a:t>
            </a:r>
            <a:r>
              <a:rPr lang="en-US" sz="4500" dirty="0" smtClean="0"/>
              <a:t>objective would </a:t>
            </a:r>
            <a:r>
              <a:rPr lang="en-US" sz="4500" dirty="0"/>
              <a:t>be to find and treat all infected </a:t>
            </a:r>
            <a:r>
              <a:rPr lang="en-US" sz="4500" dirty="0" smtClean="0"/>
              <a:t>persons, both </a:t>
            </a:r>
            <a:r>
              <a:rPr lang="en-US" sz="4500" dirty="0"/>
              <a:t>patients and carriers, thereby </a:t>
            </a:r>
            <a:r>
              <a:rPr lang="en-US" sz="4500" dirty="0" smtClean="0"/>
              <a:t>eliminating sources </a:t>
            </a:r>
            <a:r>
              <a:rPr lang="en-US" sz="4500" dirty="0"/>
              <a:t>of infection</a:t>
            </a:r>
            <a:r>
              <a:rPr lang="en-US" sz="4500" dirty="0" smtClean="0"/>
              <a:t>.</a:t>
            </a:r>
          </a:p>
          <a:p>
            <a:pPr marL="0" indent="0">
              <a:buNone/>
            </a:pPr>
            <a:r>
              <a:rPr lang="en-US" sz="3800" b="1" i="1" dirty="0">
                <a:solidFill>
                  <a:srgbClr val="7030A0"/>
                </a:solidFill>
              </a:rPr>
              <a:t>Isolation of patients</a:t>
            </a:r>
          </a:p>
          <a:p>
            <a:pPr marL="0" indent="0">
              <a:buNone/>
            </a:pPr>
            <a:r>
              <a:rPr lang="en-US" dirty="0" smtClean="0"/>
              <a:t>    </a:t>
            </a:r>
            <a:r>
              <a:rPr lang="en-US" sz="4000" dirty="0" smtClean="0"/>
              <a:t>Isolation </a:t>
            </a:r>
            <a:r>
              <a:rPr lang="en-US" sz="4000" dirty="0"/>
              <a:t>of patients is indicated for </a:t>
            </a:r>
            <a:r>
              <a:rPr lang="en-US" sz="4000" dirty="0" smtClean="0"/>
              <a:t>infections which </a:t>
            </a:r>
            <a:r>
              <a:rPr lang="en-US" sz="4000" dirty="0"/>
              <a:t>have the following epidemiological features:</a:t>
            </a:r>
          </a:p>
          <a:p>
            <a:pPr marL="0" indent="0">
              <a:buNone/>
            </a:pPr>
            <a:r>
              <a:rPr lang="en-US" sz="4000" dirty="0"/>
              <a:t>■ high </a:t>
            </a:r>
            <a:r>
              <a:rPr lang="en-US" sz="4000" dirty="0">
                <a:solidFill>
                  <a:srgbClr val="7030A0"/>
                </a:solidFill>
              </a:rPr>
              <a:t>morbidity and </a:t>
            </a:r>
            <a:r>
              <a:rPr lang="en-US" sz="4000" dirty="0" smtClean="0">
                <a:solidFill>
                  <a:srgbClr val="7030A0"/>
                </a:solidFill>
              </a:rPr>
              <a:t>mortality</a:t>
            </a:r>
            <a:r>
              <a:rPr lang="en-US" sz="4000" dirty="0" smtClean="0"/>
              <a:t>.?????</a:t>
            </a:r>
            <a:endParaRPr lang="en-US" sz="4000" dirty="0"/>
          </a:p>
          <a:p>
            <a:pPr marL="0" indent="0">
              <a:buNone/>
            </a:pPr>
            <a:r>
              <a:rPr lang="en-US" sz="4000" dirty="0"/>
              <a:t>■ high </a:t>
            </a:r>
            <a:r>
              <a:rPr lang="en-US" sz="4000" dirty="0" smtClean="0"/>
              <a:t>infectivity.</a:t>
            </a:r>
            <a:endParaRPr lang="en-US" sz="4000" dirty="0"/>
          </a:p>
          <a:p>
            <a:pPr marL="0" indent="0">
              <a:buNone/>
            </a:pPr>
            <a:r>
              <a:rPr lang="en-US" sz="4000" dirty="0"/>
              <a:t>■ no significant extrahuman </a:t>
            </a:r>
            <a:r>
              <a:rPr lang="en-US" sz="4000" dirty="0" smtClean="0"/>
              <a:t>reservoir.</a:t>
            </a:r>
            <a:endParaRPr lang="en-US" sz="4000" dirty="0"/>
          </a:p>
          <a:p>
            <a:pPr marL="0" indent="0">
              <a:buNone/>
            </a:pPr>
            <a:r>
              <a:rPr lang="en-US" sz="4000" dirty="0"/>
              <a:t>■ infectious cases easily </a:t>
            </a:r>
            <a:r>
              <a:rPr lang="en-US" sz="4000" dirty="0" smtClean="0"/>
              <a:t>recognizable.</a:t>
            </a:r>
            <a:endParaRPr lang="en-US" sz="4000" dirty="0"/>
          </a:p>
          <a:p>
            <a:pPr marL="0" indent="0">
              <a:buNone/>
            </a:pPr>
            <a:r>
              <a:rPr lang="en-US" sz="4000" dirty="0"/>
              <a:t>■ chronic carriers are not a significant part of </a:t>
            </a:r>
            <a:r>
              <a:rPr lang="en-US" sz="4000" dirty="0" smtClean="0"/>
              <a:t>the reservoir.</a:t>
            </a:r>
          </a:p>
          <a:p>
            <a:pPr marL="0" indent="0">
              <a:buNone/>
            </a:pPr>
            <a:r>
              <a:rPr lang="en-US" sz="4000" b="1" i="1" dirty="0" smtClean="0">
                <a:solidFill>
                  <a:srgbClr val="7030A0"/>
                </a:solidFill>
              </a:rPr>
              <a:t>Quarantine</a:t>
            </a:r>
            <a:endParaRPr lang="en-US" sz="4000" b="1" i="1" dirty="0">
              <a:solidFill>
                <a:srgbClr val="7030A0"/>
              </a:solidFill>
            </a:endParaRPr>
          </a:p>
          <a:p>
            <a:pPr marL="0" indent="0">
              <a:buNone/>
            </a:pPr>
            <a:r>
              <a:rPr lang="en-US" sz="4000" dirty="0" smtClean="0"/>
              <a:t>     </a:t>
            </a:r>
            <a:r>
              <a:rPr lang="en-US" sz="4000" dirty="0" smtClean="0">
                <a:solidFill>
                  <a:srgbClr val="FF0000"/>
                </a:solidFill>
              </a:rPr>
              <a:t>This </a:t>
            </a:r>
            <a:r>
              <a:rPr lang="en-US" sz="4000" dirty="0">
                <a:solidFill>
                  <a:srgbClr val="FF0000"/>
                </a:solidFill>
              </a:rPr>
              <a:t>refers to the limitation of movement of </a:t>
            </a:r>
            <a:r>
              <a:rPr lang="en-US" sz="4000" dirty="0" smtClean="0">
                <a:solidFill>
                  <a:srgbClr val="FF0000"/>
                </a:solidFill>
              </a:rPr>
              <a:t>persons who </a:t>
            </a:r>
            <a:r>
              <a:rPr lang="en-US" sz="4000" dirty="0">
                <a:solidFill>
                  <a:srgbClr val="FF0000"/>
                </a:solidFill>
              </a:rPr>
              <a:t>have been exposed to infection. </a:t>
            </a:r>
            <a:r>
              <a:rPr lang="en-US" sz="4000" dirty="0" smtClean="0"/>
              <a:t>The restriction </a:t>
            </a:r>
            <a:r>
              <a:rPr lang="en-US" sz="4000" dirty="0"/>
              <a:t>continues for a period of time equal </a:t>
            </a:r>
            <a:r>
              <a:rPr lang="en-US" sz="4000" dirty="0" smtClean="0"/>
              <a:t>to the </a:t>
            </a:r>
            <a:r>
              <a:rPr lang="en-US" sz="4000" dirty="0"/>
              <a:t>longest duration of the incubation period </a:t>
            </a:r>
            <a:r>
              <a:rPr lang="en-US" sz="4000" dirty="0" smtClean="0"/>
              <a:t>usual for </a:t>
            </a:r>
            <a:r>
              <a:rPr lang="en-US" sz="4000" dirty="0"/>
              <a:t>the disease</a:t>
            </a:r>
            <a:r>
              <a:rPr lang="en-US" dirty="0"/>
              <a:t>.</a:t>
            </a:r>
          </a:p>
        </p:txBody>
      </p:sp>
    </p:spTree>
    <p:extLst>
      <p:ext uri="{BB962C8B-B14F-4D97-AF65-F5344CB8AC3E}">
        <p14:creationId xmlns:p14="http://schemas.microsoft.com/office/powerpoint/2010/main" val="1587220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solidFill>
            <a:schemeClr val="bg1"/>
          </a:solidFill>
        </p:spPr>
        <p:txBody>
          <a:bodyPr>
            <a:normAutofit/>
          </a:bodyPr>
          <a:lstStyle/>
          <a:p>
            <a:pPr algn="l"/>
            <a:r>
              <a:rPr lang="en-US" sz="2800" b="1" dirty="0">
                <a:solidFill>
                  <a:srgbClr val="FF0000"/>
                </a:solidFill>
              </a:rPr>
              <a:t>NON-LIVING RESERVOIR</a:t>
            </a:r>
            <a:endParaRPr lang="en-US" sz="2800" dirty="0">
              <a:solidFill>
                <a:srgbClr val="FF0000"/>
              </a:solidFill>
            </a:endParaRPr>
          </a:p>
        </p:txBody>
      </p:sp>
      <p:sp>
        <p:nvSpPr>
          <p:cNvPr id="3" name="Content Placeholder 2"/>
          <p:cNvSpPr>
            <a:spLocks noGrp="1"/>
          </p:cNvSpPr>
          <p:nvPr>
            <p:ph idx="1"/>
          </p:nvPr>
        </p:nvSpPr>
        <p:spPr>
          <a:xfrm>
            <a:off x="76200" y="609600"/>
            <a:ext cx="9067800" cy="6172200"/>
          </a:xfrm>
        </p:spPr>
        <p:txBody>
          <a:bodyPr>
            <a:normAutofit/>
          </a:bodyPr>
          <a:lstStyle/>
          <a:p>
            <a:pPr marL="0" indent="0">
              <a:buNone/>
            </a:pPr>
            <a:r>
              <a:rPr lang="en-US" dirty="0" smtClean="0"/>
              <a:t>    </a:t>
            </a:r>
            <a:r>
              <a:rPr lang="en-US" sz="2800" dirty="0" smtClean="0"/>
              <a:t>Where </a:t>
            </a:r>
            <a:r>
              <a:rPr lang="en-US" sz="2800" dirty="0"/>
              <a:t>the reservoir is in soil, elimination </a:t>
            </a:r>
            <a:r>
              <a:rPr lang="en-US" sz="2800" dirty="0" smtClean="0"/>
              <a:t>of the </a:t>
            </a:r>
            <a:r>
              <a:rPr lang="en-US" sz="2800" dirty="0"/>
              <a:t>reservoir is not feasible but it may be </a:t>
            </a:r>
            <a:r>
              <a:rPr lang="en-US" sz="2800" dirty="0" smtClean="0"/>
              <a:t>possible to </a:t>
            </a:r>
            <a:r>
              <a:rPr lang="en-US" sz="2800" dirty="0"/>
              <a:t>limit man’s exposure to the affected </a:t>
            </a:r>
            <a:r>
              <a:rPr lang="en-US" sz="2800" dirty="0" smtClean="0"/>
              <a:t>area.</a:t>
            </a:r>
          </a:p>
          <a:p>
            <a:pPr marL="0" indent="0">
              <a:buNone/>
            </a:pPr>
            <a:r>
              <a:rPr lang="en-US" b="1" dirty="0"/>
              <a:t>Interruption of transmission</a:t>
            </a:r>
          </a:p>
          <a:p>
            <a:pPr marL="0" indent="0">
              <a:buNone/>
            </a:pPr>
            <a:r>
              <a:rPr lang="en-US" sz="2800" dirty="0" smtClean="0"/>
              <a:t>   This </a:t>
            </a:r>
            <a:r>
              <a:rPr lang="en-US" sz="2800" dirty="0"/>
              <a:t>mostly involves improvement of </a:t>
            </a:r>
            <a:r>
              <a:rPr lang="en-US" sz="2800" dirty="0" smtClean="0"/>
              <a:t>environmental</a:t>
            </a:r>
          </a:p>
          <a:p>
            <a:pPr marL="0" indent="0">
              <a:buNone/>
            </a:pPr>
            <a:r>
              <a:rPr lang="en-US" sz="2800" dirty="0" smtClean="0"/>
              <a:t>sanitation and personal hygiene. The control of </a:t>
            </a:r>
            <a:r>
              <a:rPr lang="en-US" sz="2800" dirty="0"/>
              <a:t>vectors also depends largely on </a:t>
            </a:r>
            <a:r>
              <a:rPr lang="en-US" sz="2800" dirty="0" smtClean="0"/>
              <a:t>alterations in </a:t>
            </a:r>
            <a:r>
              <a:rPr lang="en-US" sz="2800" dirty="0"/>
              <a:t>the environment and, in addition, the use of </a:t>
            </a:r>
            <a:r>
              <a:rPr lang="en-US" sz="2800" dirty="0" err="1" smtClean="0">
                <a:solidFill>
                  <a:srgbClr val="7030A0"/>
                </a:solidFill>
              </a:rPr>
              <a:t>pesticidal</a:t>
            </a:r>
            <a:r>
              <a:rPr lang="en-US" sz="2800" dirty="0">
                <a:solidFill>
                  <a:srgbClr val="7030A0"/>
                </a:solidFill>
              </a:rPr>
              <a:t> </a:t>
            </a:r>
            <a:r>
              <a:rPr lang="en-US" sz="2800" dirty="0" smtClean="0">
                <a:solidFill>
                  <a:srgbClr val="7030A0"/>
                </a:solidFill>
              </a:rPr>
              <a:t>agents????</a:t>
            </a:r>
            <a:r>
              <a:rPr lang="en-US" sz="2800" dirty="0" smtClean="0"/>
              <a:t>.</a:t>
            </a:r>
          </a:p>
          <a:p>
            <a:pPr marL="0" indent="0">
              <a:buNone/>
            </a:pPr>
            <a:r>
              <a:rPr lang="en-US" b="1" dirty="0"/>
              <a:t>Protection of the susceptible </a:t>
            </a:r>
            <a:r>
              <a:rPr lang="en-US" b="1" dirty="0" smtClean="0"/>
              <a:t>host</a:t>
            </a:r>
          </a:p>
          <a:p>
            <a:pPr marL="0" indent="0">
              <a:buNone/>
            </a:pPr>
            <a:r>
              <a:rPr lang="en-US" dirty="0" smtClean="0"/>
              <a:t>    </a:t>
            </a:r>
            <a:r>
              <a:rPr lang="en-US" sz="2800" dirty="0" smtClean="0"/>
              <a:t>This </a:t>
            </a:r>
            <a:r>
              <a:rPr lang="en-US" sz="2800" dirty="0"/>
              <a:t>may be achieved by active or passive </a:t>
            </a:r>
            <a:r>
              <a:rPr lang="en-US" sz="2800" dirty="0" smtClean="0"/>
              <a:t>immunization. Protection </a:t>
            </a:r>
            <a:r>
              <a:rPr lang="en-US" sz="2800" dirty="0"/>
              <a:t>may also be obtained by </a:t>
            </a:r>
            <a:r>
              <a:rPr lang="en-US" sz="2800" dirty="0" smtClean="0"/>
              <a:t>the use </a:t>
            </a:r>
            <a:r>
              <a:rPr lang="en-US" sz="2800" dirty="0"/>
              <a:t>of antimicrobial drugs,</a:t>
            </a:r>
          </a:p>
        </p:txBody>
      </p:sp>
    </p:spTree>
    <p:extLst>
      <p:ext uri="{BB962C8B-B14F-4D97-AF65-F5344CB8AC3E}">
        <p14:creationId xmlns:p14="http://schemas.microsoft.com/office/powerpoint/2010/main" val="2208727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553200"/>
          </a:xfrm>
        </p:spPr>
        <p:txBody>
          <a:bodyPr>
            <a:normAutofit fontScale="92500" lnSpcReduction="10000"/>
          </a:bodyPr>
          <a:lstStyle/>
          <a:p>
            <a:pPr marL="0" indent="0">
              <a:buNone/>
            </a:pPr>
            <a:r>
              <a:rPr lang="en-US" dirty="0" smtClean="0"/>
              <a:t>    </a:t>
            </a:r>
            <a:r>
              <a:rPr lang="en-US" dirty="0" smtClean="0">
                <a:solidFill>
                  <a:srgbClr val="FF0000"/>
                </a:solidFill>
              </a:rPr>
              <a:t>Mass </a:t>
            </a:r>
            <a:r>
              <a:rPr lang="en-US" dirty="0">
                <a:solidFill>
                  <a:srgbClr val="FF0000"/>
                </a:solidFill>
              </a:rPr>
              <a:t>campaigns are</a:t>
            </a:r>
            <a:r>
              <a:rPr lang="en-US" dirty="0"/>
              <a:t> </a:t>
            </a:r>
            <a:r>
              <a:rPr lang="en-US" sz="2800" dirty="0"/>
              <a:t>sometimes indicated </a:t>
            </a:r>
            <a:r>
              <a:rPr lang="en-US" sz="2800" dirty="0" smtClean="0"/>
              <a:t>for</a:t>
            </a:r>
          </a:p>
          <a:p>
            <a:pPr marL="0" indent="0">
              <a:buNone/>
            </a:pPr>
            <a:r>
              <a:rPr lang="en-US" sz="2800" dirty="0" smtClean="0"/>
              <a:t>dealing with acute epidemics or as a method of controlling or </a:t>
            </a:r>
            <a:r>
              <a:rPr lang="en-US" sz="2800" dirty="0"/>
              <a:t>eradicating endemic diseases. Any </a:t>
            </a:r>
            <a:r>
              <a:rPr lang="en-US" sz="2800" dirty="0" smtClean="0"/>
              <a:t>vaccine or </a:t>
            </a:r>
            <a:r>
              <a:rPr lang="en-US" sz="2800" dirty="0"/>
              <a:t>drug used for a mass campaign must </a:t>
            </a:r>
            <a:r>
              <a:rPr lang="en-US" sz="2800" dirty="0" smtClean="0"/>
              <a:t>be effective</a:t>
            </a:r>
            <a:r>
              <a:rPr lang="en-US" sz="2800" dirty="0"/>
              <a:t>, safe, cheap and simple to apply. </a:t>
            </a:r>
            <a:r>
              <a:rPr lang="en-US" sz="2800" dirty="0" smtClean="0"/>
              <a:t>Following the </a:t>
            </a:r>
            <a:r>
              <a:rPr lang="en-US" sz="2800" dirty="0"/>
              <a:t>emergency operation of a mass </a:t>
            </a:r>
            <a:r>
              <a:rPr lang="en-US" sz="2800" dirty="0" smtClean="0"/>
              <a:t>campaign.</a:t>
            </a:r>
          </a:p>
          <a:p>
            <a:pPr marL="0" indent="0">
              <a:buNone/>
            </a:pPr>
            <a:r>
              <a:rPr lang="en-US" sz="2800" b="1" dirty="0">
                <a:solidFill>
                  <a:srgbClr val="FF0000"/>
                </a:solidFill>
              </a:rPr>
              <a:t>Passive immunization</a:t>
            </a:r>
          </a:p>
          <a:p>
            <a:pPr marL="0" indent="0">
              <a:buNone/>
            </a:pPr>
            <a:r>
              <a:rPr lang="en-US" sz="2800" dirty="0" smtClean="0"/>
              <a:t>     Preformed </a:t>
            </a:r>
            <a:r>
              <a:rPr lang="en-US" sz="2800" dirty="0"/>
              <a:t>antibodies are used mainly in the protection</a:t>
            </a:r>
          </a:p>
          <a:p>
            <a:pPr marL="0" indent="0">
              <a:buNone/>
            </a:pPr>
            <a:r>
              <a:rPr lang="en-US" sz="2800" dirty="0"/>
              <a:t>of individuals who are at risk of exposure to </a:t>
            </a:r>
            <a:r>
              <a:rPr lang="en-US" sz="2800" dirty="0" smtClean="0"/>
              <a:t>a specific </a:t>
            </a:r>
            <a:r>
              <a:rPr lang="en-US" sz="2800" dirty="0"/>
              <a:t>infection or as treatment for sick patients</a:t>
            </a:r>
            <a:r>
              <a:rPr lang="en-US" sz="2800" dirty="0" smtClean="0"/>
              <a:t>.</a:t>
            </a:r>
          </a:p>
          <a:p>
            <a:pPr marL="0" indent="0">
              <a:buNone/>
            </a:pPr>
            <a:r>
              <a:rPr lang="en-US" sz="2800" b="1" dirty="0">
                <a:solidFill>
                  <a:srgbClr val="FF0000"/>
                </a:solidFill>
              </a:rPr>
              <a:t>Active immunization</a:t>
            </a:r>
          </a:p>
          <a:p>
            <a:pPr marL="0" indent="0">
              <a:buNone/>
            </a:pPr>
            <a:r>
              <a:rPr lang="en-US" sz="2800" dirty="0" smtClean="0"/>
              <a:t>Active immunization </a:t>
            </a:r>
            <a:r>
              <a:rPr lang="en-US" sz="2800" dirty="0"/>
              <a:t>has evolved to become a </a:t>
            </a:r>
            <a:r>
              <a:rPr lang="en-US" sz="2800" dirty="0" smtClean="0"/>
              <a:t>powerful tool </a:t>
            </a:r>
            <a:r>
              <a:rPr lang="en-US" sz="2800" dirty="0"/>
              <a:t>in public health. In developing countries, </a:t>
            </a:r>
            <a:r>
              <a:rPr lang="en-US" sz="2800" dirty="0" smtClean="0"/>
              <a:t>vaccination has </a:t>
            </a:r>
            <a:r>
              <a:rPr lang="en-US" sz="2800" dirty="0"/>
              <a:t>proved to be a cost-effective </a:t>
            </a:r>
            <a:r>
              <a:rPr lang="en-US" sz="2800" dirty="0" smtClean="0"/>
              <a:t>approach to </a:t>
            </a:r>
            <a:r>
              <a:rPr lang="en-US" sz="2800" dirty="0"/>
              <a:t>disease control requiring relatively simple </a:t>
            </a:r>
            <a:r>
              <a:rPr lang="en-US" sz="2800" dirty="0" smtClean="0"/>
              <a:t>technology. </a:t>
            </a:r>
            <a:r>
              <a:rPr lang="en-US" sz="2800" dirty="0" smtClean="0">
                <a:solidFill>
                  <a:srgbClr val="FF0000"/>
                </a:solidFill>
              </a:rPr>
              <a:t>Vaccination </a:t>
            </a:r>
            <a:r>
              <a:rPr lang="en-US" sz="2800" dirty="0">
                <a:solidFill>
                  <a:srgbClr val="FF0000"/>
                </a:solidFill>
              </a:rPr>
              <a:t>is usually the preferred </a:t>
            </a:r>
            <a:r>
              <a:rPr lang="en-US" sz="2800" dirty="0" smtClean="0">
                <a:solidFill>
                  <a:srgbClr val="FF0000"/>
                </a:solidFill>
              </a:rPr>
              <a:t>intervention in </a:t>
            </a:r>
            <a:r>
              <a:rPr lang="en-US" sz="2800" dirty="0">
                <a:solidFill>
                  <a:srgbClr val="FF0000"/>
                </a:solidFill>
              </a:rPr>
              <a:t>those diseases for which effective </a:t>
            </a:r>
            <a:r>
              <a:rPr lang="en-US" sz="2800" dirty="0" smtClean="0">
                <a:solidFill>
                  <a:srgbClr val="FF0000"/>
                </a:solidFill>
              </a:rPr>
              <a:t>vaccines are </a:t>
            </a:r>
            <a:r>
              <a:rPr lang="en-US" sz="2800" dirty="0">
                <a:solidFill>
                  <a:srgbClr val="FF0000"/>
                </a:solidFill>
              </a:rPr>
              <a:t>available.</a:t>
            </a:r>
          </a:p>
        </p:txBody>
      </p:sp>
    </p:spTree>
    <p:extLst>
      <p:ext uri="{BB962C8B-B14F-4D97-AF65-F5344CB8AC3E}">
        <p14:creationId xmlns:p14="http://schemas.microsoft.com/office/powerpoint/2010/main" val="3412472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lnSpcReduction="10000"/>
          </a:bodyPr>
          <a:lstStyle/>
          <a:p>
            <a:pPr marL="0" indent="0">
              <a:buNone/>
            </a:pPr>
            <a:r>
              <a:rPr lang="en-US" dirty="0">
                <a:solidFill>
                  <a:srgbClr val="FF0000"/>
                </a:solidFill>
              </a:rPr>
              <a:t>vaccines may </a:t>
            </a:r>
            <a:r>
              <a:rPr lang="en-US" dirty="0" smtClean="0">
                <a:solidFill>
                  <a:srgbClr val="FF0000"/>
                </a:solidFill>
              </a:rPr>
              <a:t>contain one </a:t>
            </a:r>
            <a:r>
              <a:rPr lang="en-US" dirty="0">
                <a:solidFill>
                  <a:srgbClr val="FF0000"/>
                </a:solidFill>
              </a:rPr>
              <a:t>of the following</a:t>
            </a:r>
            <a:r>
              <a:rPr lang="en-US" dirty="0"/>
              <a:t>:</a:t>
            </a:r>
          </a:p>
          <a:p>
            <a:pPr marL="0" indent="0">
              <a:buNone/>
            </a:pPr>
            <a:r>
              <a:rPr lang="en-US" dirty="0"/>
              <a:t>■ </a:t>
            </a:r>
            <a:r>
              <a:rPr lang="en-US" sz="2800" dirty="0"/>
              <a:t>attenuated live organisms (e.g. </a:t>
            </a:r>
            <a:r>
              <a:rPr lang="en-US" sz="2800" dirty="0" smtClean="0"/>
              <a:t>measles, poliomyelitis</a:t>
            </a:r>
            <a:r>
              <a:rPr lang="en-US" sz="2800" dirty="0"/>
              <a:t>);</a:t>
            </a:r>
          </a:p>
          <a:p>
            <a:pPr marL="0" indent="0">
              <a:buNone/>
            </a:pPr>
            <a:r>
              <a:rPr lang="en-US" sz="2800" dirty="0"/>
              <a:t>■ killed organisms (e.g. pertussis, typhoid, cholera);</a:t>
            </a:r>
          </a:p>
          <a:p>
            <a:pPr marL="0" indent="0">
              <a:buNone/>
            </a:pPr>
            <a:r>
              <a:rPr lang="en-US" sz="2800" dirty="0"/>
              <a:t>■ toxins–denatured toxins (e.g. tetanus, diphtheria);</a:t>
            </a:r>
          </a:p>
          <a:p>
            <a:pPr marL="0" indent="0">
              <a:buNone/>
            </a:pPr>
            <a:r>
              <a:rPr lang="en-US" sz="2800" dirty="0"/>
              <a:t>■ genetically engineered vaccines including the</a:t>
            </a:r>
          </a:p>
          <a:p>
            <a:pPr marL="0" indent="0">
              <a:buNone/>
            </a:pPr>
            <a:r>
              <a:rPr lang="en-US" sz="2800" dirty="0"/>
              <a:t>use of live </a:t>
            </a:r>
            <a:r>
              <a:rPr lang="en-US" sz="2800" dirty="0" smtClean="0"/>
              <a:t>carriers. In </a:t>
            </a:r>
            <a:r>
              <a:rPr lang="en-US" sz="2800" dirty="0"/>
              <a:t>order to be effective vaccines, the altered </a:t>
            </a:r>
            <a:r>
              <a:rPr lang="en-US" sz="2800" dirty="0" smtClean="0"/>
              <a:t>live organisms </a:t>
            </a:r>
            <a:r>
              <a:rPr lang="en-US" sz="2800" dirty="0"/>
              <a:t>or their products must retain their </a:t>
            </a:r>
            <a:r>
              <a:rPr lang="en-US" sz="2800" dirty="0" smtClean="0"/>
              <a:t>ability to </a:t>
            </a:r>
            <a:r>
              <a:rPr lang="en-US" sz="2800" dirty="0"/>
              <a:t>induce a protective immune response</a:t>
            </a:r>
            <a:r>
              <a:rPr lang="en-US" sz="2800" dirty="0" smtClean="0"/>
              <a:t>.</a:t>
            </a:r>
          </a:p>
          <a:p>
            <a:pPr marL="0" indent="0">
              <a:buNone/>
            </a:pPr>
            <a:r>
              <a:rPr lang="en-US" b="1" dirty="0"/>
              <a:t>STRATEGIES FOR USING </a:t>
            </a:r>
            <a:r>
              <a:rPr lang="en-US" b="1" dirty="0" smtClean="0"/>
              <a:t>ACTIVE IMMUNIZATION</a:t>
            </a:r>
          </a:p>
          <a:p>
            <a:pPr marL="0" indent="0">
              <a:buNone/>
            </a:pPr>
            <a:r>
              <a:rPr lang="en-US" sz="2800" b="1" dirty="0" smtClean="0"/>
              <a:t>    </a:t>
            </a:r>
            <a:r>
              <a:rPr lang="en-US" sz="2800" b="1" dirty="0" smtClean="0">
                <a:solidFill>
                  <a:srgbClr val="FF0000"/>
                </a:solidFill>
              </a:rPr>
              <a:t>Routine </a:t>
            </a:r>
            <a:r>
              <a:rPr lang="en-US" sz="2800" b="1" dirty="0">
                <a:solidFill>
                  <a:srgbClr val="FF0000"/>
                </a:solidFill>
              </a:rPr>
              <a:t>childhood immunization</a:t>
            </a:r>
          </a:p>
          <a:p>
            <a:pPr marL="0" indent="0">
              <a:buNone/>
            </a:pPr>
            <a:r>
              <a:rPr lang="en-US" sz="2800" dirty="0" smtClean="0"/>
              <a:t>    Routine </a:t>
            </a:r>
            <a:r>
              <a:rPr lang="en-US" sz="2800" dirty="0"/>
              <a:t>immunization of children against </a:t>
            </a:r>
            <a:r>
              <a:rPr lang="en-US" sz="2800" dirty="0" smtClean="0"/>
              <a:t>diphtheria, pertussis</a:t>
            </a:r>
            <a:r>
              <a:rPr lang="en-US" sz="2800" dirty="0"/>
              <a:t>, tetanus, </a:t>
            </a:r>
            <a:r>
              <a:rPr lang="en-US" sz="2800" dirty="0" smtClean="0"/>
              <a:t>measles</a:t>
            </a:r>
            <a:r>
              <a:rPr lang="en-US" sz="2800" dirty="0"/>
              <a:t> </a:t>
            </a:r>
            <a:r>
              <a:rPr lang="en-US" sz="2800" dirty="0" smtClean="0"/>
              <a:t>and </a:t>
            </a:r>
            <a:r>
              <a:rPr lang="en-US" sz="2800" dirty="0"/>
              <a:t>tuberculosis is an important tool for the </a:t>
            </a:r>
            <a:r>
              <a:rPr lang="en-US" sz="2800" dirty="0" smtClean="0"/>
              <a:t>control of </a:t>
            </a:r>
            <a:r>
              <a:rPr lang="en-US" sz="2800" dirty="0"/>
              <a:t>these infections and for the promotion </a:t>
            </a:r>
            <a:r>
              <a:rPr lang="en-US" sz="2800" dirty="0" smtClean="0"/>
              <a:t>of child health.</a:t>
            </a:r>
            <a:endParaRPr lang="en-US" sz="2800" dirty="0"/>
          </a:p>
        </p:txBody>
      </p:sp>
    </p:spTree>
    <p:extLst>
      <p:ext uri="{BB962C8B-B14F-4D97-AF65-F5344CB8AC3E}">
        <p14:creationId xmlns:p14="http://schemas.microsoft.com/office/powerpoint/2010/main" val="3303438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a:bodyPr>
          <a:lstStyle/>
          <a:p>
            <a:pPr algn="l"/>
            <a:r>
              <a:rPr lang="en-US" sz="3200" b="1" dirty="0">
                <a:solidFill>
                  <a:srgbClr val="FF0000"/>
                </a:solidFill>
              </a:rPr>
              <a:t>Epidemic control</a:t>
            </a:r>
            <a:endParaRPr lang="en-US" sz="3200" dirty="0">
              <a:solidFill>
                <a:srgbClr val="FF0000"/>
              </a:solidFill>
            </a:endParaRPr>
          </a:p>
        </p:txBody>
      </p:sp>
      <p:sp>
        <p:nvSpPr>
          <p:cNvPr id="3" name="Content Placeholder 2"/>
          <p:cNvSpPr>
            <a:spLocks noGrp="1"/>
          </p:cNvSpPr>
          <p:nvPr>
            <p:ph idx="1"/>
          </p:nvPr>
        </p:nvSpPr>
        <p:spPr>
          <a:xfrm>
            <a:off x="76200" y="623047"/>
            <a:ext cx="8991600" cy="6248400"/>
          </a:xfrm>
        </p:spPr>
        <p:txBody>
          <a:bodyPr>
            <a:normAutofit fontScale="92500" lnSpcReduction="20000"/>
          </a:bodyPr>
          <a:lstStyle/>
          <a:p>
            <a:pPr marL="0" indent="0">
              <a:buNone/>
            </a:pPr>
            <a:r>
              <a:rPr lang="en-US" dirty="0" smtClean="0"/>
              <a:t>    Vaccines </a:t>
            </a:r>
            <a:r>
              <a:rPr lang="en-US" dirty="0"/>
              <a:t>are also used to control outbreaks of </a:t>
            </a:r>
            <a:r>
              <a:rPr lang="en-US" dirty="0" smtClean="0"/>
              <a:t>diseases.</a:t>
            </a:r>
          </a:p>
          <a:p>
            <a:pPr marL="0" indent="0">
              <a:buNone/>
            </a:pPr>
            <a:r>
              <a:rPr lang="en-US" sz="3500" b="1" dirty="0">
                <a:solidFill>
                  <a:srgbClr val="FF0000"/>
                </a:solidFill>
              </a:rPr>
              <a:t>NEW VACCINES</a:t>
            </a:r>
            <a:endParaRPr lang="en-US" sz="3500" dirty="0" smtClean="0">
              <a:solidFill>
                <a:srgbClr val="FF0000"/>
              </a:solidFill>
            </a:endParaRPr>
          </a:p>
          <a:p>
            <a:pPr marL="0" indent="0">
              <a:buNone/>
            </a:pPr>
            <a:r>
              <a:rPr lang="en-US" dirty="0" smtClean="0"/>
              <a:t>    Recent </a:t>
            </a:r>
            <a:r>
              <a:rPr lang="en-US" dirty="0"/>
              <a:t>advances in immunology, molecular </a:t>
            </a:r>
            <a:r>
              <a:rPr lang="en-US" dirty="0" smtClean="0"/>
              <a:t>biology and </a:t>
            </a:r>
            <a:r>
              <a:rPr lang="en-US" dirty="0"/>
              <a:t>genetic engineering have stimulated </a:t>
            </a:r>
            <a:r>
              <a:rPr lang="en-US" dirty="0" smtClean="0"/>
              <a:t>new approaches </a:t>
            </a:r>
            <a:r>
              <a:rPr lang="en-US" dirty="0"/>
              <a:t>to the development of vaccines. </a:t>
            </a:r>
            <a:r>
              <a:rPr lang="en-US" dirty="0" smtClean="0"/>
              <a:t>Scientists are </a:t>
            </a:r>
            <a:r>
              <a:rPr lang="en-US" dirty="0"/>
              <a:t>now able to identify </a:t>
            </a:r>
            <a:r>
              <a:rPr lang="en-US" dirty="0" smtClean="0"/>
              <a:t>the process </a:t>
            </a:r>
            <a:r>
              <a:rPr lang="en-US" dirty="0"/>
              <a:t>by which immunity is acquired; to </a:t>
            </a:r>
            <a:r>
              <a:rPr lang="en-US" dirty="0" smtClean="0"/>
              <a:t>identify the </a:t>
            </a:r>
            <a:r>
              <a:rPr lang="en-US" dirty="0"/>
              <a:t>antigenic components which induce </a:t>
            </a:r>
            <a:r>
              <a:rPr lang="en-US" dirty="0" smtClean="0"/>
              <a:t>protective immunity; and to produce relevant biological materials </a:t>
            </a:r>
            <a:r>
              <a:rPr lang="en-US" dirty="0"/>
              <a:t>through the cloning of genes or the </a:t>
            </a:r>
            <a:r>
              <a:rPr lang="en-US" dirty="0" smtClean="0"/>
              <a:t>synthesis of </a:t>
            </a:r>
            <a:r>
              <a:rPr lang="en-US" dirty="0"/>
              <a:t>peptides. These developments hold </a:t>
            </a:r>
            <a:r>
              <a:rPr lang="en-US" dirty="0" smtClean="0"/>
              <a:t>out the </a:t>
            </a:r>
            <a:r>
              <a:rPr lang="en-US" dirty="0"/>
              <a:t>prospect of replacing the crude products of </a:t>
            </a:r>
            <a:r>
              <a:rPr lang="en-US" dirty="0" smtClean="0"/>
              <a:t>traditional vaccines </a:t>
            </a:r>
            <a:r>
              <a:rPr lang="en-US" dirty="0"/>
              <a:t>with well-defined antigens. </a:t>
            </a:r>
            <a:r>
              <a:rPr lang="en-US" dirty="0" smtClean="0"/>
              <a:t>There is </a:t>
            </a:r>
            <a:r>
              <a:rPr lang="en-US" dirty="0"/>
              <a:t>also the hope that effective vaccines can be </a:t>
            </a:r>
            <a:r>
              <a:rPr lang="en-US" dirty="0" smtClean="0"/>
              <a:t>developed against </a:t>
            </a:r>
            <a:r>
              <a:rPr lang="en-US" dirty="0"/>
              <a:t>malaria and other parasitic infections.</a:t>
            </a:r>
          </a:p>
        </p:txBody>
      </p:sp>
    </p:spTree>
    <p:extLst>
      <p:ext uri="{BB962C8B-B14F-4D97-AF65-F5344CB8AC3E}">
        <p14:creationId xmlns:p14="http://schemas.microsoft.com/office/powerpoint/2010/main" val="3285313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200" b="1" dirty="0"/>
              <a:t>THE USE OF DRUGS IN THE</a:t>
            </a:r>
            <a:br>
              <a:rPr lang="en-US" sz="3200" b="1" dirty="0"/>
            </a:br>
            <a:r>
              <a:rPr lang="en-US" sz="3200" b="1" dirty="0"/>
              <a:t>CONTROL OF INFECTIONS</a:t>
            </a:r>
            <a:endParaRPr lang="en-US" sz="3200" dirty="0"/>
          </a:p>
        </p:txBody>
      </p:sp>
      <p:sp>
        <p:nvSpPr>
          <p:cNvPr id="3" name="Content Placeholder 2"/>
          <p:cNvSpPr>
            <a:spLocks noGrp="1"/>
          </p:cNvSpPr>
          <p:nvPr>
            <p:ph idx="1"/>
          </p:nvPr>
        </p:nvSpPr>
        <p:spPr>
          <a:xfrm>
            <a:off x="152400" y="990600"/>
            <a:ext cx="8915400" cy="5867400"/>
          </a:xfrm>
        </p:spPr>
        <p:txBody>
          <a:bodyPr/>
          <a:lstStyle/>
          <a:p>
            <a:pPr marL="0" indent="0">
              <a:buNone/>
            </a:pPr>
            <a:r>
              <a:rPr lang="en-US" dirty="0" smtClean="0"/>
              <a:t>   </a:t>
            </a:r>
            <a:r>
              <a:rPr lang="en-US" sz="2800" dirty="0" smtClean="0"/>
              <a:t>Apart </a:t>
            </a:r>
            <a:r>
              <a:rPr lang="en-US" sz="2800" dirty="0"/>
              <a:t>from the treatment of individual patients,</a:t>
            </a:r>
          </a:p>
          <a:p>
            <a:pPr marL="0" indent="0">
              <a:buNone/>
            </a:pPr>
            <a:r>
              <a:rPr lang="en-US" sz="2800" dirty="0"/>
              <a:t>antimicrobial agents are used as part of </a:t>
            </a:r>
            <a:r>
              <a:rPr lang="en-US" sz="2800" dirty="0" smtClean="0"/>
              <a:t>the strategy </a:t>
            </a:r>
            <a:r>
              <a:rPr lang="en-US" sz="2800" dirty="0"/>
              <a:t>for controlling infectious diseases. </a:t>
            </a:r>
            <a:r>
              <a:rPr lang="en-US" sz="2800" dirty="0" smtClean="0"/>
              <a:t>The drug </a:t>
            </a:r>
            <a:r>
              <a:rPr lang="en-US" sz="2800" dirty="0"/>
              <a:t>may</a:t>
            </a:r>
            <a:r>
              <a:rPr lang="en-US" sz="2800" dirty="0" smtClean="0"/>
              <a:t>:</a:t>
            </a:r>
          </a:p>
          <a:p>
            <a:pPr marL="0" indent="0">
              <a:buNone/>
            </a:pPr>
            <a:r>
              <a:rPr lang="en-US" sz="2800" dirty="0"/>
              <a:t>■ protect the uninfected </a:t>
            </a:r>
            <a:r>
              <a:rPr lang="en-US" sz="2800" dirty="0" smtClean="0"/>
              <a:t>individual.</a:t>
            </a:r>
            <a:endParaRPr lang="en-US" sz="2800" dirty="0"/>
          </a:p>
          <a:p>
            <a:pPr marL="0" indent="0">
              <a:buNone/>
            </a:pPr>
            <a:r>
              <a:rPr lang="en-US" sz="2800" dirty="0"/>
              <a:t>■ arrest the progression of disease and </a:t>
            </a:r>
            <a:r>
              <a:rPr lang="en-US" sz="2800" dirty="0" smtClean="0"/>
              <a:t>reverse pathological damage.</a:t>
            </a:r>
            <a:endParaRPr lang="en-US" sz="2800" dirty="0"/>
          </a:p>
          <a:p>
            <a:pPr marL="0" indent="0">
              <a:buNone/>
            </a:pPr>
            <a:r>
              <a:rPr lang="en-US" sz="2800" dirty="0"/>
              <a:t>■ eliminate infection and thereby prevent </a:t>
            </a:r>
            <a:r>
              <a:rPr lang="en-US" sz="2800" dirty="0" smtClean="0"/>
              <a:t>further</a:t>
            </a:r>
          </a:p>
          <a:p>
            <a:pPr marL="0" indent="0">
              <a:buNone/>
            </a:pPr>
            <a:r>
              <a:rPr lang="en-US" sz="2800" dirty="0" smtClean="0"/>
              <a:t>transmission of disease.</a:t>
            </a:r>
            <a:endParaRPr lang="en-US" sz="2800" dirty="0"/>
          </a:p>
        </p:txBody>
      </p:sp>
    </p:spTree>
    <p:extLst>
      <p:ext uri="{BB962C8B-B14F-4D97-AF65-F5344CB8AC3E}">
        <p14:creationId xmlns:p14="http://schemas.microsoft.com/office/powerpoint/2010/main" val="3744648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705600"/>
          </a:xfrm>
        </p:spPr>
        <p:txBody>
          <a:bodyPr>
            <a:normAutofit/>
          </a:bodyPr>
          <a:lstStyle/>
          <a:p>
            <a:pPr marL="0" indent="0">
              <a:buNone/>
            </a:pPr>
            <a:r>
              <a:rPr lang="en-US" dirty="0"/>
              <a:t>These qualities are exploited in the use </a:t>
            </a:r>
            <a:r>
              <a:rPr lang="en-US" dirty="0" smtClean="0"/>
              <a:t>of drugs </a:t>
            </a:r>
            <a:r>
              <a:rPr lang="en-US" dirty="0"/>
              <a:t>for:</a:t>
            </a:r>
          </a:p>
          <a:p>
            <a:pPr marL="0" indent="0">
              <a:buNone/>
            </a:pPr>
            <a:r>
              <a:rPr lang="en-US" dirty="0">
                <a:solidFill>
                  <a:srgbClr val="FF0000"/>
                </a:solidFill>
              </a:rPr>
              <a:t>■ </a:t>
            </a:r>
            <a:r>
              <a:rPr lang="en-US" i="1" dirty="0">
                <a:solidFill>
                  <a:srgbClr val="FF0000"/>
                </a:solidFill>
              </a:rPr>
              <a:t>chemotherapy </a:t>
            </a:r>
            <a:r>
              <a:rPr lang="en-US" dirty="0"/>
              <a:t>– the treatment of sick individuals</a:t>
            </a:r>
          </a:p>
          <a:p>
            <a:pPr marL="0" indent="0">
              <a:buNone/>
            </a:pPr>
            <a:r>
              <a:rPr lang="en-US" dirty="0"/>
              <a:t>(although the term is also applied more broadly</a:t>
            </a:r>
          </a:p>
          <a:p>
            <a:pPr marL="0" indent="0">
              <a:buNone/>
            </a:pPr>
            <a:r>
              <a:rPr lang="en-US" dirty="0"/>
              <a:t>to cover other uses of drugs, including prophylaxis);</a:t>
            </a:r>
          </a:p>
          <a:p>
            <a:pPr marL="0" indent="0">
              <a:buNone/>
            </a:pPr>
            <a:r>
              <a:rPr lang="en-US" dirty="0">
                <a:solidFill>
                  <a:srgbClr val="FF0000"/>
                </a:solidFill>
              </a:rPr>
              <a:t>■ </a:t>
            </a:r>
            <a:r>
              <a:rPr lang="en-US" i="1" dirty="0">
                <a:solidFill>
                  <a:srgbClr val="FF0000"/>
                </a:solidFill>
              </a:rPr>
              <a:t>chemoprophylaxis </a:t>
            </a:r>
            <a:r>
              <a:rPr lang="en-US" dirty="0"/>
              <a:t>– the protection of persons who</a:t>
            </a:r>
          </a:p>
          <a:p>
            <a:pPr marL="0" indent="0">
              <a:buNone/>
            </a:pPr>
            <a:r>
              <a:rPr lang="en-US" dirty="0"/>
              <a:t>are exposed to the risk of infection, e.g. malaria;</a:t>
            </a:r>
          </a:p>
          <a:p>
            <a:pPr marL="0" indent="0">
              <a:buNone/>
            </a:pPr>
            <a:r>
              <a:rPr lang="en-US" dirty="0">
                <a:solidFill>
                  <a:srgbClr val="FF0000"/>
                </a:solidFill>
              </a:rPr>
              <a:t>■ </a:t>
            </a:r>
            <a:r>
              <a:rPr lang="en-US" i="1" dirty="0">
                <a:solidFill>
                  <a:srgbClr val="FF0000"/>
                </a:solidFill>
              </a:rPr>
              <a:t>chemosuppression </a:t>
            </a:r>
            <a:r>
              <a:rPr lang="en-US" dirty="0"/>
              <a:t>– the prevention of severe</a:t>
            </a:r>
          </a:p>
          <a:p>
            <a:pPr marL="0" indent="0">
              <a:buNone/>
            </a:pPr>
            <a:r>
              <a:rPr lang="en-US" dirty="0"/>
              <a:t>clinical </a:t>
            </a:r>
            <a:r>
              <a:rPr lang="en-US" dirty="0" smtClean="0"/>
              <a:t>complications in infected </a:t>
            </a:r>
            <a:r>
              <a:rPr lang="en-US" dirty="0"/>
              <a:t>persons</a:t>
            </a:r>
            <a:r>
              <a:rPr lang="en-US" dirty="0" smtClean="0"/>
              <a:t>.</a:t>
            </a:r>
            <a:endParaRPr lang="en-US" dirty="0"/>
          </a:p>
        </p:txBody>
      </p:sp>
    </p:spTree>
    <p:extLst>
      <p:ext uri="{BB962C8B-B14F-4D97-AF65-F5344CB8AC3E}">
        <p14:creationId xmlns:p14="http://schemas.microsoft.com/office/powerpoint/2010/main" val="694460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l"/>
            <a:r>
              <a:rPr lang="en-US" sz="3200" b="1" dirty="0"/>
              <a:t>STRATEGIES</a:t>
            </a:r>
            <a:endParaRPr lang="en-US" sz="3200" dirty="0"/>
          </a:p>
        </p:txBody>
      </p:sp>
      <p:sp>
        <p:nvSpPr>
          <p:cNvPr id="3" name="Content Placeholder 2"/>
          <p:cNvSpPr>
            <a:spLocks noGrp="1"/>
          </p:cNvSpPr>
          <p:nvPr>
            <p:ph idx="1"/>
          </p:nvPr>
        </p:nvSpPr>
        <p:spPr>
          <a:xfrm>
            <a:off x="76200" y="685800"/>
            <a:ext cx="8991600" cy="6172200"/>
          </a:xfrm>
        </p:spPr>
        <p:txBody>
          <a:bodyPr>
            <a:normAutofit fontScale="92500" lnSpcReduction="10000"/>
          </a:bodyPr>
          <a:lstStyle/>
          <a:p>
            <a:pPr marL="0" indent="0">
              <a:buNone/>
            </a:pPr>
            <a:r>
              <a:rPr lang="en-US" dirty="0" smtClean="0"/>
              <a:t>      </a:t>
            </a:r>
            <a:r>
              <a:rPr lang="en-US" sz="3000" dirty="0" smtClean="0"/>
              <a:t>Drugs </a:t>
            </a:r>
            <a:r>
              <a:rPr lang="en-US" sz="3000" dirty="0"/>
              <a:t>have been used successfully as the </a:t>
            </a:r>
            <a:r>
              <a:rPr lang="en-US" sz="3000" dirty="0" smtClean="0"/>
              <a:t>main strategy </a:t>
            </a:r>
            <a:r>
              <a:rPr lang="en-US" sz="3000" dirty="0"/>
              <a:t>for the control of some endemic diseases.</a:t>
            </a:r>
          </a:p>
          <a:p>
            <a:pPr marL="0" indent="0">
              <a:buNone/>
            </a:pPr>
            <a:r>
              <a:rPr lang="en-US" sz="3000" dirty="0" smtClean="0"/>
              <a:t>Strategies </a:t>
            </a:r>
            <a:r>
              <a:rPr lang="en-US" sz="3000" dirty="0"/>
              <a:t>for large-scale use of drugs in </a:t>
            </a:r>
            <a:r>
              <a:rPr lang="en-US" sz="3000" dirty="0" smtClean="0"/>
              <a:t>disease control </a:t>
            </a:r>
            <a:r>
              <a:rPr lang="en-US" sz="3000" dirty="0"/>
              <a:t>include the following </a:t>
            </a:r>
            <a:r>
              <a:rPr lang="en-US" sz="3000" dirty="0" smtClean="0"/>
              <a:t>variants:</a:t>
            </a:r>
          </a:p>
          <a:p>
            <a:pPr marL="0" indent="0">
              <a:buNone/>
            </a:pPr>
            <a:r>
              <a:rPr lang="en-US" sz="3000" b="1" dirty="0">
                <a:solidFill>
                  <a:srgbClr val="FF0000"/>
                </a:solidFill>
              </a:rPr>
              <a:t>Mass </a:t>
            </a:r>
            <a:r>
              <a:rPr lang="en-US" sz="3000" b="1" dirty="0" smtClean="0">
                <a:solidFill>
                  <a:srgbClr val="FF0000"/>
                </a:solidFill>
              </a:rPr>
              <a:t>chemotherapy.</a:t>
            </a:r>
          </a:p>
          <a:p>
            <a:pPr marL="0" indent="0">
              <a:buNone/>
            </a:pPr>
            <a:r>
              <a:rPr lang="en-US" sz="3000" b="1" dirty="0">
                <a:solidFill>
                  <a:srgbClr val="FF0000"/>
                </a:solidFill>
              </a:rPr>
              <a:t>Selective population </a:t>
            </a:r>
            <a:r>
              <a:rPr lang="en-US" sz="3000" b="1" dirty="0" smtClean="0">
                <a:solidFill>
                  <a:srgbClr val="FF0000"/>
                </a:solidFill>
              </a:rPr>
              <a:t>chemotherapy.</a:t>
            </a:r>
          </a:p>
          <a:p>
            <a:pPr marL="0" indent="0">
              <a:buNone/>
            </a:pPr>
            <a:r>
              <a:rPr lang="en-US" sz="3000" b="1" dirty="0">
                <a:solidFill>
                  <a:srgbClr val="FF0000"/>
                </a:solidFill>
              </a:rPr>
              <a:t>Targeted </a:t>
            </a:r>
            <a:r>
              <a:rPr lang="en-US" sz="3000" b="1" dirty="0" smtClean="0">
                <a:solidFill>
                  <a:srgbClr val="FF0000"/>
                </a:solidFill>
              </a:rPr>
              <a:t>chemotherapy.</a:t>
            </a:r>
          </a:p>
          <a:p>
            <a:pPr marL="0" indent="0">
              <a:buNone/>
            </a:pPr>
            <a:r>
              <a:rPr lang="en-US" b="1" dirty="0"/>
              <a:t>DRUG </a:t>
            </a:r>
            <a:r>
              <a:rPr lang="en-US" b="1" dirty="0" smtClean="0"/>
              <a:t>SPECIFICATIONS</a:t>
            </a:r>
          </a:p>
          <a:p>
            <a:pPr marL="0" indent="0">
              <a:buNone/>
            </a:pPr>
            <a:r>
              <a:rPr lang="en-US" dirty="0" smtClean="0"/>
              <a:t> The </a:t>
            </a:r>
            <a:r>
              <a:rPr lang="en-US" dirty="0"/>
              <a:t>ideal drugs for use in </a:t>
            </a:r>
            <a:r>
              <a:rPr lang="en-US" dirty="0" smtClean="0"/>
              <a:t>developing countries </a:t>
            </a:r>
            <a:r>
              <a:rPr lang="en-US" dirty="0"/>
              <a:t>should meet the following specifications</a:t>
            </a:r>
            <a:r>
              <a:rPr lang="en-US" dirty="0" smtClean="0"/>
              <a:t>:</a:t>
            </a:r>
          </a:p>
          <a:p>
            <a:pPr marL="0" indent="0">
              <a:buNone/>
            </a:pPr>
            <a:r>
              <a:rPr lang="en-US" b="1" dirty="0" smtClean="0"/>
              <a:t>1. </a:t>
            </a:r>
            <a:r>
              <a:rPr lang="en-US" i="1" dirty="0" smtClean="0">
                <a:solidFill>
                  <a:srgbClr val="FF0000"/>
                </a:solidFill>
              </a:rPr>
              <a:t>Efficacy</a:t>
            </a:r>
            <a:r>
              <a:rPr lang="en-US" dirty="0"/>
              <a:t>. The drug should be effective </a:t>
            </a:r>
            <a:r>
              <a:rPr lang="en-US" dirty="0" smtClean="0"/>
              <a:t>against all </a:t>
            </a:r>
            <a:r>
              <a:rPr lang="en-US" dirty="0"/>
              <a:t>strains of the pathogen; the occurrence </a:t>
            </a:r>
            <a:r>
              <a:rPr lang="en-US" dirty="0" smtClean="0"/>
              <a:t>or emergence </a:t>
            </a:r>
            <a:r>
              <a:rPr lang="en-US" dirty="0"/>
              <a:t>of resistant strains would limit </a:t>
            </a:r>
            <a:r>
              <a:rPr lang="en-US" dirty="0" smtClean="0"/>
              <a:t>the usefulness </a:t>
            </a:r>
            <a:r>
              <a:rPr lang="en-US" dirty="0"/>
              <a:t>of the drug.</a:t>
            </a:r>
            <a:endParaRPr lang="en-US" dirty="0" smtClean="0"/>
          </a:p>
          <a:p>
            <a:pPr marL="0" indent="0">
              <a:buNone/>
            </a:pPr>
            <a:endParaRPr lang="en-US" b="1" dirty="0" smtClean="0"/>
          </a:p>
          <a:p>
            <a:pPr marL="0" indent="0">
              <a:buNone/>
            </a:pPr>
            <a:endParaRPr lang="en-US" dirty="0">
              <a:solidFill>
                <a:srgbClr val="FF0000"/>
              </a:solidFill>
            </a:endParaRPr>
          </a:p>
        </p:txBody>
      </p:sp>
    </p:spTree>
    <p:extLst>
      <p:ext uri="{BB962C8B-B14F-4D97-AF65-F5344CB8AC3E}">
        <p14:creationId xmlns:p14="http://schemas.microsoft.com/office/powerpoint/2010/main" val="1017459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81800"/>
          </a:xfrm>
        </p:spPr>
        <p:txBody>
          <a:bodyPr>
            <a:normAutofit lnSpcReduction="10000"/>
          </a:bodyPr>
          <a:lstStyle/>
          <a:p>
            <a:pPr marL="0" indent="0">
              <a:buNone/>
            </a:pPr>
            <a:r>
              <a:rPr lang="en-US" b="1" dirty="0" smtClean="0"/>
              <a:t>2. </a:t>
            </a:r>
            <a:r>
              <a:rPr lang="en-US" i="1" dirty="0">
                <a:solidFill>
                  <a:srgbClr val="FF0000"/>
                </a:solidFill>
              </a:rPr>
              <a:t>Safety</a:t>
            </a:r>
            <a:r>
              <a:rPr lang="en-US" dirty="0"/>
              <a:t>. The drug can be used safely by health</a:t>
            </a:r>
          </a:p>
          <a:p>
            <a:pPr marL="0" indent="0">
              <a:buNone/>
            </a:pPr>
            <a:r>
              <a:rPr lang="en-US" dirty="0"/>
              <a:t>personnel who have limited skills; it can </a:t>
            </a:r>
            <a:r>
              <a:rPr lang="en-US" dirty="0" smtClean="0"/>
              <a:t>be safely </a:t>
            </a:r>
            <a:r>
              <a:rPr lang="en-US" dirty="0"/>
              <a:t>administered to persons who would </a:t>
            </a:r>
            <a:r>
              <a:rPr lang="en-US" dirty="0" smtClean="0"/>
              <a:t>not remain </a:t>
            </a:r>
            <a:r>
              <a:rPr lang="en-US" dirty="0"/>
              <a:t>under continuous medical </a:t>
            </a:r>
            <a:r>
              <a:rPr lang="en-US" dirty="0" smtClean="0"/>
              <a:t>supervision.</a:t>
            </a:r>
            <a:endParaRPr lang="en-US" dirty="0"/>
          </a:p>
          <a:p>
            <a:pPr marL="0" indent="0">
              <a:buNone/>
            </a:pPr>
            <a:r>
              <a:rPr lang="en-US" b="1" dirty="0" smtClean="0"/>
              <a:t>3. </a:t>
            </a:r>
            <a:r>
              <a:rPr lang="en-US" i="1" dirty="0">
                <a:solidFill>
                  <a:srgbClr val="FF0000"/>
                </a:solidFill>
              </a:rPr>
              <a:t>Simple regimens</a:t>
            </a:r>
            <a:r>
              <a:rPr lang="en-US" dirty="0"/>
              <a:t>. The dosage regimen should be</a:t>
            </a:r>
          </a:p>
          <a:p>
            <a:pPr marL="0" indent="0">
              <a:buNone/>
            </a:pPr>
            <a:r>
              <a:rPr lang="en-US" dirty="0"/>
              <a:t>simple </a:t>
            </a:r>
            <a:r>
              <a:rPr lang="en-US" dirty="0" smtClean="0"/>
              <a:t>administered </a:t>
            </a:r>
            <a:r>
              <a:rPr lang="en-US" dirty="0"/>
              <a:t>by </a:t>
            </a:r>
            <a:r>
              <a:rPr lang="en-US" dirty="0" smtClean="0"/>
              <a:t>mouth; single </a:t>
            </a:r>
            <a:r>
              <a:rPr lang="en-US" dirty="0"/>
              <a:t>dose treatments should be </a:t>
            </a:r>
            <a:r>
              <a:rPr lang="en-US" dirty="0" smtClean="0"/>
              <a:t>available.</a:t>
            </a:r>
          </a:p>
          <a:p>
            <a:pPr marL="0" indent="0">
              <a:buNone/>
            </a:pPr>
            <a:r>
              <a:rPr lang="en-US" b="1" dirty="0" smtClean="0"/>
              <a:t>4. </a:t>
            </a:r>
            <a:r>
              <a:rPr lang="en-US" i="1" dirty="0">
                <a:solidFill>
                  <a:srgbClr val="FF0000"/>
                </a:solidFill>
              </a:rPr>
              <a:t>Acceptable</a:t>
            </a:r>
            <a:r>
              <a:rPr lang="en-US" dirty="0"/>
              <a:t>. The drug should be well </a:t>
            </a:r>
            <a:r>
              <a:rPr lang="en-US" dirty="0" smtClean="0"/>
              <a:t>tolerated by </a:t>
            </a:r>
            <a:r>
              <a:rPr lang="en-US" dirty="0"/>
              <a:t>persons of the target age group and </a:t>
            </a:r>
            <a:r>
              <a:rPr lang="en-US" dirty="0" smtClean="0"/>
              <a:t>should have </a:t>
            </a:r>
            <a:r>
              <a:rPr lang="en-US" dirty="0"/>
              <a:t>no unpleasant side-effects</a:t>
            </a:r>
            <a:r>
              <a:rPr lang="en-US" dirty="0" smtClean="0"/>
              <a:t>.</a:t>
            </a:r>
          </a:p>
          <a:p>
            <a:pPr marL="0" indent="0">
              <a:buNone/>
            </a:pPr>
            <a:r>
              <a:rPr lang="en-US" b="1" dirty="0" smtClean="0"/>
              <a:t>5. </a:t>
            </a:r>
            <a:r>
              <a:rPr lang="en-US" i="1" dirty="0">
                <a:solidFill>
                  <a:srgbClr val="FF0000"/>
                </a:solidFill>
              </a:rPr>
              <a:t>Affordable</a:t>
            </a:r>
            <a:r>
              <a:rPr lang="en-US" dirty="0"/>
              <a:t>. The cost of the drug should </a:t>
            </a:r>
            <a:r>
              <a:rPr lang="en-US" dirty="0" smtClean="0"/>
              <a:t>permit its </a:t>
            </a:r>
            <a:r>
              <a:rPr lang="en-US" dirty="0"/>
              <a:t>use within the limited </a:t>
            </a:r>
            <a:r>
              <a:rPr lang="en-US" dirty="0" smtClean="0"/>
              <a:t>pockets </a:t>
            </a:r>
            <a:r>
              <a:rPr lang="en-US" dirty="0"/>
              <a:t>of </a:t>
            </a:r>
            <a:r>
              <a:rPr lang="en-US" dirty="0" smtClean="0"/>
              <a:t>developing</a:t>
            </a:r>
          </a:p>
          <a:p>
            <a:pPr marL="0" indent="0">
              <a:buNone/>
            </a:pPr>
            <a:r>
              <a:rPr lang="en-US" dirty="0" smtClean="0"/>
              <a:t>countries.</a:t>
            </a:r>
            <a:endParaRPr lang="en-US" dirty="0"/>
          </a:p>
        </p:txBody>
      </p:sp>
    </p:spTree>
    <p:extLst>
      <p:ext uri="{BB962C8B-B14F-4D97-AF65-F5344CB8AC3E}">
        <p14:creationId xmlns:p14="http://schemas.microsoft.com/office/powerpoint/2010/main" val="2798317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l"/>
            <a:r>
              <a:rPr lang="en-US" sz="3200" b="1" dirty="0"/>
              <a:t>ANTIMICROBIAL RESISTANCE</a:t>
            </a:r>
            <a:endParaRPr lang="en-US" sz="3200" dirty="0"/>
          </a:p>
        </p:txBody>
      </p:sp>
      <p:sp>
        <p:nvSpPr>
          <p:cNvPr id="3" name="Content Placeholder 2"/>
          <p:cNvSpPr>
            <a:spLocks noGrp="1"/>
          </p:cNvSpPr>
          <p:nvPr>
            <p:ph idx="1"/>
          </p:nvPr>
        </p:nvSpPr>
        <p:spPr>
          <a:xfrm>
            <a:off x="152400" y="685800"/>
            <a:ext cx="8839200" cy="6019800"/>
          </a:xfrm>
        </p:spPr>
        <p:txBody>
          <a:bodyPr>
            <a:normAutofit fontScale="85000" lnSpcReduction="20000"/>
          </a:bodyPr>
          <a:lstStyle/>
          <a:p>
            <a:pPr marL="0" indent="0">
              <a:buNone/>
            </a:pPr>
            <a:r>
              <a:rPr lang="en-US" dirty="0" smtClean="0"/>
              <a:t>  Antimicrobial </a:t>
            </a:r>
            <a:r>
              <a:rPr lang="en-US" dirty="0"/>
              <a:t>resistance has now become a serious</a:t>
            </a:r>
          </a:p>
          <a:p>
            <a:pPr marL="0" indent="0">
              <a:buNone/>
            </a:pPr>
            <a:r>
              <a:rPr lang="en-US" dirty="0"/>
              <a:t>public health concern</a:t>
            </a:r>
            <a:r>
              <a:rPr lang="en-US" dirty="0" smtClean="0"/>
              <a:t>.</a:t>
            </a:r>
            <a:r>
              <a:rPr lang="en-US" dirty="0"/>
              <a:t> The development of resistance is </a:t>
            </a:r>
            <a:r>
              <a:rPr lang="en-US" dirty="0" smtClean="0"/>
              <a:t>multifactorial namely:-</a:t>
            </a:r>
          </a:p>
          <a:p>
            <a:pPr marL="0" indent="0">
              <a:buNone/>
            </a:pPr>
            <a:r>
              <a:rPr lang="en-US" dirty="0" smtClean="0"/>
              <a:t>(</a:t>
            </a:r>
            <a:r>
              <a:rPr lang="en-US" dirty="0" err="1"/>
              <a:t>i</a:t>
            </a:r>
            <a:r>
              <a:rPr lang="en-US" dirty="0"/>
              <a:t>) </a:t>
            </a:r>
            <a:r>
              <a:rPr lang="en-US" dirty="0" smtClean="0"/>
              <a:t>Overuse </a:t>
            </a:r>
            <a:r>
              <a:rPr lang="en-US" dirty="0"/>
              <a:t>and misuse if antimicrobials </a:t>
            </a:r>
            <a:r>
              <a:rPr lang="en-US" dirty="0" smtClean="0"/>
              <a:t>by doctors </a:t>
            </a:r>
            <a:r>
              <a:rPr lang="en-US" dirty="0"/>
              <a:t>and health </a:t>
            </a:r>
            <a:r>
              <a:rPr lang="en-US" dirty="0" smtClean="0"/>
              <a:t>personnel.</a:t>
            </a:r>
          </a:p>
          <a:p>
            <a:pPr marL="0" indent="0">
              <a:buNone/>
            </a:pPr>
            <a:r>
              <a:rPr lang="en-US" dirty="0" smtClean="0"/>
              <a:t> </a:t>
            </a:r>
            <a:r>
              <a:rPr lang="en-US" dirty="0"/>
              <a:t>(ii) </a:t>
            </a:r>
            <a:r>
              <a:rPr lang="en-US" dirty="0" smtClean="0"/>
              <a:t>Poor compliance.</a:t>
            </a:r>
            <a:endParaRPr lang="en-US" dirty="0"/>
          </a:p>
          <a:p>
            <a:pPr marL="0" indent="0">
              <a:buNone/>
            </a:pPr>
            <a:r>
              <a:rPr lang="en-US" dirty="0"/>
              <a:t>(iii) </a:t>
            </a:r>
            <a:r>
              <a:rPr lang="en-US" dirty="0" smtClean="0"/>
              <a:t>Self-medication.</a:t>
            </a:r>
          </a:p>
          <a:p>
            <a:pPr marL="0" indent="0">
              <a:buNone/>
            </a:pPr>
            <a:r>
              <a:rPr lang="en-US" dirty="0" smtClean="0"/>
              <a:t>(iv</a:t>
            </a:r>
            <a:r>
              <a:rPr lang="en-US" dirty="0"/>
              <a:t>) </a:t>
            </a:r>
            <a:r>
              <a:rPr lang="en-US" dirty="0" smtClean="0"/>
              <a:t>Counterfeit(fake) </a:t>
            </a:r>
            <a:r>
              <a:rPr lang="en-US" dirty="0" smtClean="0"/>
              <a:t>drugs.</a:t>
            </a:r>
          </a:p>
          <a:p>
            <a:pPr marL="0" indent="0">
              <a:buNone/>
            </a:pPr>
            <a:r>
              <a:rPr lang="en-US" dirty="0" smtClean="0"/>
              <a:t>(v</a:t>
            </a:r>
            <a:r>
              <a:rPr lang="en-US" dirty="0"/>
              <a:t>) </a:t>
            </a:r>
            <a:r>
              <a:rPr lang="en-US" dirty="0" smtClean="0"/>
              <a:t>Poor control </a:t>
            </a:r>
            <a:r>
              <a:rPr lang="en-US" dirty="0"/>
              <a:t>of antimicrobials in </a:t>
            </a:r>
            <a:r>
              <a:rPr lang="en-US" dirty="0" smtClean="0"/>
              <a:t>hospitals.</a:t>
            </a:r>
          </a:p>
          <a:p>
            <a:pPr marL="0" indent="0">
              <a:buNone/>
            </a:pPr>
            <a:r>
              <a:rPr lang="en-US" dirty="0" smtClean="0"/>
              <a:t> </a:t>
            </a:r>
            <a:r>
              <a:rPr lang="en-US" dirty="0"/>
              <a:t>(vi) </a:t>
            </a:r>
            <a:r>
              <a:rPr lang="en-US" dirty="0" smtClean="0"/>
              <a:t>Poor standards </a:t>
            </a:r>
            <a:r>
              <a:rPr lang="en-US" dirty="0"/>
              <a:t>of hygiene – personal and environmental</a:t>
            </a:r>
          </a:p>
          <a:p>
            <a:pPr marL="0" indent="0">
              <a:buNone/>
            </a:pPr>
            <a:r>
              <a:rPr lang="en-US" dirty="0"/>
              <a:t>in </a:t>
            </a:r>
            <a:r>
              <a:rPr lang="en-US" dirty="0" smtClean="0"/>
              <a:t>hospitals.</a:t>
            </a:r>
          </a:p>
          <a:p>
            <a:pPr marL="0" indent="0">
              <a:buNone/>
            </a:pPr>
            <a:r>
              <a:rPr lang="en-US" dirty="0" smtClean="0"/>
              <a:t> </a:t>
            </a:r>
            <a:r>
              <a:rPr lang="en-US" dirty="0"/>
              <a:t>(vii) </a:t>
            </a:r>
            <a:r>
              <a:rPr lang="en-US" dirty="0" smtClean="0"/>
              <a:t>Use </a:t>
            </a:r>
            <a:r>
              <a:rPr lang="en-US" dirty="0"/>
              <a:t>of antibiotics in </a:t>
            </a:r>
            <a:r>
              <a:rPr lang="en-US" dirty="0" smtClean="0"/>
              <a:t>animal husbandry</a:t>
            </a:r>
            <a:r>
              <a:rPr lang="en-US" dirty="0"/>
              <a:t>, horticulture and </a:t>
            </a:r>
            <a:r>
              <a:rPr lang="en-US" dirty="0" smtClean="0"/>
              <a:t>aquaculture</a:t>
            </a:r>
            <a:r>
              <a:rPr lang="en-US" dirty="0"/>
              <a:t>.</a:t>
            </a:r>
          </a:p>
          <a:p>
            <a:pPr marL="0" indent="0">
              <a:buNone/>
            </a:pPr>
            <a:r>
              <a:rPr lang="en-US" dirty="0"/>
              <a:t>(</a:t>
            </a:r>
            <a:r>
              <a:rPr lang="en-US" dirty="0" smtClean="0"/>
              <a:t>viii</a:t>
            </a:r>
            <a:r>
              <a:rPr lang="en-US" dirty="0"/>
              <a:t>) </a:t>
            </a:r>
            <a:r>
              <a:rPr lang="en-US" dirty="0" smtClean="0"/>
              <a:t>International </a:t>
            </a:r>
            <a:r>
              <a:rPr lang="en-US" dirty="0"/>
              <a:t>travel and trade</a:t>
            </a:r>
            <a:r>
              <a:rPr lang="en-US" dirty="0" smtClean="0"/>
              <a:t>.</a:t>
            </a:r>
            <a:endParaRPr lang="en-US" dirty="0"/>
          </a:p>
        </p:txBody>
      </p:sp>
    </p:spTree>
    <p:extLst>
      <p:ext uri="{BB962C8B-B14F-4D97-AF65-F5344CB8AC3E}">
        <p14:creationId xmlns:p14="http://schemas.microsoft.com/office/powerpoint/2010/main" val="339868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91832" cy="6553200"/>
          </a:xfrm>
        </p:spPr>
        <p:txBody>
          <a:bodyPr>
            <a:normAutofit/>
          </a:bodyPr>
          <a:lstStyle/>
          <a:p>
            <a:pPr lvl="0"/>
            <a:r>
              <a:rPr lang="en-US" b="1" dirty="0">
                <a:solidFill>
                  <a:prstClr val="black"/>
                </a:solidFill>
              </a:rPr>
              <a:t>EPIDEMIOLOGY OF COMMUNICABLE DISEASES </a:t>
            </a:r>
          </a:p>
          <a:p>
            <a:pPr lvl="0"/>
            <a:r>
              <a:rPr lang="en-US" b="1" dirty="0">
                <a:solidFill>
                  <a:prstClr val="black"/>
                </a:solidFill>
              </a:rPr>
              <a:t>THE COMPONENTS OF COMMUNICABLE DISEASE</a:t>
            </a:r>
          </a:p>
          <a:p>
            <a:pPr lvl="0"/>
            <a:r>
              <a:rPr lang="en-US" sz="2800" dirty="0">
                <a:solidFill>
                  <a:prstClr val="black"/>
                </a:solidFill>
              </a:rPr>
              <a:t>  </a:t>
            </a:r>
            <a:r>
              <a:rPr lang="en-US" sz="2800" dirty="0">
                <a:solidFill>
                  <a:srgbClr val="FF0000"/>
                </a:solidFill>
                <a:latin typeface="Palatino-Roman"/>
              </a:rPr>
              <a:t>Communicable diseases </a:t>
            </a:r>
            <a:r>
              <a:rPr lang="en-US" sz="2800" dirty="0">
                <a:solidFill>
                  <a:prstClr val="black"/>
                </a:solidFill>
                <a:latin typeface="Palatino-Roman"/>
              </a:rPr>
              <a:t>are characterized by the</a:t>
            </a:r>
          </a:p>
          <a:p>
            <a:pPr marL="0" lvl="0" indent="0">
              <a:buNone/>
            </a:pPr>
            <a:r>
              <a:rPr lang="en-US" sz="2800" dirty="0">
                <a:solidFill>
                  <a:prstClr val="black"/>
                </a:solidFill>
                <a:latin typeface="Palatino-Roman"/>
              </a:rPr>
              <a:t>existence of a</a:t>
            </a:r>
            <a:r>
              <a:rPr lang="en-US" sz="2800" dirty="0">
                <a:solidFill>
                  <a:srgbClr val="FF0000"/>
                </a:solidFill>
                <a:latin typeface="Palatino-Roman"/>
              </a:rPr>
              <a:t> living infectious agent </a:t>
            </a:r>
            <a:r>
              <a:rPr lang="en-US" sz="2800" dirty="0">
                <a:solidFill>
                  <a:prstClr val="black"/>
                </a:solidFill>
                <a:latin typeface="Palatino-Roman"/>
              </a:rPr>
              <a:t>which is </a:t>
            </a:r>
            <a:r>
              <a:rPr lang="en-US" sz="2800" dirty="0" smtClean="0">
                <a:solidFill>
                  <a:prstClr val="black"/>
                </a:solidFill>
                <a:latin typeface="Palatino-Roman"/>
              </a:rPr>
              <a:t>transmissible. Apart </a:t>
            </a:r>
            <a:r>
              <a:rPr lang="en-US" sz="2800" dirty="0">
                <a:solidFill>
                  <a:prstClr val="black"/>
                </a:solidFill>
                <a:latin typeface="Palatino-Roman"/>
              </a:rPr>
              <a:t>from the infectious agent, two other factors, the </a:t>
            </a:r>
            <a:r>
              <a:rPr lang="en-US" sz="2800" dirty="0">
                <a:solidFill>
                  <a:srgbClr val="FF0000"/>
                </a:solidFill>
                <a:latin typeface="Palatino-Roman"/>
              </a:rPr>
              <a:t>host</a:t>
            </a:r>
            <a:r>
              <a:rPr lang="en-US" sz="2800" dirty="0">
                <a:solidFill>
                  <a:prstClr val="black"/>
                </a:solidFill>
                <a:latin typeface="Palatino-Roman"/>
              </a:rPr>
              <a:t> and the </a:t>
            </a:r>
            <a:r>
              <a:rPr lang="en-US" sz="2800" dirty="0">
                <a:solidFill>
                  <a:srgbClr val="FF0000"/>
                </a:solidFill>
                <a:latin typeface="Palatino-Roman"/>
              </a:rPr>
              <a:t>environment</a:t>
            </a:r>
            <a:r>
              <a:rPr lang="en-US" sz="2800" dirty="0">
                <a:solidFill>
                  <a:prstClr val="black"/>
                </a:solidFill>
                <a:latin typeface="Palatino-Roman"/>
              </a:rPr>
              <a:t>, </a:t>
            </a:r>
            <a:r>
              <a:rPr lang="en-US" sz="2800" b="1" dirty="0">
                <a:solidFill>
                  <a:prstClr val="black"/>
                </a:solidFill>
                <a:latin typeface="Palatino-Roman"/>
              </a:rPr>
              <a:t>affect the epidemiology of the infection.</a:t>
            </a:r>
            <a:r>
              <a:rPr lang="en-US" sz="2800" dirty="0">
                <a:solidFill>
                  <a:prstClr val="black"/>
                </a:solidFill>
                <a:latin typeface="Palatino-Roman"/>
              </a:rPr>
              <a:t> The relationship between these three components may be illustrated using the following analogy:</a:t>
            </a:r>
          </a:p>
          <a:p>
            <a:pPr marL="0" lvl="0" indent="0">
              <a:buNone/>
            </a:pPr>
            <a:r>
              <a:rPr lang="en-US" sz="2800" dirty="0">
                <a:solidFill>
                  <a:srgbClr val="FF0000"/>
                </a:solidFill>
                <a:latin typeface="Palatino-Roman"/>
              </a:rPr>
              <a:t>Agent:                                        The seed</a:t>
            </a:r>
          </a:p>
          <a:p>
            <a:pPr marL="0" lvl="0" indent="0">
              <a:buNone/>
            </a:pPr>
            <a:r>
              <a:rPr lang="en-US" sz="2800" dirty="0">
                <a:solidFill>
                  <a:srgbClr val="FF0000"/>
                </a:solidFill>
                <a:latin typeface="Palatino-Roman"/>
              </a:rPr>
              <a:t>Host:                                          The soil</a:t>
            </a:r>
          </a:p>
          <a:p>
            <a:pPr marL="0" lvl="0" indent="0">
              <a:buNone/>
            </a:pPr>
            <a:r>
              <a:rPr lang="en-US" sz="2800" dirty="0">
                <a:solidFill>
                  <a:srgbClr val="FF0000"/>
                </a:solidFill>
                <a:latin typeface="Palatino-Roman"/>
              </a:rPr>
              <a:t>Route of transmission:               The climate</a:t>
            </a:r>
            <a:endParaRPr lang="en-US" sz="2800" dirty="0">
              <a:solidFill>
                <a:srgbClr val="FF0000"/>
              </a:solidFill>
            </a:endParaRPr>
          </a:p>
          <a:p>
            <a:pPr marL="0" indent="0">
              <a:buNone/>
            </a:pPr>
            <a:endParaRPr lang="en-US" sz="2800" dirty="0"/>
          </a:p>
        </p:txBody>
      </p:sp>
    </p:spTree>
    <p:extLst>
      <p:ext uri="{BB962C8B-B14F-4D97-AF65-F5344CB8AC3E}">
        <p14:creationId xmlns:p14="http://schemas.microsoft.com/office/powerpoint/2010/main" val="4089978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EPIDEMIOLOGY OF NON-INFECTIOUS</a:t>
            </a:r>
            <a:br>
              <a:rPr lang="en-US" sz="3200" b="1" dirty="0"/>
            </a:br>
            <a:r>
              <a:rPr lang="en-US" sz="3200" b="1" dirty="0"/>
              <a:t>DISEASES</a:t>
            </a:r>
            <a:endParaRPr lang="en-US" sz="3200" dirty="0"/>
          </a:p>
        </p:txBody>
      </p:sp>
      <p:sp>
        <p:nvSpPr>
          <p:cNvPr id="3" name="Content Placeholder 2"/>
          <p:cNvSpPr>
            <a:spLocks noGrp="1"/>
          </p:cNvSpPr>
          <p:nvPr>
            <p:ph idx="1"/>
          </p:nvPr>
        </p:nvSpPr>
        <p:spPr>
          <a:xfrm>
            <a:off x="76200" y="1066800"/>
            <a:ext cx="8991600" cy="5638800"/>
          </a:xfrm>
        </p:spPr>
        <p:txBody>
          <a:bodyPr>
            <a:normAutofit/>
          </a:bodyPr>
          <a:lstStyle/>
          <a:p>
            <a:pPr marL="0" indent="0">
              <a:buNone/>
            </a:pPr>
            <a:r>
              <a:rPr lang="en-US" dirty="0" smtClean="0"/>
              <a:t>   </a:t>
            </a:r>
            <a:r>
              <a:rPr lang="en-US" sz="2800" dirty="0" smtClean="0"/>
              <a:t>Epidemiological </a:t>
            </a:r>
            <a:r>
              <a:rPr lang="en-US" sz="2800" dirty="0"/>
              <a:t>methods have been </a:t>
            </a:r>
            <a:r>
              <a:rPr lang="en-US" sz="2800" dirty="0" smtClean="0"/>
              <a:t>widely applied </a:t>
            </a:r>
            <a:r>
              <a:rPr lang="en-US" sz="2800" dirty="0"/>
              <a:t>in the study of non-infectious </a:t>
            </a:r>
            <a:r>
              <a:rPr lang="en-US" sz="2800" dirty="0" smtClean="0"/>
              <a:t>diseases. Such </a:t>
            </a:r>
            <a:r>
              <a:rPr lang="en-US" sz="2800" dirty="0"/>
              <a:t>studies have yielded many fruitful </a:t>
            </a:r>
            <a:r>
              <a:rPr lang="en-US" sz="2800" dirty="0" smtClean="0"/>
              <a:t>results, especially </a:t>
            </a:r>
            <a:r>
              <a:rPr lang="en-US" sz="2800" dirty="0"/>
              <a:t>in providing the basis for taking </a:t>
            </a:r>
            <a:r>
              <a:rPr lang="en-US" sz="2800" dirty="0" smtClean="0"/>
              <a:t>effective preventive </a:t>
            </a:r>
            <a:r>
              <a:rPr lang="en-US" sz="2800" dirty="0"/>
              <a:t>action long before the specific </a:t>
            </a:r>
            <a:r>
              <a:rPr lang="en-US" sz="2800" dirty="0" smtClean="0"/>
              <a:t>aetiological</a:t>
            </a:r>
            <a:r>
              <a:rPr lang="en-US" sz="2800" dirty="0"/>
              <a:t> </a:t>
            </a:r>
            <a:r>
              <a:rPr lang="en-US" sz="2800" dirty="0" smtClean="0"/>
              <a:t>agent </a:t>
            </a:r>
            <a:r>
              <a:rPr lang="en-US" sz="2800" dirty="0"/>
              <a:t>is identified or the mechanism </a:t>
            </a:r>
            <a:r>
              <a:rPr lang="en-US" sz="2800" dirty="0" smtClean="0"/>
              <a:t>of the </a:t>
            </a:r>
            <a:r>
              <a:rPr lang="en-US" sz="2800" dirty="0"/>
              <a:t>pathogenesis of the disease are </a:t>
            </a:r>
            <a:r>
              <a:rPr lang="en-US" sz="2800" dirty="0" smtClean="0"/>
              <a:t>understood.</a:t>
            </a:r>
          </a:p>
          <a:p>
            <a:pPr marL="0" indent="0">
              <a:buNone/>
            </a:pPr>
            <a:r>
              <a:rPr lang="en-US" sz="2800" dirty="0">
                <a:solidFill>
                  <a:srgbClr val="FF0000"/>
                </a:solidFill>
              </a:rPr>
              <a:t>■ </a:t>
            </a:r>
            <a:r>
              <a:rPr lang="en-US" sz="2800" i="1" dirty="0">
                <a:solidFill>
                  <a:srgbClr val="FF0000"/>
                </a:solidFill>
              </a:rPr>
              <a:t>nutritional disorders </a:t>
            </a:r>
            <a:r>
              <a:rPr lang="en-US" sz="2800" dirty="0"/>
              <a:t>(</a:t>
            </a:r>
            <a:r>
              <a:rPr lang="en-US" sz="2800" dirty="0" smtClean="0"/>
              <a:t>scurvy).</a:t>
            </a:r>
          </a:p>
          <a:p>
            <a:pPr marL="0" indent="0">
              <a:buNone/>
            </a:pPr>
            <a:r>
              <a:rPr lang="en-US" sz="2800" dirty="0">
                <a:solidFill>
                  <a:srgbClr val="FF0000"/>
                </a:solidFill>
              </a:rPr>
              <a:t>■ </a:t>
            </a:r>
            <a:r>
              <a:rPr lang="en-US" sz="2800" dirty="0" smtClean="0">
                <a:solidFill>
                  <a:srgbClr val="FF0000"/>
                </a:solidFill>
              </a:rPr>
              <a:t>c</a:t>
            </a:r>
            <a:r>
              <a:rPr lang="en-US" sz="2800" i="1" dirty="0" smtClean="0">
                <a:solidFill>
                  <a:srgbClr val="FF0000"/>
                </a:solidFill>
              </a:rPr>
              <a:t>ancer </a:t>
            </a:r>
            <a:r>
              <a:rPr lang="en-US" sz="2800" dirty="0"/>
              <a:t>(skin, </a:t>
            </a:r>
            <a:r>
              <a:rPr lang="en-US" sz="2800" dirty="0" smtClean="0"/>
              <a:t>lungs).</a:t>
            </a:r>
          </a:p>
          <a:p>
            <a:pPr marL="0" indent="0">
              <a:buNone/>
            </a:pPr>
            <a:r>
              <a:rPr lang="en-US" sz="2800" dirty="0">
                <a:solidFill>
                  <a:srgbClr val="FF0000"/>
                </a:solidFill>
              </a:rPr>
              <a:t>■ </a:t>
            </a:r>
            <a:r>
              <a:rPr lang="en-US" sz="2800" i="1" dirty="0">
                <a:solidFill>
                  <a:srgbClr val="FF0000"/>
                </a:solidFill>
              </a:rPr>
              <a:t>congenital abnormalities </a:t>
            </a:r>
            <a:r>
              <a:rPr lang="en-US" sz="2800" dirty="0"/>
              <a:t>(Down’s </a:t>
            </a:r>
            <a:r>
              <a:rPr lang="en-US" sz="2800" dirty="0" smtClean="0"/>
              <a:t>syndrome).</a:t>
            </a:r>
          </a:p>
          <a:p>
            <a:pPr marL="0" indent="0">
              <a:buNone/>
            </a:pPr>
            <a:r>
              <a:rPr lang="en-US" sz="2800" dirty="0">
                <a:solidFill>
                  <a:srgbClr val="FF0000"/>
                </a:solidFill>
              </a:rPr>
              <a:t>■ </a:t>
            </a:r>
            <a:r>
              <a:rPr lang="en-US" sz="2800" i="1" dirty="0">
                <a:solidFill>
                  <a:srgbClr val="FF0000"/>
                </a:solidFill>
              </a:rPr>
              <a:t>accidents </a:t>
            </a:r>
            <a:r>
              <a:rPr lang="en-US" sz="2800" dirty="0"/>
              <a:t>(home, road and industrial accidents</a:t>
            </a:r>
            <a:r>
              <a:rPr lang="en-US" sz="2800" dirty="0" smtClean="0"/>
              <a:t>).</a:t>
            </a:r>
          </a:p>
          <a:p>
            <a:pPr marL="0" indent="0">
              <a:buNone/>
            </a:pPr>
            <a:r>
              <a:rPr lang="en-US" sz="2800" dirty="0">
                <a:solidFill>
                  <a:srgbClr val="FF0000"/>
                </a:solidFill>
              </a:rPr>
              <a:t>■ </a:t>
            </a:r>
            <a:r>
              <a:rPr lang="en-US" sz="2800" i="1" dirty="0">
                <a:solidFill>
                  <a:srgbClr val="FF0000"/>
                </a:solidFill>
              </a:rPr>
              <a:t>degenerative diseases </a:t>
            </a:r>
            <a:r>
              <a:rPr lang="en-US" sz="2800" dirty="0" smtClean="0"/>
              <a:t>(hypertension</a:t>
            </a:r>
            <a:r>
              <a:rPr lang="en-US" sz="2800" dirty="0"/>
              <a:t>, arthritis).</a:t>
            </a:r>
            <a:endParaRPr lang="en-US" sz="2800" dirty="0" smtClean="0"/>
          </a:p>
          <a:p>
            <a:pPr marL="0" indent="0">
              <a:buNone/>
            </a:pPr>
            <a:endParaRPr lang="en-US" sz="2800" dirty="0"/>
          </a:p>
        </p:txBody>
      </p:sp>
    </p:spTree>
    <p:extLst>
      <p:ext uri="{BB962C8B-B14F-4D97-AF65-F5344CB8AC3E}">
        <p14:creationId xmlns:p14="http://schemas.microsoft.com/office/powerpoint/2010/main" val="3458882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err="1"/>
              <a:t>Rowitz</a:t>
            </a:r>
            <a:r>
              <a:rPr lang="en-US" dirty="0"/>
              <a:t>, Louis. 2008. Public Health Leadership: Putting Principles into Practice</a:t>
            </a:r>
            <a:r>
              <a:rPr lang="en-US" dirty="0" smtClean="0"/>
              <a:t>.</a:t>
            </a:r>
          </a:p>
          <a:p>
            <a:r>
              <a:rPr lang="pt-BR" dirty="0"/>
              <a:t>A </a:t>
            </a:r>
            <a:r>
              <a:rPr lang="pt-BR" dirty="0" smtClean="0"/>
              <a:t>d e t o k u n b o O </a:t>
            </a:r>
            <a:r>
              <a:rPr lang="pt-BR" dirty="0"/>
              <a:t>. L u c a s&amp;H e r b e r t M . G i l l e </a:t>
            </a:r>
            <a:r>
              <a:rPr lang="pt-BR" dirty="0" smtClean="0"/>
              <a:t>s. 2003. </a:t>
            </a:r>
            <a:r>
              <a:rPr lang="en-US" dirty="0" smtClean="0"/>
              <a:t>Short Textbook of Public Health Medicine For the Tropics 4th </a:t>
            </a:r>
            <a:r>
              <a:rPr lang="en-US" dirty="0"/>
              <a:t>edition</a:t>
            </a:r>
          </a:p>
          <a:p>
            <a:r>
              <a:rPr lang="en-US" dirty="0" smtClean="0">
                <a:solidFill>
                  <a:srgbClr val="FF0000"/>
                </a:solidFill>
              </a:rPr>
              <a:t>“</a:t>
            </a:r>
            <a:r>
              <a:rPr lang="en-US" dirty="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262759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7744"/>
            <a:ext cx="8915400" cy="6629400"/>
          </a:xfrm>
        </p:spPr>
        <p:txBody>
          <a:bodyPr>
            <a:normAutofit fontScale="92500"/>
          </a:bodyPr>
          <a:lstStyle/>
          <a:p>
            <a:pPr marL="0" indent="0">
              <a:buNone/>
            </a:pPr>
            <a:r>
              <a:rPr lang="en-US" sz="2800" dirty="0">
                <a:solidFill>
                  <a:schemeClr val="accent1">
                    <a:lumMod val="75000"/>
                  </a:schemeClr>
                </a:solidFill>
              </a:rPr>
              <a:t>■</a:t>
            </a:r>
            <a:r>
              <a:rPr lang="en-US" b="1" dirty="0">
                <a:solidFill>
                  <a:srgbClr val="7030A0"/>
                </a:solidFill>
              </a:rPr>
              <a:t>INFECTIOUS </a:t>
            </a:r>
            <a:r>
              <a:rPr lang="en-US" b="1" dirty="0" smtClean="0">
                <a:solidFill>
                  <a:srgbClr val="7030A0"/>
                </a:solidFill>
              </a:rPr>
              <a:t>AGENTS</a:t>
            </a:r>
          </a:p>
          <a:p>
            <a:r>
              <a:rPr lang="en-US" sz="2800" dirty="0"/>
              <a:t>These may be </a:t>
            </a:r>
            <a:r>
              <a:rPr lang="en-US" sz="2800" dirty="0">
                <a:solidFill>
                  <a:srgbClr val="FF0000"/>
                </a:solidFill>
              </a:rPr>
              <a:t>viruses, </a:t>
            </a:r>
            <a:r>
              <a:rPr lang="en-US" dirty="0" smtClean="0">
                <a:solidFill>
                  <a:srgbClr val="FF0000"/>
                </a:solidFill>
              </a:rPr>
              <a:t>rickettsiae</a:t>
            </a:r>
            <a:r>
              <a:rPr lang="en-US" sz="2800" dirty="0" smtClean="0">
                <a:solidFill>
                  <a:srgbClr val="FF0000"/>
                </a:solidFill>
              </a:rPr>
              <a:t>??, </a:t>
            </a:r>
            <a:r>
              <a:rPr lang="en-US" sz="2800" dirty="0">
                <a:solidFill>
                  <a:srgbClr val="FF0000"/>
                </a:solidFill>
              </a:rPr>
              <a:t>bacteria, </a:t>
            </a:r>
            <a:r>
              <a:rPr lang="en-US" sz="2800" dirty="0" smtClean="0">
                <a:solidFill>
                  <a:srgbClr val="FF0000"/>
                </a:solidFill>
              </a:rPr>
              <a:t>protozoa, fungi </a:t>
            </a:r>
            <a:r>
              <a:rPr lang="en-US" dirty="0">
                <a:solidFill>
                  <a:srgbClr val="FF0000"/>
                </a:solidFill>
              </a:rPr>
              <a:t>or </a:t>
            </a:r>
            <a:r>
              <a:rPr lang="en-US" dirty="0" smtClean="0">
                <a:solidFill>
                  <a:srgbClr val="FF0000"/>
                </a:solidFill>
              </a:rPr>
              <a:t>helminths</a:t>
            </a:r>
            <a:r>
              <a:rPr lang="en-US" sz="2800" dirty="0" smtClean="0">
                <a:solidFill>
                  <a:srgbClr val="FF0000"/>
                </a:solidFill>
              </a:rPr>
              <a:t>??</a:t>
            </a:r>
            <a:r>
              <a:rPr lang="en-US" sz="2800" dirty="0" smtClean="0"/>
              <a:t>. </a:t>
            </a:r>
            <a:r>
              <a:rPr lang="en-US" sz="2800" dirty="0"/>
              <a:t>The biological </a:t>
            </a:r>
            <a:r>
              <a:rPr lang="en-US" sz="2800" dirty="0" smtClean="0"/>
              <a:t>properties of </a:t>
            </a:r>
            <a:r>
              <a:rPr lang="en-US" sz="2800" dirty="0"/>
              <a:t>the agent may play a major role in its </a:t>
            </a:r>
            <a:r>
              <a:rPr lang="en-US" sz="2800" dirty="0" smtClean="0"/>
              <a:t>epidemiology. In </a:t>
            </a:r>
            <a:r>
              <a:rPr lang="en-US" sz="2800" dirty="0"/>
              <a:t>order to survive an infectious agent must </a:t>
            </a:r>
            <a:r>
              <a:rPr lang="en-US" sz="2800" dirty="0" smtClean="0"/>
              <a:t>be able </a:t>
            </a:r>
            <a:r>
              <a:rPr lang="en-US" sz="2800" dirty="0"/>
              <a:t>to do the following:</a:t>
            </a:r>
          </a:p>
          <a:p>
            <a:r>
              <a:rPr lang="en-US" sz="2800" dirty="0" smtClean="0"/>
              <a:t> </a:t>
            </a:r>
            <a:r>
              <a:rPr lang="en-US" sz="2800" b="1" dirty="0" smtClean="0"/>
              <a:t>multiply</a:t>
            </a:r>
            <a:r>
              <a:rPr lang="en-US" sz="2800" b="1" dirty="0" smtClean="0"/>
              <a:t>.                               </a:t>
            </a:r>
            <a:endParaRPr lang="en-US" sz="2800" b="1" dirty="0"/>
          </a:p>
          <a:p>
            <a:r>
              <a:rPr lang="en-US" sz="2800" b="1" dirty="0" smtClean="0"/>
              <a:t> </a:t>
            </a:r>
            <a:r>
              <a:rPr lang="en-US" sz="2800" b="1" dirty="0" smtClean="0"/>
              <a:t>emerge </a:t>
            </a:r>
            <a:r>
              <a:rPr lang="en-US" sz="2800" b="1" dirty="0"/>
              <a:t>from the </a:t>
            </a:r>
            <a:r>
              <a:rPr lang="en-US" sz="2800" b="1" dirty="0" smtClean="0"/>
              <a:t>host</a:t>
            </a:r>
            <a:r>
              <a:rPr lang="en-US" sz="2800" b="1" dirty="0" smtClean="0"/>
              <a:t>.</a:t>
            </a:r>
          </a:p>
          <a:p>
            <a:endParaRPr lang="en-US" sz="2800" b="1" dirty="0"/>
          </a:p>
          <a:p>
            <a:r>
              <a:rPr lang="en-US" sz="2800" b="1" dirty="0" smtClean="0"/>
              <a:t> </a:t>
            </a:r>
            <a:r>
              <a:rPr lang="en-US" sz="2800" dirty="0"/>
              <a:t>the mechanisms that the </a:t>
            </a:r>
            <a:r>
              <a:rPr lang="en-US" sz="2800" dirty="0" smtClean="0"/>
              <a:t>organism uses </a:t>
            </a:r>
            <a:r>
              <a:rPr lang="en-US" sz="2800" dirty="0"/>
              <a:t>at each of these four stages may help in </a:t>
            </a:r>
            <a:r>
              <a:rPr lang="en-US" sz="2800" dirty="0" smtClean="0"/>
              <a:t>identifying the </a:t>
            </a:r>
            <a:r>
              <a:rPr lang="en-US" sz="2800" dirty="0"/>
              <a:t>most </a:t>
            </a:r>
            <a:r>
              <a:rPr lang="en-US" sz="2800" dirty="0" smtClean="0"/>
              <a:t>vulnerable(weak) </a:t>
            </a:r>
            <a:r>
              <a:rPr lang="en-US" sz="2800" dirty="0"/>
              <a:t>stage at which to </a:t>
            </a:r>
            <a:r>
              <a:rPr lang="en-US" sz="2800" dirty="0" smtClean="0"/>
              <a:t>direct control </a:t>
            </a:r>
            <a:r>
              <a:rPr lang="en-US" sz="2800" dirty="0"/>
              <a:t>measures</a:t>
            </a:r>
            <a:r>
              <a:rPr lang="en-US" sz="2800" dirty="0" smtClean="0"/>
              <a:t>.</a:t>
            </a:r>
          </a:p>
          <a:p>
            <a:r>
              <a:rPr lang="en-US" sz="2800" dirty="0"/>
              <a:t>The ability of the infective </a:t>
            </a:r>
            <a:r>
              <a:rPr lang="en-US" sz="2800" dirty="0" smtClean="0"/>
              <a:t>agent </a:t>
            </a:r>
            <a:r>
              <a:rPr lang="en-US" sz="2800" dirty="0" smtClean="0">
                <a:solidFill>
                  <a:srgbClr val="FF0000"/>
                </a:solidFill>
              </a:rPr>
              <a:t>to </a:t>
            </a:r>
            <a:r>
              <a:rPr lang="en-US" sz="2800" dirty="0">
                <a:solidFill>
                  <a:srgbClr val="FF0000"/>
                </a:solidFill>
              </a:rPr>
              <a:t>survive </a:t>
            </a:r>
            <a:r>
              <a:rPr lang="en-US" sz="2800" dirty="0"/>
              <a:t>in the </a:t>
            </a:r>
            <a:r>
              <a:rPr lang="en-US" sz="2800" dirty="0">
                <a:solidFill>
                  <a:srgbClr val="FF0000"/>
                </a:solidFill>
              </a:rPr>
              <a:t>environment </a:t>
            </a:r>
            <a:r>
              <a:rPr lang="en-US" sz="2800" dirty="0"/>
              <a:t>is an important </a:t>
            </a:r>
            <a:r>
              <a:rPr lang="en-US" sz="2800" dirty="0" smtClean="0"/>
              <a:t>factor in </a:t>
            </a:r>
            <a:r>
              <a:rPr lang="en-US" sz="2800" dirty="0"/>
              <a:t>the epidemiology of the infection.</a:t>
            </a:r>
            <a:endParaRPr lang="en-US" sz="2800" b="1" dirty="0" smtClean="0"/>
          </a:p>
          <a:p>
            <a:pPr marL="0" indent="0">
              <a:buNone/>
            </a:pPr>
            <a:endParaRPr lang="en-US" sz="2800" b="1" dirty="0"/>
          </a:p>
          <a:p>
            <a:pPr marL="0" indent="0">
              <a:buNone/>
            </a:pPr>
            <a:endParaRPr lang="en-US" sz="2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999" y="2743200"/>
            <a:ext cx="381000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19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a:bodyPr>
          <a:lstStyle/>
          <a:p>
            <a:pPr marL="0" indent="0">
              <a:buNone/>
            </a:pPr>
            <a:r>
              <a:rPr lang="en-US" b="1" dirty="0" smtClean="0">
                <a:solidFill>
                  <a:srgbClr val="7030A0"/>
                </a:solidFill>
              </a:rPr>
              <a:t>Reservoir </a:t>
            </a:r>
            <a:r>
              <a:rPr lang="en-US" b="1" dirty="0">
                <a:solidFill>
                  <a:srgbClr val="7030A0"/>
                </a:solidFill>
              </a:rPr>
              <a:t>of </a:t>
            </a:r>
            <a:r>
              <a:rPr lang="en-US" b="1" dirty="0" smtClean="0">
                <a:solidFill>
                  <a:srgbClr val="7030A0"/>
                </a:solidFill>
              </a:rPr>
              <a:t>infection</a:t>
            </a:r>
          </a:p>
          <a:p>
            <a:r>
              <a:rPr lang="en-US" sz="2800" dirty="0" smtClean="0"/>
              <a:t>     This term </a:t>
            </a:r>
            <a:r>
              <a:rPr lang="en-US" sz="2800" dirty="0"/>
              <a:t>is used to describe the </a:t>
            </a:r>
            <a:r>
              <a:rPr lang="en-US" sz="2800" dirty="0" smtClean="0"/>
              <a:t>specific ecological </a:t>
            </a:r>
            <a:r>
              <a:rPr lang="en-US" sz="2800" dirty="0"/>
              <a:t>niche upon which it depends </a:t>
            </a:r>
            <a:r>
              <a:rPr lang="en-US" sz="2800" dirty="0" smtClean="0"/>
              <a:t>for its </a:t>
            </a:r>
            <a:r>
              <a:rPr lang="en-US" sz="2800" dirty="0"/>
              <a:t>survival. The reservoir may be </a:t>
            </a:r>
            <a:r>
              <a:rPr lang="en-US" sz="2800" dirty="0">
                <a:solidFill>
                  <a:srgbClr val="FF0000"/>
                </a:solidFill>
              </a:rPr>
              <a:t>human</a:t>
            </a:r>
            <a:r>
              <a:rPr lang="en-US" sz="2800" dirty="0"/>
              <a:t>, </a:t>
            </a:r>
            <a:r>
              <a:rPr lang="en-US" sz="2800" dirty="0" smtClean="0">
                <a:solidFill>
                  <a:srgbClr val="FF0000"/>
                </a:solidFill>
              </a:rPr>
              <a:t>animal</a:t>
            </a:r>
            <a:r>
              <a:rPr lang="en-US" sz="2800" dirty="0" smtClean="0"/>
              <a:t> or </a:t>
            </a:r>
            <a:r>
              <a:rPr lang="en-US" sz="2800" dirty="0">
                <a:solidFill>
                  <a:srgbClr val="FF0000"/>
                </a:solidFill>
              </a:rPr>
              <a:t>non-living </a:t>
            </a:r>
            <a:r>
              <a:rPr lang="en-US" sz="2800" dirty="0" smtClean="0">
                <a:solidFill>
                  <a:srgbClr val="FF0000"/>
                </a:solidFill>
              </a:rPr>
              <a:t>material</a:t>
            </a:r>
            <a:r>
              <a:rPr lang="en-US" sz="2800" dirty="0" smtClean="0"/>
              <a:t>.</a:t>
            </a:r>
            <a:endParaRPr lang="en-US" sz="2800" dirty="0"/>
          </a:p>
          <a:p>
            <a:r>
              <a:rPr lang="en-US" sz="2800" dirty="0" smtClean="0"/>
              <a:t>    The infective </a:t>
            </a:r>
            <a:r>
              <a:rPr lang="en-US" sz="2800" dirty="0"/>
              <a:t>agent lives and multiplies in the </a:t>
            </a:r>
            <a:r>
              <a:rPr lang="en-US" sz="2800" dirty="0" smtClean="0"/>
              <a:t>reservoir</a:t>
            </a:r>
          </a:p>
          <a:p>
            <a:pPr marL="0" indent="0">
              <a:buNone/>
            </a:pPr>
            <a:r>
              <a:rPr lang="en-US" sz="2800" dirty="0" smtClean="0"/>
              <a:t>  from which it is transmitted to other habitats but cannot      survive indefinitely at these other sites. For example, from its human reservoir</a:t>
            </a:r>
            <a:r>
              <a:rPr lang="en-US" sz="2800" dirty="0" smtClean="0">
                <a:solidFill>
                  <a:srgbClr val="FF0000"/>
                </a:solidFill>
              </a:rPr>
              <a:t>, </a:t>
            </a:r>
            <a:r>
              <a:rPr lang="en-US" sz="2800" i="1" dirty="0" smtClean="0">
                <a:solidFill>
                  <a:srgbClr val="FF0000"/>
                </a:solidFill>
              </a:rPr>
              <a:t>Salmonella typhi </a:t>
            </a:r>
            <a:r>
              <a:rPr lang="en-US" sz="2800" dirty="0" smtClean="0"/>
              <a:t>the cause of </a:t>
            </a:r>
            <a:r>
              <a:rPr lang="en-US" sz="2800" dirty="0" smtClean="0">
                <a:solidFill>
                  <a:srgbClr val="FF0000"/>
                </a:solidFill>
              </a:rPr>
              <a:t>typhoid fever</a:t>
            </a:r>
            <a:r>
              <a:rPr lang="en-US" sz="2800" dirty="0" smtClean="0"/>
              <a:t>, can contaminate water supplies, milk and other food products and can infect susceptible hosts. Since the </a:t>
            </a:r>
            <a:r>
              <a:rPr lang="en-US" sz="2800" dirty="0" smtClean="0">
                <a:solidFill>
                  <a:srgbClr val="FF0000"/>
                </a:solidFill>
              </a:rPr>
              <a:t>bacilli</a:t>
            </a:r>
            <a:r>
              <a:rPr lang="en-US" sz="2800" dirty="0" smtClean="0"/>
              <a:t> </a:t>
            </a:r>
            <a:r>
              <a:rPr lang="en-US" sz="2800" dirty="0"/>
              <a:t>cannot survive indefinitely in these </a:t>
            </a:r>
            <a:r>
              <a:rPr lang="en-US" sz="2800" dirty="0" smtClean="0"/>
              <a:t>habitats, these </a:t>
            </a:r>
            <a:r>
              <a:rPr lang="en-US" sz="2800" dirty="0"/>
              <a:t>other sites do not represent the </a:t>
            </a:r>
            <a:r>
              <a:rPr lang="en-US" sz="2800" dirty="0" smtClean="0"/>
              <a:t>reservoir of </a:t>
            </a:r>
            <a:r>
              <a:rPr lang="en-US" sz="2800" dirty="0"/>
              <a:t>typhoid infection but may serve as a </a:t>
            </a:r>
            <a:r>
              <a:rPr lang="en-US" sz="2800" i="1" dirty="0"/>
              <a:t>source </a:t>
            </a:r>
            <a:r>
              <a:rPr lang="en-US" sz="2800" i="1" dirty="0" smtClean="0"/>
              <a:t>of infection</a:t>
            </a:r>
            <a:r>
              <a:rPr lang="en-US" sz="2800" dirty="0"/>
              <a:t>.</a:t>
            </a:r>
          </a:p>
        </p:txBody>
      </p:sp>
    </p:spTree>
    <p:extLst>
      <p:ext uri="{BB962C8B-B14F-4D97-AF65-F5344CB8AC3E}">
        <p14:creationId xmlns:p14="http://schemas.microsoft.com/office/powerpoint/2010/main" val="99722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199"/>
          </a:xfrm>
        </p:spPr>
        <p:txBody>
          <a:bodyPr>
            <a:normAutofit fontScale="92500" lnSpcReduction="10000"/>
          </a:bodyPr>
          <a:lstStyle/>
          <a:p>
            <a:pPr marL="0" indent="0">
              <a:buNone/>
            </a:pPr>
            <a:r>
              <a:rPr lang="en-US" sz="3500" b="1" dirty="0"/>
              <a:t>HUMAN </a:t>
            </a:r>
            <a:r>
              <a:rPr lang="en-US" sz="3500" b="1" dirty="0" smtClean="0"/>
              <a:t>RESERVOIR</a:t>
            </a:r>
          </a:p>
          <a:p>
            <a:r>
              <a:rPr lang="en-US" sz="2800" dirty="0"/>
              <a:t> </a:t>
            </a:r>
            <a:r>
              <a:rPr lang="en-US" sz="2800" dirty="0" smtClean="0"/>
              <a:t>    This </a:t>
            </a:r>
            <a:r>
              <a:rPr lang="en-US" sz="2800" dirty="0"/>
              <a:t>includes a number of important </a:t>
            </a:r>
            <a:r>
              <a:rPr lang="en-US" sz="2800" dirty="0" smtClean="0"/>
              <a:t>pathogens that </a:t>
            </a:r>
            <a:r>
              <a:rPr lang="en-US" sz="2800" dirty="0"/>
              <a:t>are specifically adapted to man – the </a:t>
            </a:r>
            <a:r>
              <a:rPr lang="en-US" sz="2800" dirty="0" smtClean="0"/>
              <a:t>infective agents </a:t>
            </a:r>
            <a:r>
              <a:rPr lang="en-US" sz="2800" dirty="0"/>
              <a:t>of measles, AIDS, typhoid, </a:t>
            </a:r>
            <a:r>
              <a:rPr lang="en-US" sz="2800" dirty="0" smtClean="0"/>
              <a:t>meningococcal, </a:t>
            </a:r>
            <a:r>
              <a:rPr lang="en-US" sz="2800" dirty="0"/>
              <a:t>meningitis, gonorrhoea and syphilis. </a:t>
            </a:r>
            <a:r>
              <a:rPr lang="en-US" sz="2800" dirty="0">
                <a:solidFill>
                  <a:srgbClr val="FF0000"/>
                </a:solidFill>
              </a:rPr>
              <a:t>The </a:t>
            </a:r>
            <a:r>
              <a:rPr lang="en-US" sz="2800" dirty="0" smtClean="0">
                <a:solidFill>
                  <a:srgbClr val="FF0000"/>
                </a:solidFill>
              </a:rPr>
              <a:t>human reservoir </a:t>
            </a:r>
            <a:r>
              <a:rPr lang="en-US" sz="2800" dirty="0">
                <a:solidFill>
                  <a:srgbClr val="FF0000"/>
                </a:solidFill>
              </a:rPr>
              <a:t>includes both ill persons and </a:t>
            </a:r>
            <a:r>
              <a:rPr lang="en-US" sz="2800" dirty="0" smtClean="0">
                <a:solidFill>
                  <a:srgbClr val="FF0000"/>
                </a:solidFill>
              </a:rPr>
              <a:t>healthy carriers</a:t>
            </a:r>
            <a:r>
              <a:rPr lang="en-US" sz="2800" dirty="0"/>
              <a:t>. In some cases (e.g. salmonellosis) </a:t>
            </a:r>
            <a:r>
              <a:rPr lang="en-US" sz="2800" dirty="0" smtClean="0"/>
              <a:t>humans share </a:t>
            </a:r>
            <a:r>
              <a:rPr lang="en-US" sz="2800" dirty="0"/>
              <a:t>the reservoir with other animals.</a:t>
            </a:r>
          </a:p>
          <a:p>
            <a:r>
              <a:rPr lang="en-US" b="1" dirty="0" smtClean="0"/>
              <a:t>Carriers</a:t>
            </a:r>
          </a:p>
          <a:p>
            <a:r>
              <a:rPr lang="en-US" dirty="0" smtClean="0"/>
              <a:t>          A </a:t>
            </a:r>
            <a:r>
              <a:rPr lang="en-US" dirty="0"/>
              <a:t>carrier is a </a:t>
            </a:r>
            <a:r>
              <a:rPr lang="en-US" dirty="0">
                <a:solidFill>
                  <a:srgbClr val="FF0000"/>
                </a:solidFill>
              </a:rPr>
              <a:t>person</a:t>
            </a:r>
            <a:r>
              <a:rPr lang="en-US" dirty="0"/>
              <a:t> who </a:t>
            </a:r>
            <a:r>
              <a:rPr lang="en-US" dirty="0" smtClean="0"/>
              <a:t>harbours </a:t>
            </a:r>
            <a:r>
              <a:rPr lang="en-US" dirty="0"/>
              <a:t>the </a:t>
            </a:r>
            <a:r>
              <a:rPr lang="en-US" dirty="0" smtClean="0"/>
              <a:t>infective agent </a:t>
            </a:r>
            <a:r>
              <a:rPr lang="en-US" dirty="0"/>
              <a:t>without showing signs of disease but </a:t>
            </a:r>
            <a:r>
              <a:rPr lang="en-US" dirty="0" smtClean="0"/>
              <a:t>is capable </a:t>
            </a:r>
            <a:r>
              <a:rPr lang="en-US" dirty="0"/>
              <a:t>of transmitting the agent to other </a:t>
            </a:r>
            <a:r>
              <a:rPr lang="en-US" dirty="0" smtClean="0"/>
              <a:t>persons. Different </a:t>
            </a:r>
            <a:r>
              <a:rPr lang="en-US" dirty="0">
                <a:solidFill>
                  <a:srgbClr val="FF0000"/>
                </a:solidFill>
              </a:rPr>
              <a:t>types of carriers are described </a:t>
            </a:r>
            <a:r>
              <a:rPr lang="en-US" dirty="0" smtClean="0">
                <a:solidFill>
                  <a:srgbClr val="FF0000"/>
                </a:solidFill>
              </a:rPr>
              <a:t>depending on </a:t>
            </a:r>
            <a:r>
              <a:rPr lang="en-US" dirty="0">
                <a:solidFill>
                  <a:srgbClr val="FF0000"/>
                </a:solidFill>
              </a:rPr>
              <a:t>when they excrete the organism in relation </a:t>
            </a:r>
            <a:r>
              <a:rPr lang="en-US" dirty="0" smtClean="0">
                <a:solidFill>
                  <a:srgbClr val="FF0000"/>
                </a:solidFill>
              </a:rPr>
              <a:t>to the </a:t>
            </a:r>
            <a:r>
              <a:rPr lang="en-US" dirty="0">
                <a:solidFill>
                  <a:srgbClr val="FF0000"/>
                </a:solidFill>
              </a:rPr>
              <a:t>illness</a:t>
            </a:r>
            <a:r>
              <a:rPr lang="en-US" dirty="0" smtClean="0">
                <a:solidFill>
                  <a:srgbClr val="FF0000"/>
                </a:solidFill>
              </a:rPr>
              <a:t>:-</a:t>
            </a:r>
            <a:endParaRPr lang="en-US" dirty="0">
              <a:solidFill>
                <a:srgbClr val="FF0000"/>
              </a:solidFill>
            </a:endParaRPr>
          </a:p>
          <a:p>
            <a:pPr marL="0" indent="0">
              <a:buNone/>
            </a:pPr>
            <a:r>
              <a:rPr lang="en-US" dirty="0"/>
              <a:t>■ </a:t>
            </a:r>
            <a:r>
              <a:rPr lang="en-US" b="1" dirty="0">
                <a:solidFill>
                  <a:srgbClr val="FF0000"/>
                </a:solidFill>
              </a:rPr>
              <a:t>A </a:t>
            </a:r>
            <a:r>
              <a:rPr lang="en-US" b="1" i="1" dirty="0">
                <a:solidFill>
                  <a:srgbClr val="FF0000"/>
                </a:solidFill>
              </a:rPr>
              <a:t>healthy carrier </a:t>
            </a:r>
            <a:r>
              <a:rPr lang="en-US" b="1" i="1" dirty="0" smtClean="0">
                <a:solidFill>
                  <a:srgbClr val="FF0000"/>
                </a:solidFill>
              </a:rPr>
              <a:t>:-</a:t>
            </a:r>
            <a:r>
              <a:rPr lang="en-US" dirty="0" smtClean="0"/>
              <a:t>remains </a:t>
            </a:r>
            <a:r>
              <a:rPr lang="en-US" dirty="0"/>
              <a:t>well throughout </a:t>
            </a:r>
            <a:r>
              <a:rPr lang="en-US" dirty="0" smtClean="0"/>
              <a:t>the infection</a:t>
            </a:r>
            <a:r>
              <a:rPr lang="en-US" dirty="0"/>
              <a:t>.</a:t>
            </a:r>
            <a:endParaRPr lang="en-US" dirty="0">
              <a:solidFill>
                <a:srgbClr val="FF0000"/>
              </a:solidFill>
            </a:endParaRPr>
          </a:p>
        </p:txBody>
      </p:sp>
    </p:spTree>
    <p:extLst>
      <p:ext uri="{BB962C8B-B14F-4D97-AF65-F5344CB8AC3E}">
        <p14:creationId xmlns:p14="http://schemas.microsoft.com/office/powerpoint/2010/main" val="156085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553200"/>
          </a:xfrm>
        </p:spPr>
        <p:txBody>
          <a:bodyPr>
            <a:normAutofit/>
          </a:bodyPr>
          <a:lstStyle/>
          <a:p>
            <a:pPr marL="0" indent="0">
              <a:buNone/>
            </a:pPr>
            <a:r>
              <a:rPr lang="en-US" sz="2800" b="1" dirty="0">
                <a:solidFill>
                  <a:srgbClr val="FF0000"/>
                </a:solidFill>
              </a:rPr>
              <a:t>■ </a:t>
            </a:r>
            <a:r>
              <a:rPr lang="en-US" b="1" dirty="0">
                <a:solidFill>
                  <a:srgbClr val="FF0000"/>
                </a:solidFill>
              </a:rPr>
              <a:t>An </a:t>
            </a:r>
            <a:r>
              <a:rPr lang="en-US" b="1" i="1" dirty="0">
                <a:solidFill>
                  <a:srgbClr val="FF0000"/>
                </a:solidFill>
              </a:rPr>
              <a:t>incubatory </a:t>
            </a:r>
            <a:r>
              <a:rPr lang="en-US" b="1" dirty="0">
                <a:solidFill>
                  <a:srgbClr val="FF0000"/>
                </a:solidFill>
              </a:rPr>
              <a:t>or </a:t>
            </a:r>
            <a:r>
              <a:rPr lang="en-US" b="1" i="1" dirty="0" smtClean="0">
                <a:solidFill>
                  <a:srgbClr val="FF0000"/>
                </a:solidFill>
              </a:rPr>
              <a:t>early carrier:- </a:t>
            </a:r>
            <a:r>
              <a:rPr lang="en-US" sz="2800" dirty="0"/>
              <a:t>excretes </a:t>
            </a:r>
            <a:r>
              <a:rPr lang="en-US" sz="2800" dirty="0" smtClean="0"/>
              <a:t>the pathogens </a:t>
            </a:r>
            <a:r>
              <a:rPr lang="en-US" sz="2800" dirty="0"/>
              <a:t>during the incubation period, </a:t>
            </a:r>
            <a:r>
              <a:rPr lang="en-US" sz="2800" dirty="0" smtClean="0"/>
              <a:t>before the </a:t>
            </a:r>
            <a:r>
              <a:rPr lang="en-US" sz="2800" dirty="0"/>
              <a:t>onset of symptoms (e.g. HIV/AIDS) </a:t>
            </a:r>
            <a:r>
              <a:rPr lang="en-US" sz="2800" dirty="0" smtClean="0"/>
              <a:t>or before </a:t>
            </a:r>
            <a:r>
              <a:rPr lang="en-US" sz="2800" dirty="0"/>
              <a:t>the characteristic features of the </a:t>
            </a:r>
            <a:r>
              <a:rPr lang="en-US" sz="2800" dirty="0" smtClean="0"/>
              <a:t>disease (e.g</a:t>
            </a:r>
            <a:r>
              <a:rPr lang="en-US" sz="2800" dirty="0"/>
              <a:t>. the measles rash or glandular swelling </a:t>
            </a:r>
            <a:r>
              <a:rPr lang="en-US" sz="2800" dirty="0" smtClean="0"/>
              <a:t>in mumps</a:t>
            </a:r>
            <a:r>
              <a:rPr lang="en-US" sz="2800" dirty="0"/>
              <a:t>) are </a:t>
            </a:r>
            <a:r>
              <a:rPr lang="en-US" sz="2800" dirty="0" smtClean="0"/>
              <a:t>manifested (appeared).</a:t>
            </a:r>
            <a:endParaRPr lang="en-US" sz="2800" dirty="0" smtClean="0"/>
          </a:p>
          <a:p>
            <a:pPr marL="0" indent="0">
              <a:buNone/>
            </a:pPr>
            <a:r>
              <a:rPr lang="en-US" b="1" dirty="0">
                <a:solidFill>
                  <a:srgbClr val="FF0000"/>
                </a:solidFill>
              </a:rPr>
              <a:t>■A </a:t>
            </a:r>
            <a:r>
              <a:rPr lang="en-US" b="1" i="1" dirty="0">
                <a:solidFill>
                  <a:srgbClr val="FF0000"/>
                </a:solidFill>
              </a:rPr>
              <a:t>convalescent </a:t>
            </a:r>
            <a:r>
              <a:rPr lang="en-US" b="1" i="1" dirty="0" smtClean="0">
                <a:solidFill>
                  <a:srgbClr val="FF0000"/>
                </a:solidFill>
              </a:rPr>
              <a:t>carrier:- </a:t>
            </a:r>
            <a:r>
              <a:rPr lang="en-US" sz="2800" dirty="0"/>
              <a:t>continues to harbour </a:t>
            </a:r>
            <a:r>
              <a:rPr lang="en-US" sz="2800" dirty="0" smtClean="0"/>
              <a:t>the infective </a:t>
            </a:r>
            <a:r>
              <a:rPr lang="en-US" sz="2800" dirty="0"/>
              <a:t>agent after recovering from the </a:t>
            </a:r>
            <a:r>
              <a:rPr lang="en-US" sz="2800" dirty="0" smtClean="0"/>
              <a:t>illness. The </a:t>
            </a:r>
            <a:r>
              <a:rPr lang="en-US" sz="2800" dirty="0"/>
              <a:t>carrier may excrete the agent for only </a:t>
            </a:r>
            <a:r>
              <a:rPr lang="en-US" sz="2800" dirty="0" smtClean="0"/>
              <a:t>a short </a:t>
            </a:r>
            <a:r>
              <a:rPr lang="en-US" sz="2800" dirty="0"/>
              <a:t>period; or may become a </a:t>
            </a:r>
            <a:r>
              <a:rPr lang="en-US" b="1" i="1" dirty="0">
                <a:solidFill>
                  <a:srgbClr val="FF0000"/>
                </a:solidFill>
              </a:rPr>
              <a:t>chronic </a:t>
            </a:r>
            <a:r>
              <a:rPr lang="en-US" b="1" i="1" dirty="0" smtClean="0">
                <a:solidFill>
                  <a:srgbClr val="FF0000"/>
                </a:solidFill>
              </a:rPr>
              <a:t>carrier</a:t>
            </a:r>
            <a:r>
              <a:rPr lang="en-US" sz="2800" dirty="0" smtClean="0"/>
              <a:t>, excreting </a:t>
            </a:r>
            <a:r>
              <a:rPr lang="en-US" sz="2800" dirty="0"/>
              <a:t>the </a:t>
            </a:r>
            <a:r>
              <a:rPr lang="en-US" sz="2800" dirty="0" smtClean="0"/>
              <a:t>organism continuously </a:t>
            </a:r>
            <a:r>
              <a:rPr lang="en-US" sz="2800" dirty="0"/>
              <a:t>or </a:t>
            </a:r>
            <a:r>
              <a:rPr lang="en-US" sz="2800" dirty="0" smtClean="0"/>
              <a:t>intermittently over </a:t>
            </a:r>
            <a:r>
              <a:rPr lang="en-US" sz="2800" dirty="0"/>
              <a:t>a period of years</a:t>
            </a:r>
            <a:r>
              <a:rPr lang="en-US" sz="2800" dirty="0" smtClean="0"/>
              <a:t>.</a:t>
            </a:r>
            <a:endParaRPr lang="en-US" sz="2800" b="1" dirty="0" smtClean="0"/>
          </a:p>
          <a:p>
            <a:r>
              <a:rPr lang="en-US" sz="2800" b="1" dirty="0"/>
              <a:t>WHY CARRIERS ARE IMPORTANT IN </a:t>
            </a:r>
            <a:r>
              <a:rPr lang="en-US" sz="2800" b="1" dirty="0" smtClean="0"/>
              <a:t>THE EPIDEMIOLOGY </a:t>
            </a:r>
            <a:r>
              <a:rPr lang="en-US" sz="2800" b="1" dirty="0"/>
              <a:t>OF SOME INFECTIONS</a:t>
            </a:r>
          </a:p>
          <a:p>
            <a:r>
              <a:rPr lang="en-US" sz="2800" dirty="0"/>
              <a:t>Carriers play an important role in the </a:t>
            </a:r>
            <a:r>
              <a:rPr lang="en-US" sz="2800" dirty="0" smtClean="0"/>
              <a:t>epidemiology of </a:t>
            </a:r>
            <a:r>
              <a:rPr lang="en-US" sz="2800" dirty="0"/>
              <a:t>certain infections </a:t>
            </a:r>
            <a:r>
              <a:rPr lang="en-US" sz="2800" dirty="0" smtClean="0"/>
              <a:t>(meningococcal</a:t>
            </a:r>
            <a:r>
              <a:rPr lang="en-US" sz="2800" dirty="0"/>
              <a:t> </a:t>
            </a:r>
            <a:r>
              <a:rPr lang="en-US" sz="2800" dirty="0" smtClean="0"/>
              <a:t>meningitis&amp;typhoid):-</a:t>
            </a:r>
            <a:endParaRPr lang="en-US" sz="2800" b="1" dirty="0"/>
          </a:p>
        </p:txBody>
      </p:sp>
    </p:spTree>
    <p:extLst>
      <p:ext uri="{BB962C8B-B14F-4D97-AF65-F5344CB8AC3E}">
        <p14:creationId xmlns:p14="http://schemas.microsoft.com/office/powerpoint/2010/main" val="4015415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fontScale="92500" lnSpcReduction="10000"/>
          </a:bodyPr>
          <a:lstStyle/>
          <a:p>
            <a:pPr marL="0" indent="0">
              <a:buNone/>
            </a:pPr>
            <a:r>
              <a:rPr lang="en-US" dirty="0"/>
              <a:t>■ </a:t>
            </a:r>
            <a:r>
              <a:rPr lang="en-US" dirty="0" smtClean="0"/>
              <a:t>There </a:t>
            </a:r>
            <a:r>
              <a:rPr lang="en-US" dirty="0"/>
              <a:t>may be </a:t>
            </a:r>
            <a:r>
              <a:rPr lang="en-US" i="1" dirty="0"/>
              <a:t>large numbers of carriers </a:t>
            </a:r>
            <a:r>
              <a:rPr lang="en-US" dirty="0"/>
              <a:t>far </a:t>
            </a:r>
            <a:r>
              <a:rPr lang="en-US" dirty="0" smtClean="0"/>
              <a:t>out numbering</a:t>
            </a:r>
            <a:r>
              <a:rPr lang="en-US" dirty="0"/>
              <a:t> </a:t>
            </a:r>
            <a:r>
              <a:rPr lang="en-US" dirty="0" smtClean="0"/>
              <a:t>the </a:t>
            </a:r>
            <a:r>
              <a:rPr lang="en-US" dirty="0"/>
              <a:t>sick patients.</a:t>
            </a:r>
          </a:p>
          <a:p>
            <a:pPr marL="0" indent="0">
              <a:buNone/>
            </a:pPr>
            <a:r>
              <a:rPr lang="en-US" dirty="0"/>
              <a:t>■ Since neither the </a:t>
            </a:r>
            <a:r>
              <a:rPr lang="en-US" i="1" dirty="0"/>
              <a:t>healthy carriers </a:t>
            </a:r>
            <a:r>
              <a:rPr lang="en-US" dirty="0"/>
              <a:t>nor their </a:t>
            </a:r>
            <a:r>
              <a:rPr lang="en-US" dirty="0" smtClean="0"/>
              <a:t>contacts are </a:t>
            </a:r>
            <a:r>
              <a:rPr lang="en-US" dirty="0"/>
              <a:t>aware of the infection, they may not take </a:t>
            </a:r>
            <a:r>
              <a:rPr lang="en-US" dirty="0" smtClean="0"/>
              <a:t>cautions to </a:t>
            </a:r>
            <a:r>
              <a:rPr lang="en-US" dirty="0"/>
              <a:t>avoid transmission of the </a:t>
            </a:r>
            <a:r>
              <a:rPr lang="en-US" dirty="0" smtClean="0"/>
              <a:t>infection</a:t>
            </a:r>
            <a:endParaRPr lang="en-US" dirty="0"/>
          </a:p>
          <a:p>
            <a:pPr marL="0" indent="0">
              <a:buNone/>
            </a:pPr>
            <a:r>
              <a:rPr lang="en-US" dirty="0" smtClean="0"/>
              <a:t>■ </a:t>
            </a:r>
            <a:r>
              <a:rPr lang="en-US" i="1" dirty="0"/>
              <a:t>Chronic carriers </a:t>
            </a:r>
            <a:r>
              <a:rPr lang="en-US" dirty="0"/>
              <a:t>may serve as a source of infection</a:t>
            </a:r>
          </a:p>
          <a:p>
            <a:pPr marL="0" indent="0">
              <a:buNone/>
            </a:pPr>
            <a:r>
              <a:rPr lang="en-US" dirty="0"/>
              <a:t>over a very long period and as a means </a:t>
            </a:r>
            <a:r>
              <a:rPr lang="en-US" dirty="0" smtClean="0"/>
              <a:t>of repeatedly </a:t>
            </a:r>
            <a:r>
              <a:rPr lang="en-US" dirty="0"/>
              <a:t>reintroducing the disease into </a:t>
            </a:r>
            <a:r>
              <a:rPr lang="en-US" dirty="0" smtClean="0"/>
              <a:t>an area </a:t>
            </a:r>
            <a:r>
              <a:rPr lang="en-US" dirty="0"/>
              <a:t>which is otherwise free of infection</a:t>
            </a:r>
            <a:r>
              <a:rPr lang="en-US" dirty="0" smtClean="0"/>
              <a:t>.</a:t>
            </a:r>
            <a:endParaRPr lang="en-US" dirty="0"/>
          </a:p>
          <a:p>
            <a:pPr marL="0" indent="0">
              <a:buNone/>
            </a:pPr>
            <a:r>
              <a:rPr lang="en-US" b="1" dirty="0"/>
              <a:t>ANIMAL </a:t>
            </a:r>
            <a:r>
              <a:rPr lang="en-US" b="1" dirty="0" smtClean="0"/>
              <a:t>RESERVOIR</a:t>
            </a:r>
          </a:p>
          <a:p>
            <a:pPr marL="0" indent="0">
              <a:buNone/>
            </a:pPr>
            <a:r>
              <a:rPr lang="en-US" dirty="0" smtClean="0"/>
              <a:t>        Some </a:t>
            </a:r>
            <a:r>
              <a:rPr lang="en-US" dirty="0"/>
              <a:t>infective agents that affect humans </a:t>
            </a:r>
            <a:r>
              <a:rPr lang="en-US" dirty="0" smtClean="0"/>
              <a:t>have their </a:t>
            </a:r>
            <a:r>
              <a:rPr lang="en-US" dirty="0"/>
              <a:t>reservoir in animals. The term </a:t>
            </a:r>
            <a:r>
              <a:rPr lang="en-US" b="1" i="1" dirty="0">
                <a:solidFill>
                  <a:srgbClr val="FF0000"/>
                </a:solidFill>
              </a:rPr>
              <a:t>zoonosis</a:t>
            </a:r>
            <a:r>
              <a:rPr lang="en-US" i="1" dirty="0"/>
              <a:t> </a:t>
            </a:r>
            <a:r>
              <a:rPr lang="en-US" dirty="0" smtClean="0"/>
              <a:t>is applied </a:t>
            </a:r>
            <a:r>
              <a:rPr lang="en-US" dirty="0"/>
              <a:t>to those infectious diseases of </a:t>
            </a:r>
            <a:r>
              <a:rPr lang="en-US" dirty="0" smtClean="0"/>
              <a:t>vertebrate animals </a:t>
            </a:r>
            <a:r>
              <a:rPr lang="en-US" dirty="0"/>
              <a:t>which are transmissible to man under </a:t>
            </a:r>
            <a:r>
              <a:rPr lang="en-US" dirty="0" smtClean="0"/>
              <a:t>natural conditions:-</a:t>
            </a:r>
            <a:endParaRPr lang="en-US" b="1" dirty="0" smtClean="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311522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77500" lnSpcReduction="20000"/>
          </a:bodyPr>
          <a:lstStyle/>
          <a:p>
            <a:pPr marL="0" indent="0">
              <a:buNone/>
            </a:pPr>
            <a:r>
              <a:rPr lang="en-US" dirty="0"/>
              <a:t>■ </a:t>
            </a:r>
            <a:r>
              <a:rPr lang="en-US" dirty="0" smtClean="0"/>
              <a:t>where </a:t>
            </a:r>
            <a:r>
              <a:rPr lang="en-US" dirty="0"/>
              <a:t>humans use the animal for </a:t>
            </a:r>
            <a:r>
              <a:rPr lang="en-US" dirty="0" smtClean="0"/>
              <a:t>food.</a:t>
            </a:r>
          </a:p>
          <a:p>
            <a:pPr marL="0" indent="0">
              <a:buNone/>
            </a:pPr>
            <a:r>
              <a:rPr lang="en-US" dirty="0" smtClean="0"/>
              <a:t>■ </a:t>
            </a:r>
            <a:r>
              <a:rPr lang="en-US" dirty="0"/>
              <a:t>where there is a vector transmitting the infection</a:t>
            </a:r>
          </a:p>
          <a:p>
            <a:pPr marL="0" indent="0">
              <a:buNone/>
            </a:pPr>
            <a:r>
              <a:rPr lang="en-US" dirty="0"/>
              <a:t>from animals to humans, e.g. plague (flea</a:t>
            </a:r>
            <a:r>
              <a:rPr lang="en-US" dirty="0" smtClean="0"/>
              <a:t>),viral </a:t>
            </a:r>
            <a:r>
              <a:rPr lang="en-US" dirty="0"/>
              <a:t>encephalitis (mosquito);</a:t>
            </a:r>
          </a:p>
          <a:p>
            <a:pPr marL="0" indent="0">
              <a:buNone/>
            </a:pPr>
            <a:r>
              <a:rPr lang="en-US" dirty="0" smtClean="0"/>
              <a:t>■ </a:t>
            </a:r>
            <a:r>
              <a:rPr lang="en-US" dirty="0"/>
              <a:t>where the animal contaminates human </a:t>
            </a:r>
            <a:r>
              <a:rPr lang="en-US" dirty="0" smtClean="0"/>
              <a:t>environment including </a:t>
            </a:r>
            <a:r>
              <a:rPr lang="en-US" dirty="0"/>
              <a:t>food, e.g. salmonellosis.</a:t>
            </a:r>
          </a:p>
          <a:p>
            <a:pPr marL="0" indent="0">
              <a:buNone/>
            </a:pPr>
            <a:r>
              <a:rPr lang="en-US" dirty="0" smtClean="0"/>
              <a:t>    Health </a:t>
            </a:r>
            <a:r>
              <a:rPr lang="en-US" dirty="0"/>
              <a:t>workers should collaborate closely </a:t>
            </a:r>
            <a:r>
              <a:rPr lang="en-US" dirty="0" smtClean="0"/>
              <a:t>with veterinary </a:t>
            </a:r>
            <a:r>
              <a:rPr lang="en-US" dirty="0"/>
              <a:t>authorities in identifying and </a:t>
            </a:r>
            <a:r>
              <a:rPr lang="en-US" dirty="0" smtClean="0"/>
              <a:t>dealing with </a:t>
            </a:r>
            <a:r>
              <a:rPr lang="en-US" dirty="0"/>
              <a:t>these </a:t>
            </a:r>
            <a:r>
              <a:rPr lang="en-US" dirty="0" smtClean="0"/>
              <a:t>zoonoses.</a:t>
            </a:r>
          </a:p>
          <a:p>
            <a:r>
              <a:rPr lang="en-US" sz="4100" b="1" dirty="0"/>
              <a:t>NON-LIVING </a:t>
            </a:r>
            <a:r>
              <a:rPr lang="en-US" sz="4100" b="1" dirty="0" smtClean="0"/>
              <a:t>RESERVOIR</a:t>
            </a:r>
          </a:p>
          <a:p>
            <a:pPr marL="0" indent="0">
              <a:lnSpc>
                <a:spcPct val="120000"/>
              </a:lnSpc>
              <a:buNone/>
            </a:pPr>
            <a:r>
              <a:rPr lang="en-US" b="1" dirty="0"/>
              <a:t> </a:t>
            </a:r>
            <a:r>
              <a:rPr lang="en-US" b="1" dirty="0" smtClean="0"/>
              <a:t>    </a:t>
            </a:r>
            <a:r>
              <a:rPr lang="en-US" dirty="0" smtClean="0"/>
              <a:t> </a:t>
            </a:r>
            <a:r>
              <a:rPr lang="en-US" dirty="0"/>
              <a:t>Many of these agents are saprophytes living in </a:t>
            </a:r>
            <a:r>
              <a:rPr lang="en-US" dirty="0" smtClean="0"/>
              <a:t>soil and </a:t>
            </a:r>
            <a:r>
              <a:rPr lang="en-US" dirty="0"/>
              <a:t>are fully adapted to living free in nature. </a:t>
            </a:r>
            <a:r>
              <a:rPr lang="en-US" dirty="0" smtClean="0"/>
              <a:t>The vegetative </a:t>
            </a:r>
            <a:r>
              <a:rPr lang="en-US" dirty="0"/>
              <a:t>forms are usually equipped to </a:t>
            </a:r>
            <a:r>
              <a:rPr lang="en-US" dirty="0" smtClean="0"/>
              <a:t>withstand marked </a:t>
            </a:r>
            <a:r>
              <a:rPr lang="en-US" dirty="0"/>
              <a:t>changes in environmental </a:t>
            </a:r>
            <a:r>
              <a:rPr lang="en-US" dirty="0" smtClean="0"/>
              <a:t>temperature and </a:t>
            </a:r>
            <a:r>
              <a:rPr lang="en-US" dirty="0"/>
              <a:t>humidity. In addition, some develop </a:t>
            </a:r>
            <a:r>
              <a:rPr lang="en-US" dirty="0" smtClean="0"/>
              <a:t>resistant forms </a:t>
            </a:r>
            <a:r>
              <a:rPr lang="en-US" dirty="0"/>
              <a:t>such as spores which can withstand </a:t>
            </a:r>
            <a:r>
              <a:rPr lang="en-US" dirty="0" smtClean="0"/>
              <a:t>adverse environmental </a:t>
            </a:r>
            <a:r>
              <a:rPr lang="en-US" dirty="0"/>
              <a:t>conditions, for example </a:t>
            </a:r>
            <a:r>
              <a:rPr lang="en-US" dirty="0" smtClean="0">
                <a:solidFill>
                  <a:srgbClr val="FF0000"/>
                </a:solidFill>
              </a:rPr>
              <a:t>clostridial</a:t>
            </a:r>
            <a:r>
              <a:rPr lang="en-US" dirty="0">
                <a:solidFill>
                  <a:srgbClr val="FF0000"/>
                </a:solidFill>
              </a:rPr>
              <a:t> </a:t>
            </a:r>
            <a:r>
              <a:rPr lang="en-US" dirty="0" smtClean="0">
                <a:solidFill>
                  <a:srgbClr val="FF0000"/>
                </a:solidFill>
              </a:rPr>
              <a:t>organisms </a:t>
            </a:r>
            <a:r>
              <a:rPr lang="en-US" dirty="0"/>
              <a:t>– the infective agents of </a:t>
            </a:r>
            <a:r>
              <a:rPr lang="en-US" dirty="0">
                <a:solidFill>
                  <a:srgbClr val="FF0000"/>
                </a:solidFill>
              </a:rPr>
              <a:t>tetanus (</a:t>
            </a:r>
            <a:r>
              <a:rPr lang="en-US" i="1" dirty="0" smtClean="0">
                <a:solidFill>
                  <a:srgbClr val="FF0000"/>
                </a:solidFill>
              </a:rPr>
              <a:t>Clostridium </a:t>
            </a:r>
            <a:r>
              <a:rPr lang="de-DE" i="1" dirty="0" smtClean="0">
                <a:solidFill>
                  <a:srgbClr val="FF0000"/>
                </a:solidFill>
              </a:rPr>
              <a:t>tetani</a:t>
            </a:r>
            <a:r>
              <a:rPr lang="de-DE" dirty="0"/>
              <a:t>), </a:t>
            </a:r>
            <a:r>
              <a:rPr lang="de-DE" dirty="0">
                <a:solidFill>
                  <a:srgbClr val="FF0000"/>
                </a:solidFill>
              </a:rPr>
              <a:t>gas gangrene </a:t>
            </a:r>
            <a:r>
              <a:rPr lang="de-DE" dirty="0" smtClean="0">
                <a:solidFill>
                  <a:srgbClr val="FF0000"/>
                </a:solidFill>
              </a:rPr>
              <a:t>botulism</a:t>
            </a:r>
            <a:r>
              <a:rPr lang="en-US" i="1" dirty="0" smtClean="0">
                <a:solidFill>
                  <a:srgbClr val="FF0000"/>
                </a:solidFill>
              </a:rPr>
              <a:t>(C</a:t>
            </a:r>
            <a:r>
              <a:rPr lang="en-US" i="1" dirty="0">
                <a:solidFill>
                  <a:srgbClr val="FF0000"/>
                </a:solidFill>
              </a:rPr>
              <a:t>. botulinum</a:t>
            </a:r>
            <a:r>
              <a:rPr lang="en-US" dirty="0">
                <a:solidFill>
                  <a:srgbClr val="FF0000"/>
                </a:solidFill>
              </a:rPr>
              <a:t>).</a:t>
            </a:r>
          </a:p>
          <a:p>
            <a:pPr marL="0" indent="0">
              <a:buNone/>
            </a:pPr>
            <a:endParaRPr lang="en-US" dirty="0">
              <a:solidFill>
                <a:srgbClr val="FF0000"/>
              </a:solidFill>
            </a:endParaRPr>
          </a:p>
        </p:txBody>
      </p:sp>
    </p:spTree>
    <p:extLst>
      <p:ext uri="{BB962C8B-B14F-4D97-AF65-F5344CB8AC3E}">
        <p14:creationId xmlns:p14="http://schemas.microsoft.com/office/powerpoint/2010/main" val="2012761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3084</Words>
  <Application>Microsoft Office PowerPoint</Application>
  <PresentationFormat>On-screen Show (4:3)</PresentationFormat>
  <Paragraphs>194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Epidemiology &amp; Population Screening 2</vt:lpstr>
      <vt:lpstr>■ Infectious diseases and development ■ Epidemiology of communicable diseases. ■ Control of communicable diseases ■ The use of drugs in the control of infections ■ Antimicrobial resistance ■ Surveillance of disease ■ Epidemiology of non-infectious diseases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Non-specific resistance</vt:lpstr>
      <vt:lpstr>Specific immunity</vt:lpstr>
      <vt:lpstr>ACQUIRED FACTORS</vt:lpstr>
      <vt:lpstr>FACTORS AFFECTING HOST IMMUNITY</vt:lpstr>
      <vt:lpstr>Herd immunity </vt:lpstr>
      <vt:lpstr>CONTROL OF COMMUNICABLE DISEASES</vt:lpstr>
      <vt:lpstr>INCUBATION PERIOD </vt:lpstr>
      <vt:lpstr>Elimination of the reservoir HUMAN RESERVOIR</vt:lpstr>
      <vt:lpstr>NON-LIVING RESERVOIR</vt:lpstr>
      <vt:lpstr>PowerPoint Presentation</vt:lpstr>
      <vt:lpstr>PowerPoint Presentation</vt:lpstr>
      <vt:lpstr>Epidemic control</vt:lpstr>
      <vt:lpstr>THE USE OF DRUGS IN THE CONTROL OF INFECTIONS</vt:lpstr>
      <vt:lpstr>PowerPoint Presentation</vt:lpstr>
      <vt:lpstr>STRATEGIES</vt:lpstr>
      <vt:lpstr>PowerPoint Presentation</vt:lpstr>
      <vt:lpstr>ANTIMICROBIAL RESISTANCE</vt:lpstr>
      <vt:lpstr>EPIDEMIOLOGY OF NON-INFECTIOUS DISEASES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Dr.mayssaa</dc:creator>
  <cp:lastModifiedBy>Dr.mayssaa</cp:lastModifiedBy>
  <cp:revision>151</cp:revision>
  <dcterms:created xsi:type="dcterms:W3CDTF">2018-10-07T19:33:27Z</dcterms:created>
  <dcterms:modified xsi:type="dcterms:W3CDTF">2019-10-27T15:35:55Z</dcterms:modified>
</cp:coreProperties>
</file>