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91" r:id="rId5"/>
    <p:sldId id="276" r:id="rId6"/>
    <p:sldId id="292" r:id="rId7"/>
    <p:sldId id="294" r:id="rId8"/>
    <p:sldId id="287" r:id="rId9"/>
    <p:sldId id="277" r:id="rId10"/>
    <p:sldId id="259" r:id="rId11"/>
    <p:sldId id="281" r:id="rId12"/>
    <p:sldId id="282" r:id="rId13"/>
    <p:sldId id="286" r:id="rId14"/>
    <p:sldId id="260" r:id="rId15"/>
    <p:sldId id="263" r:id="rId16"/>
    <p:sldId id="288" r:id="rId17"/>
    <p:sldId id="264" r:id="rId18"/>
    <p:sldId id="289" r:id="rId19"/>
    <p:sldId id="265" r:id="rId20"/>
    <p:sldId id="290" r:id="rId21"/>
    <p:sldId id="296" r:id="rId22"/>
    <p:sldId id="266" r:id="rId23"/>
    <p:sldId id="268" r:id="rId24"/>
    <p:sldId id="269" r:id="rId25"/>
    <p:sldId id="274" r:id="rId26"/>
    <p:sldId id="295" r:id="rId27"/>
    <p:sldId id="275" r:id="rId28"/>
  </p:sldIdLst>
  <p:sldSz cx="12192000" cy="6858000"/>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snapToGrid="0">
      <p:cViewPr varScale="1">
        <p:scale>
          <a:sx n="66" d="100"/>
          <a:sy n="66"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7830291-B6D4-4393-8FC6-0F078AEB84E6}" type="datetimeFigureOut">
              <a:rPr lang="ar-IQ" smtClean="0"/>
              <a:t>15/02/1441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1D4D5F4-A86A-4D74-8F9C-2D66CD167150}" type="slidenum">
              <a:rPr lang="ar-IQ" smtClean="0"/>
              <a:t>‹#›</a:t>
            </a:fld>
            <a:endParaRPr lang="ar-IQ"/>
          </a:p>
        </p:txBody>
      </p:sp>
    </p:spTree>
    <p:extLst>
      <p:ext uri="{BB962C8B-B14F-4D97-AF65-F5344CB8AC3E}">
        <p14:creationId xmlns:p14="http://schemas.microsoft.com/office/powerpoint/2010/main" val="8222143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7830291-B6D4-4393-8FC6-0F078AEB84E6}" type="datetimeFigureOut">
              <a:rPr lang="ar-IQ" smtClean="0"/>
              <a:t>15/02/1441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1D4D5F4-A86A-4D74-8F9C-2D66CD167150}" type="slidenum">
              <a:rPr lang="ar-IQ" smtClean="0"/>
              <a:t>‹#›</a:t>
            </a:fld>
            <a:endParaRPr lang="ar-IQ"/>
          </a:p>
        </p:txBody>
      </p:sp>
    </p:spTree>
    <p:extLst>
      <p:ext uri="{BB962C8B-B14F-4D97-AF65-F5344CB8AC3E}">
        <p14:creationId xmlns:p14="http://schemas.microsoft.com/office/powerpoint/2010/main" val="19547277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7830291-B6D4-4393-8FC6-0F078AEB84E6}" type="datetimeFigureOut">
              <a:rPr lang="ar-IQ" smtClean="0"/>
              <a:t>15/02/1441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1D4D5F4-A86A-4D74-8F9C-2D66CD167150}" type="slidenum">
              <a:rPr lang="ar-IQ" smtClean="0"/>
              <a:t>‹#›</a:t>
            </a:fld>
            <a:endParaRPr lang="ar-IQ"/>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5178429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7830291-B6D4-4393-8FC6-0F078AEB84E6}" type="datetimeFigureOut">
              <a:rPr lang="ar-IQ" smtClean="0"/>
              <a:t>15/02/1441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1D4D5F4-A86A-4D74-8F9C-2D66CD167150}" type="slidenum">
              <a:rPr lang="ar-IQ" smtClean="0"/>
              <a:t>‹#›</a:t>
            </a:fld>
            <a:endParaRPr lang="ar-IQ"/>
          </a:p>
        </p:txBody>
      </p:sp>
    </p:spTree>
    <p:extLst>
      <p:ext uri="{BB962C8B-B14F-4D97-AF65-F5344CB8AC3E}">
        <p14:creationId xmlns:p14="http://schemas.microsoft.com/office/powerpoint/2010/main" val="13569157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7830291-B6D4-4393-8FC6-0F078AEB84E6}" type="datetimeFigureOut">
              <a:rPr lang="ar-IQ" smtClean="0"/>
              <a:t>15/02/1441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1D4D5F4-A86A-4D74-8F9C-2D66CD167150}" type="slidenum">
              <a:rPr lang="ar-IQ" smtClean="0"/>
              <a:t>‹#›</a:t>
            </a:fld>
            <a:endParaRPr lang="ar-IQ"/>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7265733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7830291-B6D4-4393-8FC6-0F078AEB84E6}" type="datetimeFigureOut">
              <a:rPr lang="ar-IQ" smtClean="0"/>
              <a:t>15/02/1441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1D4D5F4-A86A-4D74-8F9C-2D66CD167150}" type="slidenum">
              <a:rPr lang="ar-IQ" smtClean="0"/>
              <a:t>‹#›</a:t>
            </a:fld>
            <a:endParaRPr lang="ar-IQ"/>
          </a:p>
        </p:txBody>
      </p:sp>
    </p:spTree>
    <p:extLst>
      <p:ext uri="{BB962C8B-B14F-4D97-AF65-F5344CB8AC3E}">
        <p14:creationId xmlns:p14="http://schemas.microsoft.com/office/powerpoint/2010/main" val="3040716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7830291-B6D4-4393-8FC6-0F078AEB84E6}" type="datetimeFigureOut">
              <a:rPr lang="ar-IQ" smtClean="0"/>
              <a:t>15/02/1441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1D4D5F4-A86A-4D74-8F9C-2D66CD167150}" type="slidenum">
              <a:rPr lang="ar-IQ" smtClean="0"/>
              <a:t>‹#›</a:t>
            </a:fld>
            <a:endParaRPr lang="ar-IQ"/>
          </a:p>
        </p:txBody>
      </p:sp>
    </p:spTree>
    <p:extLst>
      <p:ext uri="{BB962C8B-B14F-4D97-AF65-F5344CB8AC3E}">
        <p14:creationId xmlns:p14="http://schemas.microsoft.com/office/powerpoint/2010/main" val="34413829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7830291-B6D4-4393-8FC6-0F078AEB84E6}" type="datetimeFigureOut">
              <a:rPr lang="ar-IQ" smtClean="0"/>
              <a:t>15/02/1441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1D4D5F4-A86A-4D74-8F9C-2D66CD167150}" type="slidenum">
              <a:rPr lang="ar-IQ" smtClean="0"/>
              <a:t>‹#›</a:t>
            </a:fld>
            <a:endParaRPr lang="ar-IQ"/>
          </a:p>
        </p:txBody>
      </p:sp>
    </p:spTree>
    <p:extLst>
      <p:ext uri="{BB962C8B-B14F-4D97-AF65-F5344CB8AC3E}">
        <p14:creationId xmlns:p14="http://schemas.microsoft.com/office/powerpoint/2010/main" val="33248718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7830291-B6D4-4393-8FC6-0F078AEB84E6}" type="datetimeFigureOut">
              <a:rPr lang="ar-IQ" smtClean="0"/>
              <a:t>15/02/1441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1D4D5F4-A86A-4D74-8F9C-2D66CD167150}" type="slidenum">
              <a:rPr lang="ar-IQ" smtClean="0"/>
              <a:t>‹#›</a:t>
            </a:fld>
            <a:endParaRPr lang="ar-IQ"/>
          </a:p>
        </p:txBody>
      </p:sp>
    </p:spTree>
    <p:extLst>
      <p:ext uri="{BB962C8B-B14F-4D97-AF65-F5344CB8AC3E}">
        <p14:creationId xmlns:p14="http://schemas.microsoft.com/office/powerpoint/2010/main" val="11185504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7830291-B6D4-4393-8FC6-0F078AEB84E6}" type="datetimeFigureOut">
              <a:rPr lang="ar-IQ" smtClean="0"/>
              <a:t>15/02/1441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1D4D5F4-A86A-4D74-8F9C-2D66CD167150}" type="slidenum">
              <a:rPr lang="ar-IQ" smtClean="0"/>
              <a:t>‹#›</a:t>
            </a:fld>
            <a:endParaRPr lang="ar-IQ"/>
          </a:p>
        </p:txBody>
      </p:sp>
    </p:spTree>
    <p:extLst>
      <p:ext uri="{BB962C8B-B14F-4D97-AF65-F5344CB8AC3E}">
        <p14:creationId xmlns:p14="http://schemas.microsoft.com/office/powerpoint/2010/main" val="30395360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7830291-B6D4-4393-8FC6-0F078AEB84E6}" type="datetimeFigureOut">
              <a:rPr lang="ar-IQ" smtClean="0"/>
              <a:t>15/02/1441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1D4D5F4-A86A-4D74-8F9C-2D66CD167150}" type="slidenum">
              <a:rPr lang="ar-IQ" smtClean="0"/>
              <a:t>‹#›</a:t>
            </a:fld>
            <a:endParaRPr lang="ar-IQ"/>
          </a:p>
        </p:txBody>
      </p:sp>
    </p:spTree>
    <p:extLst>
      <p:ext uri="{BB962C8B-B14F-4D97-AF65-F5344CB8AC3E}">
        <p14:creationId xmlns:p14="http://schemas.microsoft.com/office/powerpoint/2010/main" val="34574831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7830291-B6D4-4393-8FC6-0F078AEB84E6}" type="datetimeFigureOut">
              <a:rPr lang="ar-IQ" smtClean="0"/>
              <a:t>15/02/1441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81D4D5F4-A86A-4D74-8F9C-2D66CD167150}" type="slidenum">
              <a:rPr lang="ar-IQ" smtClean="0"/>
              <a:t>‹#›</a:t>
            </a:fld>
            <a:endParaRPr lang="ar-IQ"/>
          </a:p>
        </p:txBody>
      </p:sp>
    </p:spTree>
    <p:extLst>
      <p:ext uri="{BB962C8B-B14F-4D97-AF65-F5344CB8AC3E}">
        <p14:creationId xmlns:p14="http://schemas.microsoft.com/office/powerpoint/2010/main" val="6670951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7830291-B6D4-4393-8FC6-0F078AEB84E6}" type="datetimeFigureOut">
              <a:rPr lang="ar-IQ" smtClean="0"/>
              <a:t>15/02/1441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81D4D5F4-A86A-4D74-8F9C-2D66CD167150}" type="slidenum">
              <a:rPr lang="ar-IQ" smtClean="0"/>
              <a:t>‹#›</a:t>
            </a:fld>
            <a:endParaRPr lang="ar-IQ"/>
          </a:p>
        </p:txBody>
      </p:sp>
    </p:spTree>
    <p:extLst>
      <p:ext uri="{BB962C8B-B14F-4D97-AF65-F5344CB8AC3E}">
        <p14:creationId xmlns:p14="http://schemas.microsoft.com/office/powerpoint/2010/main" val="35921275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830291-B6D4-4393-8FC6-0F078AEB84E6}" type="datetimeFigureOut">
              <a:rPr lang="ar-IQ" smtClean="0"/>
              <a:t>15/02/1441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81D4D5F4-A86A-4D74-8F9C-2D66CD167150}" type="slidenum">
              <a:rPr lang="ar-IQ" smtClean="0"/>
              <a:t>‹#›</a:t>
            </a:fld>
            <a:endParaRPr lang="ar-IQ"/>
          </a:p>
        </p:txBody>
      </p:sp>
    </p:spTree>
    <p:extLst>
      <p:ext uri="{BB962C8B-B14F-4D97-AF65-F5344CB8AC3E}">
        <p14:creationId xmlns:p14="http://schemas.microsoft.com/office/powerpoint/2010/main" val="26502403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830291-B6D4-4393-8FC6-0F078AEB84E6}" type="datetimeFigureOut">
              <a:rPr lang="ar-IQ" smtClean="0"/>
              <a:t>15/02/1441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1D4D5F4-A86A-4D74-8F9C-2D66CD167150}" type="slidenum">
              <a:rPr lang="ar-IQ" smtClean="0"/>
              <a:t>‹#›</a:t>
            </a:fld>
            <a:endParaRPr lang="ar-IQ"/>
          </a:p>
        </p:txBody>
      </p:sp>
    </p:spTree>
    <p:extLst>
      <p:ext uri="{BB962C8B-B14F-4D97-AF65-F5344CB8AC3E}">
        <p14:creationId xmlns:p14="http://schemas.microsoft.com/office/powerpoint/2010/main" val="32063457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830291-B6D4-4393-8FC6-0F078AEB84E6}" type="datetimeFigureOut">
              <a:rPr lang="ar-IQ" smtClean="0"/>
              <a:t>15/02/1441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1D4D5F4-A86A-4D74-8F9C-2D66CD167150}" type="slidenum">
              <a:rPr lang="ar-IQ" smtClean="0"/>
              <a:t>‹#›</a:t>
            </a:fld>
            <a:endParaRPr lang="ar-IQ"/>
          </a:p>
        </p:txBody>
      </p:sp>
    </p:spTree>
    <p:extLst>
      <p:ext uri="{BB962C8B-B14F-4D97-AF65-F5344CB8AC3E}">
        <p14:creationId xmlns:p14="http://schemas.microsoft.com/office/powerpoint/2010/main" val="12170985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7830291-B6D4-4393-8FC6-0F078AEB84E6}" type="datetimeFigureOut">
              <a:rPr lang="ar-IQ" smtClean="0"/>
              <a:t>15/02/1441</a:t>
            </a:fld>
            <a:endParaRPr lang="ar-IQ"/>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1D4D5F4-A86A-4D74-8F9C-2D66CD167150}" type="slidenum">
              <a:rPr lang="ar-IQ" smtClean="0"/>
              <a:t>‹#›</a:t>
            </a:fld>
            <a:endParaRPr lang="ar-IQ"/>
          </a:p>
        </p:txBody>
      </p:sp>
    </p:spTree>
    <p:extLst>
      <p:ext uri="{BB962C8B-B14F-4D97-AF65-F5344CB8AC3E}">
        <p14:creationId xmlns:p14="http://schemas.microsoft.com/office/powerpoint/2010/main" val="22530370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457200" rtl="1" eaLnBrk="1" latinLnBrk="0" hangingPunct="1">
        <a:spcBef>
          <a:spcPct val="0"/>
        </a:spcBef>
        <a:buNone/>
        <a:defRPr sz="36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b="1" dirty="0" smtClean="0">
                <a:solidFill>
                  <a:schemeClr val="accent1">
                    <a:lumMod val="75000"/>
                  </a:schemeClr>
                </a:solidFill>
                <a:effectLst>
                  <a:outerShdw blurRad="38100" dist="38100" dir="2700000" algn="tl">
                    <a:srgbClr val="000000">
                      <a:alpha val="43137"/>
                    </a:srgbClr>
                  </a:outerShdw>
                </a:effectLst>
              </a:rPr>
              <a:t>Molecular Biology </a:t>
            </a:r>
            <a:br>
              <a:rPr lang="en-US" b="1" dirty="0" smtClean="0">
                <a:solidFill>
                  <a:schemeClr val="accent1">
                    <a:lumMod val="75000"/>
                  </a:schemeClr>
                </a:solidFill>
                <a:effectLst>
                  <a:outerShdw blurRad="38100" dist="38100" dir="2700000" algn="tl">
                    <a:srgbClr val="000000">
                      <a:alpha val="43137"/>
                    </a:srgbClr>
                  </a:outerShdw>
                </a:effectLst>
              </a:rPr>
            </a:br>
            <a:r>
              <a:rPr lang="en-US" b="1" dirty="0" smtClean="0">
                <a:solidFill>
                  <a:schemeClr val="accent1">
                    <a:lumMod val="75000"/>
                  </a:schemeClr>
                </a:solidFill>
                <a:effectLst>
                  <a:outerShdw blurRad="38100" dist="38100" dir="2700000" algn="tl">
                    <a:srgbClr val="000000">
                      <a:alpha val="43137"/>
                    </a:srgbClr>
                  </a:outerShdw>
                </a:effectLst>
              </a:rPr>
              <a:t>lecture 4</a:t>
            </a:r>
            <a:endParaRPr lang="ar-IQ" b="1" dirty="0">
              <a:solidFill>
                <a:schemeClr val="accent1">
                  <a:lumMod val="75000"/>
                </a:schemeClr>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1524000" y="4429956"/>
            <a:ext cx="9144000" cy="2574525"/>
          </a:xfrm>
        </p:spPr>
        <p:txBody>
          <a:bodyPr>
            <a:normAutofit/>
          </a:bodyPr>
          <a:lstStyle/>
          <a:p>
            <a:endParaRPr lang="en-US" sz="2000" b="1" dirty="0">
              <a:solidFill>
                <a:schemeClr val="tx1"/>
              </a:solidFill>
            </a:endParaRPr>
          </a:p>
          <a:p>
            <a:endParaRPr lang="en-US" sz="2000" b="1" dirty="0" smtClean="0">
              <a:solidFill>
                <a:schemeClr val="tx1"/>
              </a:solidFill>
            </a:endParaRPr>
          </a:p>
          <a:p>
            <a:endParaRPr lang="en-US" sz="2000" b="1" dirty="0">
              <a:solidFill>
                <a:schemeClr val="tx1"/>
              </a:solidFill>
            </a:endParaRPr>
          </a:p>
          <a:p>
            <a:pPr algn="r"/>
            <a:r>
              <a:rPr lang="en-US" sz="2000" b="1" dirty="0" smtClean="0">
                <a:solidFill>
                  <a:schemeClr val="tx1"/>
                </a:solidFill>
              </a:rPr>
              <a:t>Asst. Prof. Dr. </a:t>
            </a:r>
            <a:r>
              <a:rPr lang="en-US" sz="2000" b="1" dirty="0" err="1" smtClean="0">
                <a:solidFill>
                  <a:schemeClr val="tx1"/>
                </a:solidFill>
              </a:rPr>
              <a:t>Dalya</a:t>
            </a:r>
            <a:r>
              <a:rPr lang="en-US" sz="2000" b="1" dirty="0" smtClean="0">
                <a:solidFill>
                  <a:schemeClr val="tx1"/>
                </a:solidFill>
              </a:rPr>
              <a:t> Basil Hanna             </a:t>
            </a:r>
            <a:endParaRPr lang="ar-IQ" sz="2000" b="1" dirty="0">
              <a:solidFill>
                <a:schemeClr val="tx1"/>
              </a:solidFill>
            </a:endParaRPr>
          </a:p>
        </p:txBody>
      </p:sp>
    </p:spTree>
    <p:extLst>
      <p:ext uri="{BB962C8B-B14F-4D97-AF65-F5344CB8AC3E}">
        <p14:creationId xmlns:p14="http://schemas.microsoft.com/office/powerpoint/2010/main" val="18166034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accent1">
                    <a:lumMod val="75000"/>
                  </a:schemeClr>
                </a:solidFill>
                <a:effectLst>
                  <a:outerShdw blurRad="38100" dist="38100" dir="2700000" algn="tl">
                    <a:srgbClr val="000000">
                      <a:alpha val="43137"/>
                    </a:srgbClr>
                  </a:outerShdw>
                </a:effectLst>
              </a:rPr>
              <a:t>Gene Mutation </a:t>
            </a:r>
            <a:endParaRPr lang="ar-IQ" dirty="0"/>
          </a:p>
        </p:txBody>
      </p:sp>
      <p:sp>
        <p:nvSpPr>
          <p:cNvPr id="3" name="Content Placeholder 2"/>
          <p:cNvSpPr>
            <a:spLocks noGrp="1"/>
          </p:cNvSpPr>
          <p:nvPr>
            <p:ph idx="1"/>
          </p:nvPr>
        </p:nvSpPr>
        <p:spPr>
          <a:xfrm>
            <a:off x="677334" y="1588169"/>
            <a:ext cx="8596668" cy="4453194"/>
          </a:xfrm>
        </p:spPr>
        <p:txBody>
          <a:bodyPr>
            <a:noAutofit/>
          </a:bodyPr>
          <a:lstStyle/>
          <a:p>
            <a:pPr algn="just" rtl="0"/>
            <a:r>
              <a:rPr lang="en-US" sz="2400" dirty="0"/>
              <a:t>At the molecular </a:t>
            </a:r>
            <a:r>
              <a:rPr lang="en-US" sz="2400" dirty="0" smtClean="0"/>
              <a:t>level, in eukaryotes and prokaryotes the </a:t>
            </a:r>
            <a:r>
              <a:rPr lang="en-US" sz="2400" dirty="0"/>
              <a:t>simplest type of mutation is a nucleotide substitution, in which a </a:t>
            </a:r>
            <a:r>
              <a:rPr lang="en-US" sz="2400" dirty="0" smtClean="0"/>
              <a:t>nucleotide pair </a:t>
            </a:r>
            <a:r>
              <a:rPr lang="en-US" sz="2400" dirty="0"/>
              <a:t>in a DNA duplex is replaced with a different nucleotide pair. Mutations that alter a single </a:t>
            </a:r>
            <a:r>
              <a:rPr lang="en-US" sz="2400" dirty="0" smtClean="0"/>
              <a:t>nucleotide pair </a:t>
            </a:r>
            <a:r>
              <a:rPr lang="en-US" sz="2400" dirty="0"/>
              <a:t>are called point mutations</a:t>
            </a:r>
            <a:r>
              <a:rPr lang="en-US" sz="2400" dirty="0" smtClean="0"/>
              <a:t>.</a:t>
            </a:r>
          </a:p>
          <a:p>
            <a:pPr algn="just" rtl="0"/>
            <a:r>
              <a:rPr lang="en-US" sz="2400" dirty="0"/>
              <a:t>Other kinds of mutations cause more drastic changes in </a:t>
            </a:r>
            <a:r>
              <a:rPr lang="en-US" sz="2400" dirty="0" smtClean="0"/>
              <a:t>DNA, such </a:t>
            </a:r>
            <a:r>
              <a:rPr lang="en-US" sz="2400" dirty="0"/>
              <a:t>as expansions of </a:t>
            </a:r>
            <a:r>
              <a:rPr lang="en-US" sz="2400" dirty="0" err="1"/>
              <a:t>trinucleotide</a:t>
            </a:r>
            <a:r>
              <a:rPr lang="en-US" sz="2400" dirty="0"/>
              <a:t> </a:t>
            </a:r>
            <a:r>
              <a:rPr lang="en-US" sz="2400" dirty="0" smtClean="0"/>
              <a:t>repeats, </a:t>
            </a:r>
            <a:r>
              <a:rPr lang="en-US" sz="2400" dirty="0"/>
              <a:t>extensive insertions and deletions, and </a:t>
            </a:r>
            <a:r>
              <a:rPr lang="en-US" sz="2400" dirty="0" smtClean="0"/>
              <a:t>major chromosomal </a:t>
            </a:r>
            <a:r>
              <a:rPr lang="en-US" sz="2400" dirty="0"/>
              <a:t>rearrangements</a:t>
            </a:r>
            <a:r>
              <a:rPr lang="en-US" sz="2400" dirty="0" smtClean="0"/>
              <a:t>.</a:t>
            </a:r>
            <a:endParaRPr lang="ar-IQ" sz="2400" dirty="0"/>
          </a:p>
        </p:txBody>
      </p:sp>
    </p:spTree>
    <p:extLst>
      <p:ext uri="{BB962C8B-B14F-4D97-AF65-F5344CB8AC3E}">
        <p14:creationId xmlns:p14="http://schemas.microsoft.com/office/powerpoint/2010/main" val="42909209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accent1">
                    <a:lumMod val="75000"/>
                  </a:schemeClr>
                </a:solidFill>
                <a:effectLst>
                  <a:outerShdw blurRad="38100" dist="38100" dir="2700000" algn="tl">
                    <a:srgbClr val="000000">
                      <a:alpha val="43137"/>
                    </a:srgbClr>
                  </a:outerShdw>
                </a:effectLst>
              </a:rPr>
              <a:t>Gene Mutation </a:t>
            </a:r>
            <a:endParaRPr lang="ar-IQ"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48508" y="1636296"/>
            <a:ext cx="7255022" cy="4405730"/>
          </a:xfrm>
        </p:spPr>
      </p:pic>
    </p:spTree>
    <p:extLst>
      <p:ext uri="{BB962C8B-B14F-4D97-AF65-F5344CB8AC3E}">
        <p14:creationId xmlns:p14="http://schemas.microsoft.com/office/powerpoint/2010/main" val="6282075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accent1">
                    <a:lumMod val="75000"/>
                  </a:schemeClr>
                </a:solidFill>
                <a:effectLst>
                  <a:outerShdw blurRad="38100" dist="38100" dir="2700000" algn="tl">
                    <a:srgbClr val="000000">
                      <a:alpha val="43137"/>
                    </a:srgbClr>
                  </a:outerShdw>
                </a:effectLst>
              </a:rPr>
              <a:t>Gene Mutation </a:t>
            </a:r>
            <a:endParaRPr lang="ar-IQ"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09549" y="1377761"/>
            <a:ext cx="6660683" cy="4751287"/>
          </a:xfrm>
        </p:spPr>
      </p:pic>
    </p:spTree>
    <p:extLst>
      <p:ext uri="{BB962C8B-B14F-4D97-AF65-F5344CB8AC3E}">
        <p14:creationId xmlns:p14="http://schemas.microsoft.com/office/powerpoint/2010/main" val="9769265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accent1">
                    <a:lumMod val="75000"/>
                  </a:schemeClr>
                </a:solidFill>
                <a:effectLst>
                  <a:outerShdw blurRad="38100" dist="38100" dir="2700000" algn="tl">
                    <a:srgbClr val="000000">
                      <a:alpha val="43137"/>
                    </a:srgbClr>
                  </a:outerShdw>
                </a:effectLst>
              </a:rPr>
              <a:t>Gene Mutation </a:t>
            </a:r>
            <a:endParaRPr lang="ar-IQ" dirty="0"/>
          </a:p>
        </p:txBody>
      </p:sp>
      <p:sp>
        <p:nvSpPr>
          <p:cNvPr id="3" name="Content Placeholder 2"/>
          <p:cNvSpPr>
            <a:spLocks noGrp="1"/>
          </p:cNvSpPr>
          <p:nvPr>
            <p:ph idx="1"/>
          </p:nvPr>
        </p:nvSpPr>
        <p:spPr>
          <a:xfrm>
            <a:off x="677334" y="1588169"/>
            <a:ext cx="8596668" cy="4453194"/>
          </a:xfrm>
        </p:spPr>
        <p:txBody>
          <a:bodyPr>
            <a:noAutofit/>
          </a:bodyPr>
          <a:lstStyle/>
          <a:p>
            <a:pPr algn="just" rtl="0"/>
            <a:r>
              <a:rPr lang="en-US" sz="2400" dirty="0" smtClean="0"/>
              <a:t>Other </a:t>
            </a:r>
            <a:r>
              <a:rPr lang="en-US" sz="2400" dirty="0"/>
              <a:t>kinds of mutations cause more drastic changes in </a:t>
            </a:r>
            <a:r>
              <a:rPr lang="en-US" sz="2400" dirty="0" smtClean="0"/>
              <a:t>DNA, such </a:t>
            </a:r>
            <a:r>
              <a:rPr lang="en-US" sz="2400" dirty="0"/>
              <a:t>as expansions of </a:t>
            </a:r>
            <a:r>
              <a:rPr lang="en-US" sz="2400" dirty="0" err="1"/>
              <a:t>trinucleotide</a:t>
            </a:r>
            <a:r>
              <a:rPr lang="en-US" sz="2400" dirty="0"/>
              <a:t> </a:t>
            </a:r>
            <a:r>
              <a:rPr lang="en-US" sz="2400" dirty="0" smtClean="0"/>
              <a:t>repeats, </a:t>
            </a:r>
            <a:r>
              <a:rPr lang="en-US" sz="2400" dirty="0"/>
              <a:t>extensive insertions and deletions, and </a:t>
            </a:r>
            <a:r>
              <a:rPr lang="en-US" sz="2400" dirty="0" smtClean="0"/>
              <a:t>major chromosomal </a:t>
            </a:r>
            <a:r>
              <a:rPr lang="en-US" sz="2400" dirty="0"/>
              <a:t>rearrangements</a:t>
            </a:r>
            <a:r>
              <a:rPr lang="en-US" sz="2400" dirty="0" smtClean="0"/>
              <a:t>.</a:t>
            </a:r>
            <a:endParaRPr lang="ar-IQ" sz="24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34752" y="3132159"/>
            <a:ext cx="4711454" cy="3470771"/>
          </a:xfrm>
          <a:prstGeom prst="rect">
            <a:avLst/>
          </a:prstGeom>
        </p:spPr>
      </p:pic>
    </p:spTree>
    <p:extLst>
      <p:ext uri="{BB962C8B-B14F-4D97-AF65-F5344CB8AC3E}">
        <p14:creationId xmlns:p14="http://schemas.microsoft.com/office/powerpoint/2010/main" val="20599980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chemeClr val="accent1">
                    <a:lumMod val="75000"/>
                  </a:schemeClr>
                </a:solidFill>
                <a:effectLst>
                  <a:outerShdw blurRad="38100" dist="38100" dir="2700000" algn="tl">
                    <a:srgbClr val="000000">
                      <a:alpha val="43137"/>
                    </a:srgbClr>
                  </a:outerShdw>
                </a:effectLst>
              </a:rPr>
              <a:t>Gene (Point) Mutation</a:t>
            </a:r>
            <a:endParaRPr lang="ar-IQ" b="1" dirty="0">
              <a:solidFill>
                <a:schemeClr val="accent1">
                  <a:lumMod val="75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algn="l" rtl="0"/>
            <a:r>
              <a:rPr lang="en-US" sz="2800" b="1" dirty="0" smtClean="0"/>
              <a:t>Transitions </a:t>
            </a:r>
            <a:r>
              <a:rPr lang="en-US" sz="2800" b="1" dirty="0"/>
              <a:t>and </a:t>
            </a:r>
            <a:r>
              <a:rPr lang="en-US" sz="2800" b="1" dirty="0" err="1"/>
              <a:t>transversions</a:t>
            </a:r>
            <a:r>
              <a:rPr lang="en-US" sz="2800" b="1" dirty="0"/>
              <a:t> can lead</a:t>
            </a:r>
            <a:r>
              <a:rPr lang="en-US" sz="2800" b="1" dirty="0" smtClean="0"/>
              <a:t> to:</a:t>
            </a:r>
          </a:p>
          <a:p>
            <a:pPr algn="l" rtl="0"/>
            <a:r>
              <a:rPr lang="en-US" sz="2800" dirty="0" smtClean="0"/>
              <a:t>1- </a:t>
            </a:r>
            <a:r>
              <a:rPr lang="fr-FR" sz="2800" dirty="0" err="1" smtClean="0"/>
              <a:t>silent</a:t>
            </a:r>
            <a:r>
              <a:rPr lang="fr-FR" sz="2800" dirty="0"/>
              <a:t> </a:t>
            </a:r>
            <a:r>
              <a:rPr lang="fr-FR" sz="2800" dirty="0" smtClean="0"/>
              <a:t>mutation</a:t>
            </a:r>
          </a:p>
          <a:p>
            <a:pPr algn="l" rtl="0"/>
            <a:r>
              <a:rPr lang="fr-FR" sz="2800" dirty="0" smtClean="0"/>
              <a:t>2- </a:t>
            </a:r>
            <a:r>
              <a:rPr lang="fr-FR" sz="2800" dirty="0" err="1" smtClean="0"/>
              <a:t>missense</a:t>
            </a:r>
            <a:r>
              <a:rPr lang="fr-FR" sz="2800" dirty="0"/>
              <a:t> </a:t>
            </a:r>
            <a:r>
              <a:rPr lang="fr-FR" sz="2800" dirty="0" smtClean="0"/>
              <a:t>mutation </a:t>
            </a:r>
          </a:p>
          <a:p>
            <a:pPr algn="l" rtl="0"/>
            <a:r>
              <a:rPr lang="fr-FR" sz="2800" dirty="0" smtClean="0"/>
              <a:t>3- nonsense mutation</a:t>
            </a:r>
            <a:endParaRPr lang="ar-IQ" sz="2800" dirty="0"/>
          </a:p>
        </p:txBody>
      </p:sp>
    </p:spTree>
    <p:extLst>
      <p:ext uri="{BB962C8B-B14F-4D97-AF65-F5344CB8AC3E}">
        <p14:creationId xmlns:p14="http://schemas.microsoft.com/office/powerpoint/2010/main" val="34846423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accent1">
                    <a:lumMod val="75000"/>
                  </a:schemeClr>
                </a:solidFill>
                <a:effectLst>
                  <a:outerShdw blurRad="38100" dist="38100" dir="2700000" algn="tl">
                    <a:srgbClr val="000000">
                      <a:alpha val="43137"/>
                    </a:srgbClr>
                  </a:outerShdw>
                </a:effectLst>
              </a:rPr>
              <a:t>Silent mutations</a:t>
            </a:r>
          </a:p>
        </p:txBody>
      </p:sp>
      <p:sp>
        <p:nvSpPr>
          <p:cNvPr id="3" name="Content Placeholder 2"/>
          <p:cNvSpPr>
            <a:spLocks noGrp="1"/>
          </p:cNvSpPr>
          <p:nvPr>
            <p:ph idx="1"/>
          </p:nvPr>
        </p:nvSpPr>
        <p:spPr>
          <a:xfrm>
            <a:off x="677334" y="1588169"/>
            <a:ext cx="8596668" cy="4453194"/>
          </a:xfrm>
        </p:spPr>
        <p:txBody>
          <a:bodyPr>
            <a:noAutofit/>
          </a:bodyPr>
          <a:lstStyle/>
          <a:p>
            <a:pPr algn="just" rtl="0"/>
            <a:r>
              <a:rPr lang="en-US" sz="2400" dirty="0" smtClean="0"/>
              <a:t>Nucleotide </a:t>
            </a:r>
            <a:r>
              <a:rPr lang="en-US" sz="2400" dirty="0"/>
              <a:t>substitutions in a protein-coding gene may or may not change the amino acid in the </a:t>
            </a:r>
            <a:r>
              <a:rPr lang="en-US" sz="2400" dirty="0" smtClean="0"/>
              <a:t>encoded protein.</a:t>
            </a:r>
          </a:p>
          <a:p>
            <a:pPr algn="just" rtl="0"/>
            <a:r>
              <a:rPr lang="en-US" sz="2400" dirty="0" smtClean="0"/>
              <a:t>Mutations </a:t>
            </a:r>
            <a:r>
              <a:rPr lang="en-US" sz="2400" dirty="0"/>
              <a:t>that change the nucleotide sequence without changing the amino acid sequence are </a:t>
            </a:r>
            <a:r>
              <a:rPr lang="en-US" sz="2400" dirty="0" smtClean="0"/>
              <a:t>called synonymous </a:t>
            </a:r>
            <a:r>
              <a:rPr lang="en-US" sz="2400" dirty="0"/>
              <a:t>mutations or silent </a:t>
            </a:r>
            <a:r>
              <a:rPr lang="en-US" sz="2400" dirty="0" smtClean="0"/>
              <a:t>mutations. </a:t>
            </a:r>
            <a:r>
              <a:rPr lang="en-US" sz="2400" dirty="0"/>
              <a:t>Mutational changes in nucleotides that are outside </a:t>
            </a:r>
            <a:r>
              <a:rPr lang="en-US" sz="2400" dirty="0" smtClean="0"/>
              <a:t>of coding </a:t>
            </a:r>
            <a:r>
              <a:rPr lang="en-US" sz="2400" dirty="0"/>
              <a:t>regions can also be silent. However, some noncoding sequences do have essential functions in </a:t>
            </a:r>
            <a:r>
              <a:rPr lang="en-US" sz="2400" dirty="0" smtClean="0"/>
              <a:t>gene regulation and</a:t>
            </a:r>
            <a:r>
              <a:rPr lang="en-US" sz="2400" dirty="0"/>
              <a:t>, in this case, mutations in these sequences would have phenotypic effects.</a:t>
            </a:r>
            <a:endParaRPr lang="ar-IQ" sz="2400" dirty="0"/>
          </a:p>
        </p:txBody>
      </p:sp>
    </p:spTree>
    <p:extLst>
      <p:ext uri="{BB962C8B-B14F-4D97-AF65-F5344CB8AC3E}">
        <p14:creationId xmlns:p14="http://schemas.microsoft.com/office/powerpoint/2010/main" val="37453323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accent1">
                    <a:lumMod val="75000"/>
                  </a:schemeClr>
                </a:solidFill>
                <a:effectLst>
                  <a:outerShdw blurRad="38100" dist="38100" dir="2700000" algn="tl">
                    <a:srgbClr val="000000">
                      <a:alpha val="43137"/>
                    </a:srgbClr>
                  </a:outerShdw>
                </a:effectLst>
              </a:rPr>
              <a:t>Silent mutations</a:t>
            </a:r>
            <a:endParaRPr lang="ar-IQ" dirty="0">
              <a:solidFill>
                <a:schemeClr val="accent1">
                  <a:lumMod val="75000"/>
                </a:schemeClr>
              </a:solidFill>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45406" y="1674796"/>
            <a:ext cx="8112689" cy="4597191"/>
          </a:xfrm>
        </p:spPr>
      </p:pic>
    </p:spTree>
    <p:extLst>
      <p:ext uri="{BB962C8B-B14F-4D97-AF65-F5344CB8AC3E}">
        <p14:creationId xmlns:p14="http://schemas.microsoft.com/office/powerpoint/2010/main" val="11667627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accent1">
                    <a:lumMod val="75000"/>
                  </a:schemeClr>
                </a:solidFill>
                <a:effectLst>
                  <a:outerShdw blurRad="38100" dist="38100" dir="2700000" algn="tl">
                    <a:srgbClr val="000000">
                      <a:alpha val="43137"/>
                    </a:srgbClr>
                  </a:outerShdw>
                </a:effectLst>
              </a:rPr>
              <a:t>Missense mutations</a:t>
            </a:r>
            <a:endParaRPr lang="ar-IQ" dirty="0">
              <a:solidFill>
                <a:schemeClr val="accent1">
                  <a:lumMod val="75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677334" y="1578543"/>
            <a:ext cx="8596668" cy="4462819"/>
          </a:xfrm>
        </p:spPr>
        <p:txBody>
          <a:bodyPr>
            <a:noAutofit/>
          </a:bodyPr>
          <a:lstStyle/>
          <a:p>
            <a:pPr algn="just" rtl="0"/>
            <a:r>
              <a:rPr lang="en-US" sz="2400" dirty="0"/>
              <a:t>Nucleotide substitutions in protein-coding regions that do result in changed amino acids are called </a:t>
            </a:r>
            <a:r>
              <a:rPr lang="en-US" sz="2400" dirty="0" smtClean="0"/>
              <a:t>missense mutations </a:t>
            </a:r>
            <a:r>
              <a:rPr lang="en-US" sz="2400" dirty="0"/>
              <a:t>or </a:t>
            </a:r>
            <a:r>
              <a:rPr lang="en-US" sz="2400" dirty="0" err="1"/>
              <a:t>nonsynonymous</a:t>
            </a:r>
            <a:r>
              <a:rPr lang="en-US" sz="2400" dirty="0"/>
              <a:t> </a:t>
            </a:r>
            <a:r>
              <a:rPr lang="en-US" sz="2400" dirty="0" smtClean="0"/>
              <a:t>mutations. </a:t>
            </a:r>
          </a:p>
          <a:p>
            <a:pPr algn="just" rtl="0"/>
            <a:r>
              <a:rPr lang="en-US" sz="2400" dirty="0"/>
              <a:t>This type of mutation is a change in one DNA base pair that results in the substitution of one amino acid for another in the protein made by a gene.</a:t>
            </a:r>
            <a:endParaRPr lang="en-US" sz="2400" dirty="0" smtClean="0"/>
          </a:p>
          <a:p>
            <a:pPr algn="just" rtl="0"/>
            <a:r>
              <a:rPr lang="en-US" sz="2400" dirty="0" smtClean="0"/>
              <a:t>A </a:t>
            </a:r>
            <a:r>
              <a:rPr lang="en-US" sz="2400" dirty="0"/>
              <a:t>change in the amino acid sequence of a protein </a:t>
            </a:r>
            <a:r>
              <a:rPr lang="en-US" sz="2400" dirty="0" smtClean="0"/>
              <a:t>may alter </a:t>
            </a:r>
            <a:r>
              <a:rPr lang="en-US" sz="2400" dirty="0"/>
              <a:t>the biological properties of the </a:t>
            </a:r>
            <a:r>
              <a:rPr lang="en-US" sz="2400" dirty="0" smtClean="0"/>
              <a:t>protein. </a:t>
            </a:r>
            <a:endParaRPr lang="ar-IQ" sz="2400" dirty="0"/>
          </a:p>
        </p:txBody>
      </p:sp>
    </p:spTree>
    <p:extLst>
      <p:ext uri="{BB962C8B-B14F-4D97-AF65-F5344CB8AC3E}">
        <p14:creationId xmlns:p14="http://schemas.microsoft.com/office/powerpoint/2010/main" val="30535241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accent1">
                    <a:lumMod val="75000"/>
                  </a:schemeClr>
                </a:solidFill>
                <a:effectLst>
                  <a:outerShdw blurRad="38100" dist="38100" dir="2700000" algn="tl">
                    <a:srgbClr val="000000">
                      <a:alpha val="43137"/>
                    </a:srgbClr>
                  </a:outerShdw>
                </a:effectLst>
              </a:rPr>
              <a:t>Missense mutations</a:t>
            </a:r>
            <a:endParaRPr lang="ar-IQ"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89273" y="1347537"/>
            <a:ext cx="8537609" cy="5194210"/>
          </a:xfrm>
        </p:spPr>
      </p:pic>
    </p:spTree>
    <p:extLst>
      <p:ext uri="{BB962C8B-B14F-4D97-AF65-F5344CB8AC3E}">
        <p14:creationId xmlns:p14="http://schemas.microsoft.com/office/powerpoint/2010/main" val="12537062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accent1">
                    <a:lumMod val="75000"/>
                  </a:schemeClr>
                </a:solidFill>
                <a:effectLst>
                  <a:outerShdw blurRad="38100" dist="38100" dir="2700000" algn="tl">
                    <a:srgbClr val="000000">
                      <a:alpha val="43137"/>
                    </a:srgbClr>
                  </a:outerShdw>
                </a:effectLst>
              </a:rPr>
              <a:t>Nonsense mutations</a:t>
            </a:r>
          </a:p>
        </p:txBody>
      </p:sp>
      <p:sp>
        <p:nvSpPr>
          <p:cNvPr id="3" name="Content Placeholder 2"/>
          <p:cNvSpPr>
            <a:spLocks noGrp="1"/>
          </p:cNvSpPr>
          <p:nvPr>
            <p:ph idx="1"/>
          </p:nvPr>
        </p:nvSpPr>
        <p:spPr>
          <a:xfrm>
            <a:off x="677334" y="1328287"/>
            <a:ext cx="8596668" cy="4713076"/>
          </a:xfrm>
        </p:spPr>
        <p:txBody>
          <a:bodyPr>
            <a:normAutofit/>
          </a:bodyPr>
          <a:lstStyle/>
          <a:p>
            <a:pPr algn="just" rtl="0"/>
            <a:r>
              <a:rPr lang="en-US" sz="2400" dirty="0" smtClean="0"/>
              <a:t>A </a:t>
            </a:r>
            <a:r>
              <a:rPr lang="en-US" sz="2400" dirty="0"/>
              <a:t>nucleotide substitution that creates a new stop codon is called a nonsense </a:t>
            </a:r>
            <a:r>
              <a:rPr lang="en-US" sz="2400" dirty="0" smtClean="0"/>
              <a:t>mutation. Because nonsense </a:t>
            </a:r>
            <a:r>
              <a:rPr lang="en-US" sz="2400" dirty="0"/>
              <a:t>mutations cause premature chain termination during protein synthesis, the remaining </a:t>
            </a:r>
            <a:r>
              <a:rPr lang="en-US" sz="2400" dirty="0" smtClean="0"/>
              <a:t>polypeptide fragment </a:t>
            </a:r>
            <a:r>
              <a:rPr lang="en-US" sz="2400" dirty="0"/>
              <a:t>is nearly always nonfunctional</a:t>
            </a:r>
            <a:r>
              <a:rPr lang="en-US" sz="2400" dirty="0" smtClean="0"/>
              <a:t>.</a:t>
            </a:r>
          </a:p>
          <a:p>
            <a:pPr algn="just" rtl="0"/>
            <a:r>
              <a:rPr lang="en-US" sz="2400" dirty="0"/>
              <a:t>A nonsense mutation is also a change in one DNA base pair. Instead of substituting one amino acid for another, however, the altered DNA sequence prematurely signals the cell to stop building a protein. This type of mutation results in a shortened protein that may function improperly or not at all.</a:t>
            </a:r>
            <a:endParaRPr lang="ar-IQ" sz="2400" dirty="0"/>
          </a:p>
        </p:txBody>
      </p:sp>
    </p:spTree>
    <p:extLst>
      <p:ext uri="{BB962C8B-B14F-4D97-AF65-F5344CB8AC3E}">
        <p14:creationId xmlns:p14="http://schemas.microsoft.com/office/powerpoint/2010/main" val="2994932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en-US" b="1" dirty="0" smtClean="0">
                <a:solidFill>
                  <a:schemeClr val="accent1">
                    <a:lumMod val="75000"/>
                  </a:schemeClr>
                </a:solidFill>
                <a:effectLst>
                  <a:outerShdw blurRad="38100" dist="38100" dir="2700000" algn="tl">
                    <a:srgbClr val="000000">
                      <a:alpha val="43137"/>
                    </a:srgbClr>
                  </a:outerShdw>
                </a:effectLst>
              </a:rPr>
              <a:t>In this lecture…..</a:t>
            </a:r>
            <a:endParaRPr lang="ar-IQ" b="1" dirty="0">
              <a:solidFill>
                <a:schemeClr val="accent1">
                  <a:lumMod val="75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677334" y="1703673"/>
            <a:ext cx="8596668" cy="4337690"/>
          </a:xfrm>
        </p:spPr>
        <p:txBody>
          <a:bodyPr>
            <a:normAutofit/>
          </a:bodyPr>
          <a:lstStyle/>
          <a:p>
            <a:pPr algn="l" rtl="0"/>
            <a:r>
              <a:rPr lang="en-US" sz="2400" b="1" dirty="0" smtClean="0">
                <a:solidFill>
                  <a:schemeClr val="tx1"/>
                </a:solidFill>
              </a:rPr>
              <a:t>Mutation:</a:t>
            </a:r>
          </a:p>
          <a:p>
            <a:pPr algn="l" rtl="0"/>
            <a:r>
              <a:rPr lang="en-US" sz="2400" b="1" dirty="0" smtClean="0">
                <a:solidFill>
                  <a:schemeClr val="tx1"/>
                </a:solidFill>
              </a:rPr>
              <a:t>Gene (point) Mutation</a:t>
            </a:r>
          </a:p>
          <a:p>
            <a:pPr algn="l" rtl="0"/>
            <a:r>
              <a:rPr lang="en-US" sz="2400" b="1" dirty="0" smtClean="0">
                <a:solidFill>
                  <a:schemeClr val="tx1"/>
                </a:solidFill>
              </a:rPr>
              <a:t>Chromosomal Mutation</a:t>
            </a:r>
            <a:endParaRPr lang="ar-IQ" sz="2400" b="1" dirty="0">
              <a:solidFill>
                <a:schemeClr val="tx1"/>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18968" y="3830058"/>
            <a:ext cx="3870560" cy="2580373"/>
          </a:xfrm>
          <a:prstGeom prst="rect">
            <a:avLst/>
          </a:prstGeom>
        </p:spPr>
      </p:pic>
    </p:spTree>
    <p:extLst>
      <p:ext uri="{BB962C8B-B14F-4D97-AF65-F5344CB8AC3E}">
        <p14:creationId xmlns:p14="http://schemas.microsoft.com/office/powerpoint/2010/main" val="17292913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accent1">
                    <a:lumMod val="75000"/>
                  </a:schemeClr>
                </a:solidFill>
                <a:effectLst>
                  <a:outerShdw blurRad="38100" dist="38100" dir="2700000" algn="tl">
                    <a:srgbClr val="000000">
                      <a:alpha val="43137"/>
                    </a:srgbClr>
                  </a:outerShdw>
                </a:effectLst>
              </a:rPr>
              <a:t>Nonsense mutations</a:t>
            </a:r>
            <a:endParaRPr lang="ar-IQ"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53416" y="1434424"/>
            <a:ext cx="7247822" cy="5340500"/>
          </a:xfrm>
        </p:spPr>
      </p:pic>
    </p:spTree>
    <p:extLst>
      <p:ext uri="{BB962C8B-B14F-4D97-AF65-F5344CB8AC3E}">
        <p14:creationId xmlns:p14="http://schemas.microsoft.com/office/powerpoint/2010/main" val="18573887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ar-IQ"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98205" y="1185796"/>
            <a:ext cx="9144177" cy="4856230"/>
          </a:xfrm>
        </p:spPr>
      </p:pic>
    </p:spTree>
    <p:extLst>
      <p:ext uri="{BB962C8B-B14F-4D97-AF65-F5344CB8AC3E}">
        <p14:creationId xmlns:p14="http://schemas.microsoft.com/office/powerpoint/2010/main" val="22680904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chemeClr val="accent1">
                    <a:lumMod val="75000"/>
                  </a:schemeClr>
                </a:solidFill>
                <a:effectLst>
                  <a:outerShdw blurRad="38100" dist="38100" dir="2700000" algn="tl">
                    <a:srgbClr val="000000">
                      <a:alpha val="43137"/>
                    </a:srgbClr>
                  </a:outerShdw>
                </a:effectLst>
              </a:rPr>
              <a:t>Chromosomal mutation</a:t>
            </a:r>
            <a:endParaRPr lang="ar-IQ" b="1" dirty="0">
              <a:solidFill>
                <a:schemeClr val="accent1">
                  <a:lumMod val="75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algn="just" rtl="0"/>
            <a:r>
              <a:rPr lang="en-US" sz="2400" dirty="0"/>
              <a:t>Chromosomes, which carry the hereditary material, or DNA, are contained in the nucleus of each cell. Chromosomes come in pairs, with one member of each pair inherited from each parent. The two members of a pair are called homologous chromosomes. Each cell of an organism and all individuals of the same species have, as a rule, the same number of chromosomes. </a:t>
            </a:r>
          </a:p>
          <a:p>
            <a:pPr algn="just" rtl="0"/>
            <a:endParaRPr lang="ar-IQ" sz="2400" dirty="0"/>
          </a:p>
        </p:txBody>
      </p:sp>
    </p:spTree>
    <p:extLst>
      <p:ext uri="{BB962C8B-B14F-4D97-AF65-F5344CB8AC3E}">
        <p14:creationId xmlns:p14="http://schemas.microsoft.com/office/powerpoint/2010/main" val="1272182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accent1">
                    <a:lumMod val="75000"/>
                  </a:schemeClr>
                </a:solidFill>
                <a:effectLst>
                  <a:outerShdw blurRad="38100" dist="38100" dir="2700000" algn="tl">
                    <a:srgbClr val="000000">
                      <a:alpha val="43137"/>
                    </a:srgbClr>
                  </a:outerShdw>
                </a:effectLst>
              </a:rPr>
              <a:t>Chromosomal mutation</a:t>
            </a:r>
            <a:endParaRPr lang="ar-IQ" b="1" dirty="0">
              <a:solidFill>
                <a:schemeClr val="accent1">
                  <a:lumMod val="75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algn="just" rtl="0"/>
            <a:r>
              <a:rPr lang="en-US" sz="2400" dirty="0"/>
              <a:t>Changes in the number, size, or organization of chromosomes within a species are termed chromosomal mutations, chromosomal abnormalities, or chromosomal aberrations. Changes in number may occur by the fusion of two chromosomes into one, by fission of one chromosome into two, or by addition or subtraction of one or more whole chromosomes or sets of chromosomes. </a:t>
            </a:r>
            <a:endParaRPr lang="ar-IQ" sz="2400" dirty="0"/>
          </a:p>
        </p:txBody>
      </p:sp>
    </p:spTree>
    <p:extLst>
      <p:ext uri="{BB962C8B-B14F-4D97-AF65-F5344CB8AC3E}">
        <p14:creationId xmlns:p14="http://schemas.microsoft.com/office/powerpoint/2010/main" val="31528840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accent1">
                    <a:lumMod val="75000"/>
                  </a:schemeClr>
                </a:solidFill>
                <a:effectLst>
                  <a:outerShdw blurRad="38100" dist="38100" dir="2700000" algn="tl">
                    <a:srgbClr val="000000">
                      <a:alpha val="43137"/>
                    </a:srgbClr>
                  </a:outerShdw>
                </a:effectLst>
              </a:rPr>
              <a:t>Chromosomal mutation</a:t>
            </a:r>
            <a:endParaRPr lang="ar-IQ" b="1" dirty="0">
              <a:solidFill>
                <a:schemeClr val="accent1">
                  <a:lumMod val="75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677334" y="1328287"/>
            <a:ext cx="8596668" cy="4713076"/>
          </a:xfrm>
        </p:spPr>
        <p:txBody>
          <a:bodyPr>
            <a:noAutofit/>
          </a:bodyPr>
          <a:lstStyle/>
          <a:p>
            <a:pPr algn="just" rtl="0"/>
            <a:r>
              <a:rPr lang="en-US" sz="2400" dirty="0"/>
              <a:t>Changes in the structure of chromosomes may occur by </a:t>
            </a:r>
            <a:r>
              <a:rPr lang="en-US" sz="2400" u="sng" dirty="0"/>
              <a:t>inversion</a:t>
            </a:r>
            <a:r>
              <a:rPr lang="en-US" sz="2400" dirty="0"/>
              <a:t>, when a chromosomal segment rotates 180 degrees within the same location; by </a:t>
            </a:r>
            <a:r>
              <a:rPr lang="en-US" sz="2400" u="sng" dirty="0"/>
              <a:t>duplication</a:t>
            </a:r>
            <a:r>
              <a:rPr lang="en-US" sz="2400" dirty="0"/>
              <a:t>, when a segment is added; by deletion, when a segment is lost; or by </a:t>
            </a:r>
            <a:r>
              <a:rPr lang="en-US" sz="2400" u="sng" dirty="0"/>
              <a:t>translocation</a:t>
            </a:r>
            <a:r>
              <a:rPr lang="en-US" sz="2400" dirty="0"/>
              <a:t>, when a segment changes from one location to another in the same or a different chromosome. These are the processes by which chromosomes evolve. Inversions, translocations, fusions, and fissions do not change the amount of DNA. The importance of these mutations in evolution is that they change the linkage relationships between genes. Genes that were closely linked to each other become separated and vice versa; this can affect their expression because genes are often transcribed sequentially, two or more at a </a:t>
            </a:r>
            <a:r>
              <a:rPr lang="en-US" sz="2400" dirty="0" smtClean="0"/>
              <a:t>time.</a:t>
            </a:r>
            <a:endParaRPr lang="ar-IQ" sz="2400" dirty="0"/>
          </a:p>
        </p:txBody>
      </p:sp>
    </p:spTree>
    <p:extLst>
      <p:ext uri="{BB962C8B-B14F-4D97-AF65-F5344CB8AC3E}">
        <p14:creationId xmlns:p14="http://schemas.microsoft.com/office/powerpoint/2010/main" val="22206392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accent1">
                    <a:lumMod val="75000"/>
                  </a:schemeClr>
                </a:solidFill>
                <a:effectLst>
                  <a:outerShdw blurRad="38100" dist="38100" dir="2700000" algn="tl">
                    <a:srgbClr val="000000">
                      <a:alpha val="43137"/>
                    </a:srgbClr>
                  </a:outerShdw>
                </a:effectLst>
              </a:rPr>
              <a:t>Chromosomal mutation</a:t>
            </a:r>
            <a:endParaRPr lang="ar-IQ" b="1" dirty="0">
              <a:solidFill>
                <a:schemeClr val="accent1">
                  <a:lumMod val="75000"/>
                </a:schemeClr>
              </a:solidFill>
              <a:effectLst>
                <a:outerShdw blurRad="38100" dist="38100" dir="2700000" algn="tl">
                  <a:srgbClr val="000000">
                    <a:alpha val="43137"/>
                  </a:srgbClr>
                </a:outerShdw>
              </a:effectLst>
            </a:endParaRPr>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825998" y="1321096"/>
            <a:ext cx="6403604" cy="5070079"/>
          </a:xfrm>
        </p:spPr>
      </p:pic>
    </p:spTree>
    <p:extLst>
      <p:ext uri="{BB962C8B-B14F-4D97-AF65-F5344CB8AC3E}">
        <p14:creationId xmlns:p14="http://schemas.microsoft.com/office/powerpoint/2010/main" val="24561130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ar-IQ"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65930" y="1328286"/>
            <a:ext cx="8978552" cy="4713740"/>
          </a:xfrm>
        </p:spPr>
      </p:pic>
    </p:spTree>
    <p:extLst>
      <p:ext uri="{BB962C8B-B14F-4D97-AF65-F5344CB8AC3E}">
        <p14:creationId xmlns:p14="http://schemas.microsoft.com/office/powerpoint/2010/main" val="13014022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ar-IQ" dirty="0"/>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29900" y="520528"/>
            <a:ext cx="7363175" cy="5254629"/>
          </a:xfrm>
        </p:spPr>
      </p:pic>
    </p:spTree>
    <p:extLst>
      <p:ext uri="{BB962C8B-B14F-4D97-AF65-F5344CB8AC3E}">
        <p14:creationId xmlns:p14="http://schemas.microsoft.com/office/powerpoint/2010/main" val="8480059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56135"/>
            <a:ext cx="8596668" cy="1574265"/>
          </a:xfrm>
        </p:spPr>
        <p:txBody>
          <a:bodyPr/>
          <a:lstStyle/>
          <a:p>
            <a:pPr algn="ctr" rtl="0"/>
            <a:r>
              <a:rPr lang="en-US" b="1" dirty="0" smtClean="0">
                <a:solidFill>
                  <a:schemeClr val="accent1">
                    <a:lumMod val="75000"/>
                  </a:schemeClr>
                </a:solidFill>
                <a:effectLst>
                  <a:outerShdw blurRad="38100" dist="38100" dir="2700000" algn="tl">
                    <a:srgbClr val="000000">
                      <a:alpha val="43137"/>
                    </a:srgbClr>
                  </a:outerShdw>
                </a:effectLst>
              </a:rPr>
              <a:t>Gene Mutation </a:t>
            </a:r>
            <a:endParaRPr lang="ar-IQ" b="1" dirty="0">
              <a:solidFill>
                <a:schemeClr val="accent1">
                  <a:lumMod val="75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677334" y="847023"/>
            <a:ext cx="8596668" cy="5194339"/>
          </a:xfrm>
        </p:spPr>
        <p:txBody>
          <a:bodyPr>
            <a:normAutofit/>
          </a:bodyPr>
          <a:lstStyle/>
          <a:p>
            <a:pPr algn="just" rtl="0"/>
            <a:endParaRPr lang="en-US" sz="2400" dirty="0" smtClean="0"/>
          </a:p>
          <a:p>
            <a:pPr algn="just" rtl="0"/>
            <a:r>
              <a:rPr lang="en-US" sz="2400" dirty="0"/>
              <a:t>A gene mutation occurs when the nucleotide sequence of the DNA is altered and a new sequence is passed on to the offspring. The change may be either a substitution of one or a few nucleotides for others or an insertion or deletion of one or a few pairs of nucleotides</a:t>
            </a:r>
            <a:r>
              <a:rPr lang="en-US" sz="2400" dirty="0" smtClean="0"/>
              <a:t>.</a:t>
            </a:r>
          </a:p>
          <a:p>
            <a:pPr marL="0" indent="0" algn="just" rtl="0">
              <a:buNone/>
            </a:pPr>
            <a:endParaRPr lang="en-US" sz="2400" dirty="0" smtClean="0"/>
          </a:p>
        </p:txBody>
      </p:sp>
      <p:pic>
        <p:nvPicPr>
          <p:cNvPr id="5" name="Content Placeholder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26827" y="3357744"/>
            <a:ext cx="5700042" cy="3302939"/>
          </a:xfrm>
          <a:prstGeom prst="rect">
            <a:avLst/>
          </a:prstGeom>
        </p:spPr>
      </p:pic>
    </p:spTree>
    <p:extLst>
      <p:ext uri="{BB962C8B-B14F-4D97-AF65-F5344CB8AC3E}">
        <p14:creationId xmlns:p14="http://schemas.microsoft.com/office/powerpoint/2010/main" val="42684619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accent1">
                    <a:lumMod val="75000"/>
                  </a:schemeClr>
                </a:solidFill>
                <a:effectLst>
                  <a:outerShdw blurRad="38100" dist="38100" dir="2700000" algn="tl">
                    <a:srgbClr val="000000">
                      <a:alpha val="43137"/>
                    </a:srgbClr>
                  </a:outerShdw>
                </a:effectLst>
              </a:rPr>
              <a:t>Gene Mutation </a:t>
            </a:r>
            <a:endParaRPr lang="ar-IQ" dirty="0"/>
          </a:p>
        </p:txBody>
      </p:sp>
      <p:sp>
        <p:nvSpPr>
          <p:cNvPr id="3" name="Content Placeholder 2"/>
          <p:cNvSpPr>
            <a:spLocks noGrp="1"/>
          </p:cNvSpPr>
          <p:nvPr>
            <p:ph idx="1"/>
          </p:nvPr>
        </p:nvSpPr>
        <p:spPr>
          <a:xfrm>
            <a:off x="677334" y="2160589"/>
            <a:ext cx="8596668" cy="4471217"/>
          </a:xfrm>
        </p:spPr>
        <p:txBody>
          <a:bodyPr>
            <a:normAutofit/>
          </a:bodyPr>
          <a:lstStyle/>
          <a:p>
            <a:pPr algn="just" rtl="0"/>
            <a:r>
              <a:rPr lang="en-US" sz="2400" dirty="0"/>
              <a:t>Genomes of bacteria exist on a single double-stranded circular DNA molecule that contains approximately 4000 kb of DNA and are regulated by </a:t>
            </a:r>
            <a:r>
              <a:rPr lang="en-US" sz="2400" dirty="0" smtClean="0"/>
              <a:t>operons, </a:t>
            </a:r>
            <a:r>
              <a:rPr lang="en-US" sz="2400" dirty="0"/>
              <a:t>the majority of bacterial genes exist on one circular chromosome, there are other genetic elements within the bacterial genome. </a:t>
            </a:r>
            <a:r>
              <a:rPr lang="en-US" sz="2400" dirty="0" smtClean="0"/>
              <a:t> </a:t>
            </a:r>
          </a:p>
          <a:p>
            <a:pPr algn="just" rtl="0"/>
            <a:r>
              <a:rPr lang="en-US" sz="2400" dirty="0" smtClean="0"/>
              <a:t>A </a:t>
            </a:r>
            <a:r>
              <a:rPr lang="en-US" sz="2400" dirty="0"/>
              <a:t>mutation is a change in the nucleotide sequence and can create new cellular functionalities or lead to the dysfunction of others. Mutations can occur spontaneously or be caused by exposure to mutation-inducing agents.</a:t>
            </a:r>
            <a:endParaRPr lang="ar-IQ" sz="2400" dirty="0"/>
          </a:p>
        </p:txBody>
      </p:sp>
    </p:spTree>
    <p:extLst>
      <p:ext uri="{BB962C8B-B14F-4D97-AF65-F5344CB8AC3E}">
        <p14:creationId xmlns:p14="http://schemas.microsoft.com/office/powerpoint/2010/main" val="28600314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accent1">
                    <a:lumMod val="75000"/>
                  </a:schemeClr>
                </a:solidFill>
                <a:effectLst>
                  <a:outerShdw blurRad="38100" dist="38100" dir="2700000" algn="tl">
                    <a:srgbClr val="000000">
                      <a:alpha val="43137"/>
                    </a:srgbClr>
                  </a:outerShdw>
                </a:effectLst>
              </a:rPr>
              <a:t>Gene Mutation </a:t>
            </a:r>
            <a:endParaRPr lang="ar-IQ" dirty="0"/>
          </a:p>
        </p:txBody>
      </p:sp>
      <p:sp>
        <p:nvSpPr>
          <p:cNvPr id="3" name="Content Placeholder 2"/>
          <p:cNvSpPr>
            <a:spLocks noGrp="1"/>
          </p:cNvSpPr>
          <p:nvPr>
            <p:ph idx="1"/>
          </p:nvPr>
        </p:nvSpPr>
        <p:spPr/>
        <p:txBody>
          <a:bodyPr>
            <a:normAutofit lnSpcReduction="10000"/>
          </a:bodyPr>
          <a:lstStyle/>
          <a:p>
            <a:pPr algn="just" rtl="0"/>
            <a:r>
              <a:rPr lang="en-US" sz="2400" dirty="0"/>
              <a:t>A spontaneous mutation is one that occurs as a result of natural processes in cells, for </a:t>
            </a:r>
            <a:r>
              <a:rPr lang="en-US" sz="2400" dirty="0" smtClean="0"/>
              <a:t>example DNA </a:t>
            </a:r>
            <a:r>
              <a:rPr lang="en-US" sz="2400" dirty="0"/>
              <a:t>replication errors. These can be distinguished from induced mutations; those that occur as a result </a:t>
            </a:r>
            <a:r>
              <a:rPr lang="en-US" sz="2400" dirty="0" smtClean="0"/>
              <a:t>of interaction </a:t>
            </a:r>
            <a:r>
              <a:rPr lang="en-US" sz="2400" dirty="0"/>
              <a:t>of DNA with an outside agent or mutagen that causes DNA damage</a:t>
            </a:r>
            <a:r>
              <a:rPr lang="en-US" sz="2400" dirty="0" smtClean="0"/>
              <a:t>.</a:t>
            </a:r>
          </a:p>
          <a:p>
            <a:pPr algn="just" rtl="0"/>
            <a:r>
              <a:rPr lang="en-US" sz="2400" dirty="0"/>
              <a:t>Mutagens may be of physical, chemical, or of biological origin. Mostly they act on the DNA directly, causing damage which may result in errors during replication. Although, severely damaged DNA can prevent replication and cause cell death.</a:t>
            </a:r>
            <a:r>
              <a:rPr lang="en-US" sz="2400" dirty="0" smtClean="0"/>
              <a:t> </a:t>
            </a:r>
          </a:p>
        </p:txBody>
      </p:sp>
    </p:spTree>
    <p:extLst>
      <p:ext uri="{BB962C8B-B14F-4D97-AF65-F5344CB8AC3E}">
        <p14:creationId xmlns:p14="http://schemas.microsoft.com/office/powerpoint/2010/main" val="31588112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accent1">
                    <a:lumMod val="75000"/>
                  </a:schemeClr>
                </a:solidFill>
                <a:effectLst>
                  <a:outerShdw blurRad="38100" dist="38100" dir="2700000" algn="tl">
                    <a:srgbClr val="000000">
                      <a:alpha val="43137"/>
                    </a:srgbClr>
                  </a:outerShdw>
                </a:effectLst>
              </a:rPr>
              <a:t>Gene Mutation </a:t>
            </a:r>
            <a:endParaRPr lang="ar-IQ" dirty="0"/>
          </a:p>
        </p:txBody>
      </p:sp>
      <p:sp>
        <p:nvSpPr>
          <p:cNvPr id="3" name="Content Placeholder 2"/>
          <p:cNvSpPr>
            <a:spLocks noGrp="1"/>
          </p:cNvSpPr>
          <p:nvPr>
            <p:ph idx="1"/>
          </p:nvPr>
        </p:nvSpPr>
        <p:spPr/>
        <p:txBody>
          <a:bodyPr>
            <a:normAutofit/>
          </a:bodyPr>
          <a:lstStyle/>
          <a:p>
            <a:pPr algn="just" rtl="0"/>
            <a:r>
              <a:rPr lang="en-US" sz="2400" dirty="0"/>
              <a:t>Bacterial genes with similar functions often share one promoter (RNA polymerase binding site) and are transcribed simultaneously; this system is called an operon. Typical operons consist of several structural genes that code for the enzymes required for the pathway. Regulation occurs through transcription factors binding to a short sequence of DNA between the promoter region and the structural genes called an operator</a:t>
            </a:r>
            <a:endParaRPr lang="ar-IQ" sz="2400" dirty="0"/>
          </a:p>
        </p:txBody>
      </p:sp>
    </p:spTree>
    <p:extLst>
      <p:ext uri="{BB962C8B-B14F-4D97-AF65-F5344CB8AC3E}">
        <p14:creationId xmlns:p14="http://schemas.microsoft.com/office/powerpoint/2010/main" val="1401533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accent1">
                    <a:lumMod val="75000"/>
                  </a:schemeClr>
                </a:solidFill>
                <a:effectLst>
                  <a:outerShdw blurRad="38100" dist="38100" dir="2700000" algn="tl">
                    <a:srgbClr val="000000">
                      <a:alpha val="43137"/>
                    </a:srgbClr>
                  </a:outerShdw>
                </a:effectLst>
              </a:rPr>
              <a:t>Gene Mutation </a:t>
            </a:r>
            <a:endParaRPr lang="ar-IQ" dirty="0"/>
          </a:p>
        </p:txBody>
      </p:sp>
      <p:sp>
        <p:nvSpPr>
          <p:cNvPr id="3" name="Content Placeholder 2"/>
          <p:cNvSpPr>
            <a:spLocks noGrp="1"/>
          </p:cNvSpPr>
          <p:nvPr>
            <p:ph idx="1"/>
          </p:nvPr>
        </p:nvSpPr>
        <p:spPr>
          <a:xfrm>
            <a:off x="677334" y="1597795"/>
            <a:ext cx="8596668" cy="4443568"/>
          </a:xfrm>
        </p:spPr>
        <p:txBody>
          <a:bodyPr>
            <a:noAutofit/>
          </a:bodyPr>
          <a:lstStyle/>
          <a:p>
            <a:pPr algn="just" rtl="0"/>
            <a:r>
              <a:rPr lang="en-US" sz="2400" dirty="0"/>
              <a:t>Results of mutations can produce changes in structural or colony characteristics or loss in sensitivity to antibiotics. Some potential consequences of mutations are as follows:</a:t>
            </a:r>
          </a:p>
          <a:p>
            <a:pPr algn="just" rtl="0"/>
            <a:r>
              <a:rPr lang="en-US" sz="2400" dirty="0" err="1"/>
              <a:t>Auxotrophs</a:t>
            </a:r>
            <a:r>
              <a:rPr lang="en-US" sz="2400" dirty="0"/>
              <a:t>: have a mutation which leaves an essential nutrient process dysfunctional.</a:t>
            </a:r>
          </a:p>
          <a:p>
            <a:pPr algn="just" rtl="0"/>
            <a:r>
              <a:rPr lang="en-US" sz="2400" dirty="0"/>
              <a:t>Resistant mutants: can withstand the stress of exposure to inhibitory molecules or antibiotics secondary to acquired mutation.</a:t>
            </a:r>
          </a:p>
          <a:p>
            <a:pPr algn="just" rtl="0"/>
            <a:r>
              <a:rPr lang="en-US" sz="2400" dirty="0"/>
              <a:t>Regulatory mutants: have disruptions on regulatory sequences like </a:t>
            </a:r>
            <a:r>
              <a:rPr lang="en-US" sz="2400" dirty="0" err="1"/>
              <a:t>promotor</a:t>
            </a:r>
            <a:r>
              <a:rPr lang="en-US" sz="2400" dirty="0"/>
              <a:t> regions.</a:t>
            </a:r>
          </a:p>
          <a:p>
            <a:pPr algn="just" rtl="0"/>
            <a:r>
              <a:rPr lang="en-US" sz="2400" dirty="0"/>
              <a:t>Constitutive mutants: continuously express genes that usually switch on and off as in operons.</a:t>
            </a:r>
          </a:p>
        </p:txBody>
      </p:sp>
    </p:spTree>
    <p:extLst>
      <p:ext uri="{BB962C8B-B14F-4D97-AF65-F5344CB8AC3E}">
        <p14:creationId xmlns:p14="http://schemas.microsoft.com/office/powerpoint/2010/main" val="2892399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accent1">
                    <a:lumMod val="75000"/>
                  </a:schemeClr>
                </a:solidFill>
                <a:effectLst>
                  <a:outerShdw blurRad="38100" dist="38100" dir="2700000" algn="tl">
                    <a:srgbClr val="000000">
                      <a:alpha val="43137"/>
                    </a:srgbClr>
                  </a:outerShdw>
                </a:effectLst>
              </a:rPr>
              <a:t>Gene Mutation </a:t>
            </a:r>
            <a:endParaRPr lang="ar-IQ" dirty="0"/>
          </a:p>
        </p:txBody>
      </p:sp>
      <p:sp>
        <p:nvSpPr>
          <p:cNvPr id="3" name="Content Placeholder 2"/>
          <p:cNvSpPr>
            <a:spLocks noGrp="1"/>
          </p:cNvSpPr>
          <p:nvPr>
            <p:ph idx="1"/>
          </p:nvPr>
        </p:nvSpPr>
        <p:spPr>
          <a:xfrm>
            <a:off x="677334" y="1742173"/>
            <a:ext cx="8967180" cy="4299189"/>
          </a:xfrm>
        </p:spPr>
        <p:txBody>
          <a:bodyPr>
            <a:normAutofit/>
          </a:bodyPr>
          <a:lstStyle/>
          <a:p>
            <a:pPr algn="just" rtl="0"/>
            <a:r>
              <a:rPr lang="en-US" sz="2400" dirty="0"/>
              <a:t>Mutation rates have been measured in a great variety of </a:t>
            </a:r>
            <a:r>
              <a:rPr lang="en-US" sz="2400" dirty="0" smtClean="0"/>
              <a:t>organisms, mostly </a:t>
            </a:r>
            <a:r>
              <a:rPr lang="en-US" sz="2400" dirty="0"/>
              <a:t>for mutants </a:t>
            </a:r>
            <a:r>
              <a:rPr lang="en-US" sz="2400" dirty="0" smtClean="0"/>
              <a:t>that exhibit</a:t>
            </a:r>
            <a:r>
              <a:rPr lang="en-US" sz="2400" dirty="0"/>
              <a:t> </a:t>
            </a:r>
            <a:r>
              <a:rPr lang="en-US" sz="2400" dirty="0" smtClean="0"/>
              <a:t>visible and </a:t>
            </a:r>
            <a:r>
              <a:rPr lang="en-US" sz="2400" dirty="0" err="1" smtClean="0"/>
              <a:t>prominant</a:t>
            </a:r>
            <a:r>
              <a:rPr lang="en-US" sz="2400" dirty="0"/>
              <a:t> effects. </a:t>
            </a:r>
            <a:endParaRPr lang="en-US" sz="2400" dirty="0" smtClean="0"/>
          </a:p>
          <a:p>
            <a:pPr algn="just" rtl="0"/>
            <a:r>
              <a:rPr lang="en-US" sz="2400" dirty="0" smtClean="0"/>
              <a:t>Mutation </a:t>
            </a:r>
            <a:r>
              <a:rPr lang="en-US" sz="2400" dirty="0"/>
              <a:t>rates are generally lower in </a:t>
            </a:r>
            <a:r>
              <a:rPr lang="en-US" sz="2400" dirty="0" smtClean="0"/>
              <a:t>bacteria</a:t>
            </a:r>
            <a:r>
              <a:rPr lang="en-US" sz="2400" dirty="0"/>
              <a:t> and other microorganisms than in more complex species. In humans and other multicellular organisms, the rate typically ranges from about 1 per 100,000 to 1 per 1,000,000 gametes. There is, however, considerable variation from gene to gene as well as from organism to organism.</a:t>
            </a:r>
            <a:endParaRPr lang="ar-IQ" sz="2400" dirty="0"/>
          </a:p>
        </p:txBody>
      </p:sp>
    </p:spTree>
    <p:extLst>
      <p:ext uri="{BB962C8B-B14F-4D97-AF65-F5344CB8AC3E}">
        <p14:creationId xmlns:p14="http://schemas.microsoft.com/office/powerpoint/2010/main" val="27837482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a:solidFill>
                  <a:schemeClr val="accent1">
                    <a:lumMod val="75000"/>
                  </a:schemeClr>
                </a:solidFill>
                <a:effectLst>
                  <a:outerShdw blurRad="38100" dist="38100" dir="2700000" algn="tl">
                    <a:srgbClr val="000000">
                      <a:alpha val="43137"/>
                    </a:srgbClr>
                  </a:outerShdw>
                </a:effectLst>
              </a:rPr>
              <a:t>Gene Mutation </a:t>
            </a:r>
            <a:endParaRPr lang="ar-IQ" sz="4000" b="1" dirty="0"/>
          </a:p>
        </p:txBody>
      </p:sp>
      <p:sp>
        <p:nvSpPr>
          <p:cNvPr id="3" name="Content Placeholder 2"/>
          <p:cNvSpPr>
            <a:spLocks noGrp="1"/>
          </p:cNvSpPr>
          <p:nvPr>
            <p:ph idx="1"/>
          </p:nvPr>
        </p:nvSpPr>
        <p:spPr>
          <a:xfrm>
            <a:off x="677333" y="1260909"/>
            <a:ext cx="8851677" cy="4780454"/>
          </a:xfrm>
        </p:spPr>
        <p:txBody>
          <a:bodyPr>
            <a:noAutofit/>
          </a:bodyPr>
          <a:lstStyle/>
          <a:p>
            <a:pPr algn="just" rtl="0"/>
            <a:r>
              <a:rPr lang="en-US" sz="2400" dirty="0"/>
              <a:t>Mutations are of fundamental importance in molecular biology for several reasons:</a:t>
            </a:r>
          </a:p>
          <a:p>
            <a:pPr algn="just" rtl="0"/>
            <a:r>
              <a:rPr lang="en-US" sz="2400" b="1" dirty="0" smtClean="0"/>
              <a:t>1- </a:t>
            </a:r>
            <a:r>
              <a:rPr lang="en-US" sz="2400" dirty="0"/>
              <a:t>M</a:t>
            </a:r>
            <a:r>
              <a:rPr lang="en-US" sz="2400" dirty="0" smtClean="0"/>
              <a:t>utations </a:t>
            </a:r>
            <a:r>
              <a:rPr lang="en-US" sz="2400" dirty="0"/>
              <a:t>are important as the major source of genetic variation that drives </a:t>
            </a:r>
            <a:r>
              <a:rPr lang="en-US" sz="2400" dirty="0" smtClean="0"/>
              <a:t>evolutionary change</a:t>
            </a:r>
            <a:r>
              <a:rPr lang="en-US" sz="2400" dirty="0"/>
              <a:t>.</a:t>
            </a:r>
          </a:p>
          <a:p>
            <a:pPr algn="just" rtl="0"/>
            <a:r>
              <a:rPr lang="en-US" sz="2400" b="1" dirty="0" smtClean="0"/>
              <a:t>2- </a:t>
            </a:r>
            <a:r>
              <a:rPr lang="en-US" sz="2400" dirty="0"/>
              <a:t>Mutations may have deleterious or (</a:t>
            </a:r>
            <a:r>
              <a:rPr lang="en-US" sz="2400" dirty="0" smtClean="0"/>
              <a:t>rarely) advantageous </a:t>
            </a:r>
            <a:r>
              <a:rPr lang="en-US" sz="2400" dirty="0"/>
              <a:t>consequences to an </a:t>
            </a:r>
            <a:r>
              <a:rPr lang="en-US" sz="2400" dirty="0" smtClean="0"/>
              <a:t>organism.</a:t>
            </a:r>
            <a:endParaRPr lang="en-US" sz="2400" dirty="0"/>
          </a:p>
          <a:p>
            <a:pPr algn="just" rtl="0"/>
            <a:r>
              <a:rPr lang="en-US" sz="2400" b="1" dirty="0" smtClean="0"/>
              <a:t>3- </a:t>
            </a:r>
            <a:r>
              <a:rPr lang="en-US" sz="2400" dirty="0" smtClean="0"/>
              <a:t>Mutant </a:t>
            </a:r>
            <a:r>
              <a:rPr lang="en-US" sz="2400" dirty="0"/>
              <a:t>organisms are important tools for molecular biologists in characterizing the genes involved </a:t>
            </a:r>
            <a:r>
              <a:rPr lang="en-US" sz="2400" dirty="0" smtClean="0"/>
              <a:t>in cellular </a:t>
            </a:r>
            <a:r>
              <a:rPr lang="en-US" sz="2400" dirty="0"/>
              <a:t>processes.</a:t>
            </a:r>
            <a:endParaRPr lang="ar-IQ" sz="2400" dirty="0"/>
          </a:p>
        </p:txBody>
      </p:sp>
    </p:spTree>
    <p:extLst>
      <p:ext uri="{BB962C8B-B14F-4D97-AF65-F5344CB8AC3E}">
        <p14:creationId xmlns:p14="http://schemas.microsoft.com/office/powerpoint/2010/main" val="23861119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Face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544</TotalTime>
  <Words>745</Words>
  <Application>Microsoft Office PowerPoint</Application>
  <PresentationFormat>Widescreen</PresentationFormat>
  <Paragraphs>69</Paragraphs>
  <Slides>27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Tahoma</vt:lpstr>
      <vt:lpstr>Trebuchet MS</vt:lpstr>
      <vt:lpstr>Wingdings 3</vt:lpstr>
      <vt:lpstr>Facet</vt:lpstr>
      <vt:lpstr>Molecular Biology  lecture 4</vt:lpstr>
      <vt:lpstr>In this lecture…..</vt:lpstr>
      <vt:lpstr>Gene Mutation </vt:lpstr>
      <vt:lpstr>Gene Mutation </vt:lpstr>
      <vt:lpstr>Gene Mutation </vt:lpstr>
      <vt:lpstr>Gene Mutation </vt:lpstr>
      <vt:lpstr>Gene Mutation </vt:lpstr>
      <vt:lpstr>Gene Mutation </vt:lpstr>
      <vt:lpstr>Gene Mutation </vt:lpstr>
      <vt:lpstr>Gene Mutation </vt:lpstr>
      <vt:lpstr>Gene Mutation </vt:lpstr>
      <vt:lpstr>Gene Mutation </vt:lpstr>
      <vt:lpstr>Gene Mutation </vt:lpstr>
      <vt:lpstr>Gene (Point) Mutation</vt:lpstr>
      <vt:lpstr>Silent mutations</vt:lpstr>
      <vt:lpstr>Silent mutations</vt:lpstr>
      <vt:lpstr>Missense mutations</vt:lpstr>
      <vt:lpstr>Missense mutations</vt:lpstr>
      <vt:lpstr>Nonsense mutations</vt:lpstr>
      <vt:lpstr>Nonsense mutations</vt:lpstr>
      <vt:lpstr>  </vt:lpstr>
      <vt:lpstr>Chromosomal mutation</vt:lpstr>
      <vt:lpstr>Chromosomal mutation</vt:lpstr>
      <vt:lpstr>Chromosomal mutation</vt:lpstr>
      <vt:lpstr>Chromosomal mutation</vt:lpstr>
      <vt:lpstr>  </vt:lpstr>
      <vt:lpstr>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Windows User</cp:lastModifiedBy>
  <cp:revision>83</cp:revision>
  <dcterms:created xsi:type="dcterms:W3CDTF">2019-10-02T11:25:55Z</dcterms:created>
  <dcterms:modified xsi:type="dcterms:W3CDTF">2019-10-14T05:58:01Z</dcterms:modified>
</cp:coreProperties>
</file>