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70" r:id="rId8"/>
    <p:sldId id="263" r:id="rId9"/>
    <p:sldId id="264" r:id="rId10"/>
    <p:sldId id="265" r:id="rId11"/>
    <p:sldId id="266" r:id="rId12"/>
    <p:sldId id="267" r:id="rId13"/>
    <p:sldId id="268" r:id="rId14"/>
    <p:sldId id="269"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10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7650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40724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21484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3943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271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595CC-2574-4460-97A1-B83A24571FE7}" type="datetimeFigureOut">
              <a:rPr lang="en-US" smtClean="0"/>
              <a:t>10/27/2019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7399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595CC-2574-4460-97A1-B83A24571FE7}" type="datetimeFigureOut">
              <a:rPr lang="en-US" smtClean="0"/>
              <a:t>10/27/2019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9516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595CC-2574-4460-97A1-B83A24571FE7}" type="datetimeFigureOut">
              <a:rPr lang="en-US" smtClean="0"/>
              <a:t>10/27/2019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5195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098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9953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95CC-2574-4460-97A1-B83A24571FE7}" type="datetimeFigureOut">
              <a:rPr lang="en-US" smtClean="0"/>
              <a:t>10/27/2019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FBED-EB0B-4EDA-8170-60144C45D61A}" type="slidenum">
              <a:rPr lang="en-US" smtClean="0"/>
              <a:t>‹#›</a:t>
            </a:fld>
            <a:endParaRPr lang="en-US"/>
          </a:p>
        </p:txBody>
      </p:sp>
    </p:spTree>
    <p:extLst>
      <p:ext uri="{BB962C8B-B14F-4D97-AF65-F5344CB8AC3E}">
        <p14:creationId xmlns:p14="http://schemas.microsoft.com/office/powerpoint/2010/main" val="417369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828799"/>
          </a:xfrm>
        </p:spPr>
        <p:txBody>
          <a:bodyPr>
            <a:normAutofit/>
          </a:bodyPr>
          <a:lstStyle/>
          <a:p>
            <a:r>
              <a:rPr lang="en-US" sz="3200" b="1" dirty="0" smtClean="0"/>
              <a:t>Epidemiology &amp; Population Screening</a:t>
            </a:r>
            <a:br>
              <a:rPr lang="en-US" sz="3200" b="1" dirty="0" smtClean="0"/>
            </a:br>
            <a:r>
              <a:rPr lang="en-US" sz="3200" b="1" dirty="0" smtClean="0"/>
              <a:t>1</a:t>
            </a:r>
            <a:endParaRPr lang="en-US" sz="3200" b="1" dirty="0"/>
          </a:p>
        </p:txBody>
      </p:sp>
      <p:sp>
        <p:nvSpPr>
          <p:cNvPr id="3" name="Subtitle 2"/>
          <p:cNvSpPr>
            <a:spLocks noGrp="1"/>
          </p:cNvSpPr>
          <p:nvPr>
            <p:ph type="subTitle" idx="1"/>
          </p:nvPr>
        </p:nvSpPr>
        <p:spPr>
          <a:xfrm>
            <a:off x="5029200" y="5695950"/>
            <a:ext cx="3657600" cy="857250"/>
          </a:xfrm>
        </p:spPr>
        <p:txBody>
          <a:bodyPr/>
          <a:lstStyle/>
          <a:p>
            <a:r>
              <a:rPr lang="en-US" b="1" dirty="0">
                <a:solidFill>
                  <a:srgbClr val="002060"/>
                </a:solidFill>
              </a:rPr>
              <a:t>Dr. </a:t>
            </a:r>
            <a:r>
              <a:rPr lang="en-US" b="1" dirty="0" err="1">
                <a:solidFill>
                  <a:srgbClr val="002060"/>
                </a:solidFill>
              </a:rPr>
              <a:t>Mayssaa</a:t>
            </a:r>
            <a:r>
              <a:rPr lang="en-US" b="1" dirty="0">
                <a:solidFill>
                  <a:srgbClr val="002060"/>
                </a:solidFill>
              </a:rPr>
              <a:t> </a:t>
            </a:r>
            <a:r>
              <a:rPr lang="en-US" b="1" dirty="0" err="1">
                <a:solidFill>
                  <a:srgbClr val="002060"/>
                </a:solidFill>
              </a:rPr>
              <a:t>Essam</a:t>
            </a:r>
            <a:endParaRPr lang="en-US" b="1" dirty="0">
              <a:solidFill>
                <a:srgbClr val="002060"/>
              </a:solidFill>
            </a:endParaRPr>
          </a:p>
          <a:p>
            <a:endParaRPr lang="en-US" b="1" dirty="0">
              <a:solidFill>
                <a:srgbClr val="00206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8534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02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a:t>Analytical epidemiology</a:t>
            </a:r>
          </a:p>
        </p:txBody>
      </p:sp>
      <p:sp>
        <p:nvSpPr>
          <p:cNvPr id="3" name="Content Placeholder 2"/>
          <p:cNvSpPr>
            <a:spLocks noGrp="1"/>
          </p:cNvSpPr>
          <p:nvPr>
            <p:ph idx="1"/>
          </p:nvPr>
        </p:nvSpPr>
        <p:spPr>
          <a:xfrm>
            <a:off x="76200" y="685800"/>
            <a:ext cx="8991600" cy="6019800"/>
          </a:xfrm>
        </p:spPr>
        <p:txBody>
          <a:bodyPr>
            <a:normAutofit fontScale="92500" lnSpcReduction="10000"/>
          </a:bodyPr>
          <a:lstStyle/>
          <a:p>
            <a:r>
              <a:rPr lang="en-US" dirty="0"/>
              <a:t>Two types of study are </a:t>
            </a:r>
            <a:r>
              <a:rPr lang="en-US" dirty="0" smtClean="0"/>
              <a:t>employed</a:t>
            </a:r>
          </a:p>
          <a:p>
            <a:r>
              <a:rPr lang="en-US" b="1" dirty="0" smtClean="0">
                <a:solidFill>
                  <a:srgbClr val="FF0000"/>
                </a:solidFill>
              </a:rPr>
              <a:t>CASE-CONTROL STUDIES</a:t>
            </a:r>
          </a:p>
          <a:p>
            <a:r>
              <a:rPr lang="en-US" dirty="0"/>
              <a:t>case-control studies (also known as retrospective</a:t>
            </a:r>
          </a:p>
          <a:p>
            <a:pPr marL="0" indent="0">
              <a:buNone/>
            </a:pPr>
            <a:r>
              <a:rPr lang="en-US" dirty="0"/>
              <a:t>studies or case-history studies), a group </a:t>
            </a:r>
            <a:r>
              <a:rPr lang="en-US" dirty="0" smtClean="0"/>
              <a:t>of affected persons </a:t>
            </a:r>
            <a:r>
              <a:rPr lang="en-US" dirty="0"/>
              <a:t>is compared with a suitably matched </a:t>
            </a:r>
            <a:r>
              <a:rPr lang="en-US" dirty="0" smtClean="0"/>
              <a:t>control group </a:t>
            </a:r>
            <a:r>
              <a:rPr lang="en-US" dirty="0"/>
              <a:t>of non-affected persons. For </a:t>
            </a:r>
            <a:r>
              <a:rPr lang="en-US" dirty="0" smtClean="0"/>
              <a:t>example, in </a:t>
            </a:r>
            <a:r>
              <a:rPr lang="en-US" dirty="0"/>
              <a:t>a study designed to test the hypothesis </a:t>
            </a:r>
            <a:r>
              <a:rPr lang="en-US" dirty="0" smtClean="0"/>
              <a:t>that cigarette </a:t>
            </a:r>
            <a:r>
              <a:rPr lang="en-US" dirty="0"/>
              <a:t>smoking is an important factor in </a:t>
            </a:r>
            <a:r>
              <a:rPr lang="en-US" dirty="0" smtClean="0"/>
              <a:t>causing lung </a:t>
            </a:r>
            <a:r>
              <a:rPr lang="en-US" dirty="0"/>
              <a:t>cancer, a number of patients with this </a:t>
            </a:r>
            <a:r>
              <a:rPr lang="en-US" dirty="0" smtClean="0"/>
              <a:t>disease (cases</a:t>
            </a:r>
            <a:r>
              <a:rPr lang="en-US" dirty="0"/>
              <a:t>) were questioned about their </a:t>
            </a:r>
            <a:r>
              <a:rPr lang="en-US" dirty="0" smtClean="0"/>
              <a:t>smoking habits</a:t>
            </a:r>
            <a:r>
              <a:rPr lang="en-US" dirty="0"/>
              <a:t>. Similar questions were asked of a group </a:t>
            </a:r>
            <a:r>
              <a:rPr lang="en-US" dirty="0" smtClean="0"/>
              <a:t>of patients </a:t>
            </a:r>
            <a:r>
              <a:rPr lang="en-US" dirty="0"/>
              <a:t>who had cancer at other </a:t>
            </a:r>
            <a:r>
              <a:rPr lang="en-US" dirty="0" smtClean="0"/>
              <a:t>site (controls). This </a:t>
            </a:r>
            <a:r>
              <a:rPr lang="en-US" dirty="0"/>
              <a:t>enquiry showed significant differences in </a:t>
            </a:r>
            <a:r>
              <a:rPr lang="en-US" dirty="0" smtClean="0"/>
              <a:t>the smoking </a:t>
            </a:r>
            <a:r>
              <a:rPr lang="en-US" dirty="0"/>
              <a:t>habits of cases compared with </a:t>
            </a:r>
            <a:r>
              <a:rPr lang="en-US" dirty="0" smtClean="0"/>
              <a:t>controls. </a:t>
            </a:r>
            <a:endParaRPr lang="en-US" dirty="0"/>
          </a:p>
        </p:txBody>
      </p:sp>
    </p:spTree>
    <p:extLst>
      <p:ext uri="{BB962C8B-B14F-4D97-AF65-F5344CB8AC3E}">
        <p14:creationId xmlns:p14="http://schemas.microsoft.com/office/powerpoint/2010/main" val="3115227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pPr algn="l"/>
            <a:r>
              <a:rPr lang="en-US" sz="3200" b="1" dirty="0">
                <a:solidFill>
                  <a:srgbClr val="FF0000"/>
                </a:solidFill>
              </a:rPr>
              <a:t>COHORT STUDIES</a:t>
            </a:r>
          </a:p>
        </p:txBody>
      </p:sp>
      <p:sp>
        <p:nvSpPr>
          <p:cNvPr id="3" name="Content Placeholder 2"/>
          <p:cNvSpPr>
            <a:spLocks noGrp="1"/>
          </p:cNvSpPr>
          <p:nvPr>
            <p:ph idx="1"/>
          </p:nvPr>
        </p:nvSpPr>
        <p:spPr>
          <a:xfrm>
            <a:off x="152400" y="685800"/>
            <a:ext cx="8915400" cy="6019800"/>
          </a:xfrm>
        </p:spPr>
        <p:txBody>
          <a:bodyPr>
            <a:normAutofit/>
          </a:bodyPr>
          <a:lstStyle/>
          <a:p>
            <a:r>
              <a:rPr lang="en-US" dirty="0"/>
              <a:t>For cohort studies, a group of persons who </a:t>
            </a:r>
            <a:r>
              <a:rPr lang="en-US" dirty="0" smtClean="0"/>
              <a:t>are exposed </a:t>
            </a:r>
            <a:r>
              <a:rPr lang="en-US" dirty="0"/>
              <a:t>to the suspected </a:t>
            </a:r>
            <a:r>
              <a:rPr lang="en-US" dirty="0" err="1"/>
              <a:t>aetiological</a:t>
            </a:r>
            <a:r>
              <a:rPr lang="en-US" dirty="0"/>
              <a:t> agent are</a:t>
            </a:r>
          </a:p>
          <a:p>
            <a:pPr marL="0" indent="0">
              <a:buNone/>
            </a:pPr>
            <a:r>
              <a:rPr lang="en-US" dirty="0"/>
              <a:t>compared with matched control subjects who have</a:t>
            </a:r>
          </a:p>
          <a:p>
            <a:pPr marL="0" indent="0">
              <a:buNone/>
            </a:pPr>
            <a:r>
              <a:rPr lang="en-US" dirty="0"/>
              <a:t>not been similarly exposed. For example, in a</a:t>
            </a:r>
          </a:p>
          <a:p>
            <a:pPr marL="0" indent="0">
              <a:buNone/>
            </a:pPr>
            <a:r>
              <a:rPr lang="en-US" dirty="0"/>
              <a:t>further study on cancer of the lung, a large </a:t>
            </a:r>
            <a:r>
              <a:rPr lang="en-US" dirty="0" smtClean="0"/>
              <a:t>group of </a:t>
            </a:r>
            <a:r>
              <a:rPr lang="en-US" dirty="0"/>
              <a:t>persons were questioned about their </a:t>
            </a:r>
            <a:r>
              <a:rPr lang="en-US" dirty="0" smtClean="0"/>
              <a:t>smoking habits</a:t>
            </a:r>
            <a:r>
              <a:rPr lang="en-US" dirty="0"/>
              <a:t>. During the follow-up period, the incidence</a:t>
            </a:r>
          </a:p>
          <a:p>
            <a:pPr marL="0" indent="0">
              <a:buNone/>
            </a:pPr>
            <a:r>
              <a:rPr lang="en-US" dirty="0"/>
              <a:t>rate of cancer of the lung among the smokers</a:t>
            </a:r>
          </a:p>
          <a:p>
            <a:pPr marL="0" indent="0">
              <a:buNone/>
            </a:pPr>
            <a:r>
              <a:rPr lang="en-US" dirty="0"/>
              <a:t>(exposed) was compared with the rate among </a:t>
            </a:r>
            <a:r>
              <a:rPr lang="en-US" dirty="0" smtClean="0"/>
              <a:t>nonsmokers (non-exposed).</a:t>
            </a:r>
            <a:endParaRPr lang="en-US" dirty="0"/>
          </a:p>
        </p:txBody>
      </p:sp>
    </p:spTree>
    <p:extLst>
      <p:ext uri="{BB962C8B-B14F-4D97-AF65-F5344CB8AC3E}">
        <p14:creationId xmlns:p14="http://schemas.microsoft.com/office/powerpoint/2010/main" val="201276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fontScale="92500" lnSpcReduction="20000"/>
          </a:bodyPr>
          <a:lstStyle/>
          <a:p>
            <a:r>
              <a:rPr lang="en-US" dirty="0"/>
              <a:t>Compared with cohort studies, case-control </a:t>
            </a:r>
            <a:r>
              <a:rPr lang="en-US" dirty="0" smtClean="0"/>
              <a:t>studies have </a:t>
            </a:r>
            <a:r>
              <a:rPr lang="en-US" dirty="0"/>
              <a:t>the advantage of being relatively quick, </a:t>
            </a:r>
            <a:r>
              <a:rPr lang="en-US" dirty="0" smtClean="0"/>
              <a:t>easy and </a:t>
            </a:r>
            <a:r>
              <a:rPr lang="en-US" dirty="0"/>
              <a:t>relatively inexpensive. A significant </a:t>
            </a:r>
            <a:r>
              <a:rPr lang="en-US" dirty="0" smtClean="0"/>
              <a:t>number of </a:t>
            </a:r>
            <a:r>
              <a:rPr lang="en-US" dirty="0"/>
              <a:t>cases can be assembled for the </a:t>
            </a:r>
            <a:r>
              <a:rPr lang="en-US" dirty="0" smtClean="0"/>
              <a:t>case-history study </a:t>
            </a:r>
            <a:r>
              <a:rPr lang="en-US" dirty="0"/>
              <a:t>and a variety of hypotheses can be </a:t>
            </a:r>
            <a:r>
              <a:rPr lang="en-US" dirty="0" smtClean="0"/>
              <a:t>rapidly screened.</a:t>
            </a:r>
          </a:p>
          <a:p>
            <a:r>
              <a:rPr lang="en-US" b="1" dirty="0">
                <a:solidFill>
                  <a:srgbClr val="FF0000"/>
                </a:solidFill>
              </a:rPr>
              <a:t>Experimental </a:t>
            </a:r>
            <a:r>
              <a:rPr lang="en-US" b="1" dirty="0" smtClean="0">
                <a:solidFill>
                  <a:srgbClr val="FF0000"/>
                </a:solidFill>
              </a:rPr>
              <a:t>epidemiology</a:t>
            </a:r>
          </a:p>
          <a:p>
            <a:pPr marL="0" indent="0">
              <a:buNone/>
            </a:pPr>
            <a:r>
              <a:rPr lang="en-US" dirty="0" smtClean="0"/>
              <a:t>      This </a:t>
            </a:r>
            <a:r>
              <a:rPr lang="en-US" dirty="0"/>
              <a:t>involves studies in which one group </a:t>
            </a:r>
            <a:r>
              <a:rPr lang="en-US" dirty="0" smtClean="0"/>
              <a:t>which </a:t>
            </a:r>
            <a:r>
              <a:rPr lang="en-US" dirty="0"/>
              <a:t>subjected to an experience is </a:t>
            </a:r>
            <a:r>
              <a:rPr lang="en-US" dirty="0" smtClean="0"/>
              <a:t>compared with </a:t>
            </a:r>
            <a:r>
              <a:rPr lang="en-US" dirty="0"/>
              <a:t>a control group which has not had a </a:t>
            </a:r>
            <a:r>
              <a:rPr lang="en-US" dirty="0" smtClean="0"/>
              <a:t>similar experience</a:t>
            </a:r>
            <a:r>
              <a:rPr lang="en-US" dirty="0"/>
              <a:t>. Field trials of </a:t>
            </a:r>
            <a:r>
              <a:rPr lang="en-US" dirty="0" smtClean="0"/>
              <a:t>vaccines are </a:t>
            </a:r>
            <a:r>
              <a:rPr lang="en-US" dirty="0"/>
              <a:t>examples of </a:t>
            </a:r>
            <a:r>
              <a:rPr lang="en-US" dirty="0" smtClean="0"/>
              <a:t>experimental epidemiology</a:t>
            </a:r>
            <a:r>
              <a:rPr lang="en-US" dirty="0"/>
              <a:t>. In such trials, one group </a:t>
            </a:r>
            <a:r>
              <a:rPr lang="en-US" dirty="0" smtClean="0"/>
              <a:t>receives the </a:t>
            </a:r>
            <a:r>
              <a:rPr lang="en-US" dirty="0"/>
              <a:t>vaccine or drug, whilst the control group </a:t>
            </a:r>
            <a:r>
              <a:rPr lang="en-US" dirty="0" smtClean="0"/>
              <a:t>is given </a:t>
            </a:r>
            <a:r>
              <a:rPr lang="en-US" dirty="0"/>
              <a:t>a placebo; alternatively, a new vaccine </a:t>
            </a:r>
            <a:r>
              <a:rPr lang="en-US" dirty="0" smtClean="0"/>
              <a:t>or drug </a:t>
            </a:r>
            <a:r>
              <a:rPr lang="en-US" dirty="0"/>
              <a:t>may be compared with a </a:t>
            </a:r>
            <a:r>
              <a:rPr lang="en-US" dirty="0" smtClean="0"/>
              <a:t>well-established agent </a:t>
            </a:r>
            <a:r>
              <a:rPr lang="en-US" dirty="0"/>
              <a:t>of known potency. Apart from trials of </a:t>
            </a:r>
            <a:r>
              <a:rPr lang="en-US" dirty="0" smtClean="0"/>
              <a:t> therapeutic </a:t>
            </a:r>
            <a:r>
              <a:rPr lang="en-US" dirty="0"/>
              <a:t>agents, there are </a:t>
            </a:r>
            <a:r>
              <a:rPr lang="en-US" dirty="0" smtClean="0"/>
              <a:t>not many </a:t>
            </a:r>
            <a:r>
              <a:rPr lang="en-US" dirty="0"/>
              <a:t>opportunities for experimental </a:t>
            </a:r>
            <a:r>
              <a:rPr lang="en-US" dirty="0" smtClean="0"/>
              <a:t>epidemiology in </a:t>
            </a:r>
            <a:r>
              <a:rPr lang="en-US" dirty="0"/>
              <a:t>humans; studies that are theoretically </a:t>
            </a:r>
            <a:r>
              <a:rPr lang="en-US" dirty="0" smtClean="0"/>
              <a:t>possible may </a:t>
            </a:r>
            <a:r>
              <a:rPr lang="en-US" dirty="0"/>
              <a:t>not be feasible or ethical</a:t>
            </a:r>
            <a:r>
              <a:rPr lang="en-US" dirty="0" smtClean="0"/>
              <a:t>.</a:t>
            </a:r>
            <a:endParaRPr lang="en-US" dirty="0"/>
          </a:p>
        </p:txBody>
      </p:sp>
    </p:spTree>
    <p:extLst>
      <p:ext uri="{BB962C8B-B14F-4D97-AF65-F5344CB8AC3E}">
        <p14:creationId xmlns:p14="http://schemas.microsoft.com/office/powerpoint/2010/main" val="151540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76"/>
            <a:ext cx="8229600" cy="762000"/>
          </a:xfrm>
        </p:spPr>
        <p:txBody>
          <a:bodyPr>
            <a:normAutofit/>
          </a:bodyPr>
          <a:lstStyle/>
          <a:p>
            <a:r>
              <a:rPr lang="en-US" sz="3600" b="1" dirty="0"/>
              <a:t>EPIDEMIOLOGICAL DATA</a:t>
            </a:r>
          </a:p>
        </p:txBody>
      </p:sp>
      <p:sp>
        <p:nvSpPr>
          <p:cNvPr id="3" name="Content Placeholder 2"/>
          <p:cNvSpPr>
            <a:spLocks noGrp="1"/>
          </p:cNvSpPr>
          <p:nvPr>
            <p:ph idx="1"/>
          </p:nvPr>
        </p:nvSpPr>
        <p:spPr>
          <a:xfrm>
            <a:off x="76200" y="685800"/>
            <a:ext cx="8991600" cy="6096000"/>
          </a:xfrm>
        </p:spPr>
        <p:txBody>
          <a:bodyPr>
            <a:normAutofit fontScale="85000" lnSpcReduction="10000"/>
          </a:bodyPr>
          <a:lstStyle/>
          <a:p>
            <a:r>
              <a:rPr lang="en-US" dirty="0"/>
              <a:t>As in clinical medicine, epidemiological data </a:t>
            </a:r>
            <a:r>
              <a:rPr lang="en-US" dirty="0" smtClean="0"/>
              <a:t>may be </a:t>
            </a:r>
            <a:r>
              <a:rPr lang="en-US" dirty="0"/>
              <a:t>obtained in the form of answers to </a:t>
            </a:r>
            <a:r>
              <a:rPr lang="en-US" dirty="0" smtClean="0"/>
              <a:t>questions,</a:t>
            </a:r>
          </a:p>
          <a:p>
            <a:pPr marL="0" indent="0">
              <a:buNone/>
            </a:pPr>
            <a:r>
              <a:rPr lang="en-US" dirty="0" smtClean="0"/>
              <a:t>physical examination of persons and results of</a:t>
            </a:r>
          </a:p>
          <a:p>
            <a:pPr marL="0" indent="0">
              <a:buNone/>
            </a:pPr>
            <a:r>
              <a:rPr lang="en-US" dirty="0" smtClean="0"/>
              <a:t>laboratory </a:t>
            </a:r>
            <a:r>
              <a:rPr lang="en-US" dirty="0"/>
              <a:t>and special investigations. </a:t>
            </a:r>
            <a:r>
              <a:rPr lang="en-US" dirty="0" smtClean="0"/>
              <a:t>The value of a particular method the following qualities </a:t>
            </a:r>
            <a:r>
              <a:rPr lang="en-US" dirty="0"/>
              <a:t>should be considered</a:t>
            </a:r>
            <a:r>
              <a:rPr lang="en-US" dirty="0" smtClean="0"/>
              <a:t>:</a:t>
            </a:r>
          </a:p>
          <a:p>
            <a:pPr marL="0" indent="0">
              <a:buNone/>
            </a:pPr>
            <a:r>
              <a:rPr lang="en-US" dirty="0" smtClean="0"/>
              <a:t>1- </a:t>
            </a:r>
            <a:r>
              <a:rPr lang="en-US" dirty="0" smtClean="0">
                <a:solidFill>
                  <a:srgbClr val="FF0000"/>
                </a:solidFill>
              </a:rPr>
              <a:t>Sensitivity.</a:t>
            </a:r>
          </a:p>
          <a:p>
            <a:pPr marL="0" indent="0">
              <a:buNone/>
            </a:pPr>
            <a:r>
              <a:rPr lang="en-US" dirty="0" smtClean="0"/>
              <a:t>2- </a:t>
            </a:r>
            <a:r>
              <a:rPr lang="en-US" dirty="0" smtClean="0">
                <a:solidFill>
                  <a:srgbClr val="FF0000"/>
                </a:solidFill>
              </a:rPr>
              <a:t>Specificity.</a:t>
            </a:r>
          </a:p>
          <a:p>
            <a:pPr marL="0" indent="0">
              <a:buNone/>
            </a:pPr>
            <a:r>
              <a:rPr lang="en-US" dirty="0"/>
              <a:t>3- </a:t>
            </a:r>
            <a:r>
              <a:rPr lang="en-US" dirty="0" smtClean="0">
                <a:solidFill>
                  <a:srgbClr val="FF0000"/>
                </a:solidFill>
              </a:rPr>
              <a:t>Repeatability.</a:t>
            </a:r>
          </a:p>
          <a:p>
            <a:pPr marL="0" indent="0">
              <a:buNone/>
            </a:pPr>
            <a:r>
              <a:rPr lang="en-US" dirty="0" smtClean="0"/>
              <a:t>The variation which </a:t>
            </a:r>
            <a:r>
              <a:rPr lang="en-US" dirty="0"/>
              <a:t>occurs on repeating the test may be due</a:t>
            </a:r>
          </a:p>
          <a:p>
            <a:pPr marL="0" indent="0">
              <a:buNone/>
            </a:pPr>
            <a:r>
              <a:rPr lang="en-US" dirty="0"/>
              <a:t>to the following:</a:t>
            </a:r>
          </a:p>
          <a:p>
            <a:pPr marL="0" indent="0">
              <a:buNone/>
            </a:pPr>
            <a:r>
              <a:rPr lang="en-US" dirty="0"/>
              <a:t>■ variation in the item being measured, for </a:t>
            </a:r>
            <a:r>
              <a:rPr lang="en-US" dirty="0" smtClean="0"/>
              <a:t>example changes </a:t>
            </a:r>
            <a:r>
              <a:rPr lang="en-US" dirty="0"/>
              <a:t>in heart rate, blood pressure </a:t>
            </a:r>
            <a:r>
              <a:rPr lang="en-US" dirty="0" smtClean="0"/>
              <a:t>and other </a:t>
            </a:r>
            <a:r>
              <a:rPr lang="en-US" dirty="0"/>
              <a:t>physiological variables during exercise;</a:t>
            </a:r>
          </a:p>
          <a:p>
            <a:pPr marL="0" indent="0">
              <a:buNone/>
            </a:pPr>
            <a:r>
              <a:rPr lang="en-US" dirty="0"/>
              <a:t>■ limitation in the accuracy of the </a:t>
            </a:r>
            <a:r>
              <a:rPr lang="en-US" dirty="0" smtClean="0"/>
              <a:t>instrument of </a:t>
            </a:r>
            <a:r>
              <a:rPr lang="en-US" dirty="0"/>
              <a:t>measurement.</a:t>
            </a:r>
          </a:p>
        </p:txBody>
      </p:sp>
    </p:spTree>
    <p:extLst>
      <p:ext uri="{BB962C8B-B14F-4D97-AF65-F5344CB8AC3E}">
        <p14:creationId xmlns:p14="http://schemas.microsoft.com/office/powerpoint/2010/main" val="308685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b="1" dirty="0"/>
              <a:t>THE USES OF EPIDEMIOLOGY</a:t>
            </a:r>
          </a:p>
        </p:txBody>
      </p:sp>
      <p:sp>
        <p:nvSpPr>
          <p:cNvPr id="3" name="Content Placeholder 2"/>
          <p:cNvSpPr>
            <a:spLocks noGrp="1"/>
          </p:cNvSpPr>
          <p:nvPr>
            <p:ph idx="1"/>
          </p:nvPr>
        </p:nvSpPr>
        <p:spPr>
          <a:xfrm>
            <a:off x="76200" y="838200"/>
            <a:ext cx="8915400" cy="5867400"/>
          </a:xfrm>
        </p:spPr>
        <p:txBody>
          <a:bodyPr>
            <a:normAutofit/>
          </a:bodyPr>
          <a:lstStyle/>
          <a:p>
            <a:pPr marL="0" indent="0">
              <a:buNone/>
            </a:pPr>
            <a:r>
              <a:rPr lang="en-US" dirty="0">
                <a:solidFill>
                  <a:srgbClr val="FF0000"/>
                </a:solidFill>
              </a:rPr>
              <a:t>Epidemiology</a:t>
            </a:r>
            <a:r>
              <a:rPr lang="en-US" dirty="0"/>
              <a:t> is a powerful tool of proven value</a:t>
            </a:r>
          </a:p>
          <a:p>
            <a:pPr marL="0" indent="0">
              <a:buNone/>
            </a:pPr>
            <a:r>
              <a:rPr lang="en-US" dirty="0"/>
              <a:t>in public health practice. The </a:t>
            </a:r>
            <a:r>
              <a:rPr lang="en-US" dirty="0" smtClean="0"/>
              <a:t>epidemiological approach should be more extensively used in defining and solving health problems in developing</a:t>
            </a:r>
          </a:p>
          <a:p>
            <a:pPr marL="0" indent="0">
              <a:buNone/>
            </a:pPr>
            <a:r>
              <a:rPr lang="en-US" dirty="0" smtClean="0"/>
              <a:t>countries</a:t>
            </a:r>
            <a:r>
              <a:rPr lang="en-US" dirty="0"/>
              <a:t>. Specialist epidemiologists have </a:t>
            </a:r>
            <a:r>
              <a:rPr lang="en-US" dirty="0" smtClean="0"/>
              <a:t>an important role </a:t>
            </a:r>
            <a:r>
              <a:rPr lang="en-US" dirty="0"/>
              <a:t>in planning and managing the </a:t>
            </a:r>
            <a:r>
              <a:rPr lang="en-US" dirty="0" smtClean="0"/>
              <a:t>epidemiological services </a:t>
            </a:r>
            <a:r>
              <a:rPr lang="en-US" dirty="0"/>
              <a:t>at district and national level, </a:t>
            </a:r>
            <a:r>
              <a:rPr lang="en-US" dirty="0" smtClean="0"/>
              <a:t>for designing </a:t>
            </a:r>
            <a:r>
              <a:rPr lang="en-US" dirty="0"/>
              <a:t>and executing major epidemiological studies, for tackling </a:t>
            </a:r>
            <a:r>
              <a:rPr lang="en-US" dirty="0" smtClean="0"/>
              <a:t>difficult problems </a:t>
            </a:r>
            <a:r>
              <a:rPr lang="en-US" dirty="0"/>
              <a:t>and for training </a:t>
            </a:r>
            <a:r>
              <a:rPr lang="en-US" dirty="0" smtClean="0"/>
              <a:t>personnel. </a:t>
            </a:r>
            <a:endParaRPr lang="en-US" dirty="0"/>
          </a:p>
        </p:txBody>
      </p:sp>
    </p:spTree>
    <p:extLst>
      <p:ext uri="{BB962C8B-B14F-4D97-AF65-F5344CB8AC3E}">
        <p14:creationId xmlns:p14="http://schemas.microsoft.com/office/powerpoint/2010/main" val="39745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77000"/>
          </a:xfrm>
        </p:spPr>
        <p:txBody>
          <a:bodyPr>
            <a:normAutofit/>
          </a:bodyPr>
          <a:lstStyle/>
          <a:p>
            <a:pPr marL="0" indent="0">
              <a:buNone/>
            </a:pPr>
            <a:r>
              <a:rPr lang="en-US" dirty="0" smtClean="0"/>
              <a:t>    </a:t>
            </a:r>
            <a:r>
              <a:rPr lang="en-US" dirty="0" smtClean="0">
                <a:solidFill>
                  <a:srgbClr val="FF0000"/>
                </a:solidFill>
              </a:rPr>
              <a:t>At </a:t>
            </a:r>
            <a:r>
              <a:rPr lang="en-US" dirty="0"/>
              <a:t>the primary health care unit </a:t>
            </a:r>
            <a:r>
              <a:rPr lang="en-US" dirty="0" smtClean="0"/>
              <a:t>epidemiological methods </a:t>
            </a:r>
            <a:r>
              <a:rPr lang="en-US" dirty="0"/>
              <a:t>should be used to determine the </a:t>
            </a:r>
            <a:r>
              <a:rPr lang="en-US" dirty="0" smtClean="0"/>
              <a:t>most common </a:t>
            </a:r>
            <a:r>
              <a:rPr lang="en-US" dirty="0"/>
              <a:t>causes of death, disease and disability; </a:t>
            </a:r>
            <a:r>
              <a:rPr lang="en-US" dirty="0" smtClean="0"/>
              <a:t>to find </a:t>
            </a:r>
            <a:r>
              <a:rPr lang="en-US" dirty="0"/>
              <a:t>out which persons are at highest risk; and </a:t>
            </a:r>
            <a:r>
              <a:rPr lang="en-US" dirty="0" smtClean="0"/>
              <a:t>to identify </a:t>
            </a:r>
            <a:r>
              <a:rPr lang="en-US" dirty="0"/>
              <a:t>the determinant factors. Epidemiological</a:t>
            </a:r>
          </a:p>
          <a:p>
            <a:pPr marL="0" indent="0">
              <a:buNone/>
            </a:pPr>
            <a:r>
              <a:rPr lang="en-US" dirty="0"/>
              <a:t>methods should also be used to solve </a:t>
            </a:r>
            <a:r>
              <a:rPr lang="en-US" dirty="0" smtClean="0"/>
              <a:t>specific health </a:t>
            </a:r>
            <a:r>
              <a:rPr lang="en-US" dirty="0"/>
              <a:t>problems. If, for example, data show </a:t>
            </a:r>
            <a:r>
              <a:rPr lang="en-US" dirty="0" smtClean="0"/>
              <a:t>that acute </a:t>
            </a:r>
            <a:r>
              <a:rPr lang="en-US" dirty="0"/>
              <a:t>diarrhoeal diseases are among the </a:t>
            </a:r>
            <a:r>
              <a:rPr lang="en-US" dirty="0" smtClean="0"/>
              <a:t>commonest causes </a:t>
            </a:r>
            <a:r>
              <a:rPr lang="en-US" dirty="0"/>
              <a:t>of death in a rural district, the </a:t>
            </a:r>
            <a:r>
              <a:rPr lang="en-US" dirty="0" smtClean="0"/>
              <a:t>most appropriate </a:t>
            </a:r>
            <a:r>
              <a:rPr lang="en-US" dirty="0"/>
              <a:t>interventions can best be designed on</a:t>
            </a:r>
          </a:p>
          <a:p>
            <a:pPr marL="0" indent="0">
              <a:buNone/>
            </a:pPr>
            <a:r>
              <a:rPr lang="en-US" dirty="0"/>
              <a:t>the basis of epidemiological analyses of the </a:t>
            </a:r>
            <a:r>
              <a:rPr lang="en-US" dirty="0" smtClean="0"/>
              <a:t>problem.</a:t>
            </a:r>
            <a:endParaRPr lang="en-US" dirty="0"/>
          </a:p>
          <a:p>
            <a:endParaRPr lang="en-US" dirty="0"/>
          </a:p>
        </p:txBody>
      </p:sp>
    </p:spTree>
    <p:extLst>
      <p:ext uri="{BB962C8B-B14F-4D97-AF65-F5344CB8AC3E}">
        <p14:creationId xmlns:p14="http://schemas.microsoft.com/office/powerpoint/2010/main" val="197593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err="1"/>
              <a:t>Rowitz</a:t>
            </a:r>
            <a:r>
              <a:rPr lang="en-US" dirty="0"/>
              <a:t>, Louis. 2008. Public Health Leadership: Putting Principles into Practice</a:t>
            </a:r>
            <a:r>
              <a:rPr lang="en-US" dirty="0" smtClean="0"/>
              <a:t>.</a:t>
            </a:r>
          </a:p>
          <a:p>
            <a:r>
              <a:rPr lang="pt-BR" dirty="0"/>
              <a:t>A </a:t>
            </a:r>
            <a:r>
              <a:rPr lang="pt-BR" dirty="0" smtClean="0"/>
              <a:t>d e t o k u n b o O </a:t>
            </a:r>
            <a:r>
              <a:rPr lang="pt-BR" dirty="0"/>
              <a:t>. L u c a s&amp;H e r b e r t M . G i l l e </a:t>
            </a:r>
            <a:r>
              <a:rPr lang="pt-BR" dirty="0" smtClean="0"/>
              <a:t>s. 2003. </a:t>
            </a:r>
            <a:r>
              <a:rPr lang="en-US" dirty="0" smtClean="0"/>
              <a:t>Short Textbook of Public Health Medicine For the Tropics 4th </a:t>
            </a:r>
            <a:r>
              <a:rPr lang="en-US" dirty="0"/>
              <a:t>edition</a:t>
            </a:r>
          </a:p>
          <a:p>
            <a:r>
              <a:rPr lang="en-US" dirty="0" smtClean="0">
                <a:solidFill>
                  <a:srgbClr val="FF0000"/>
                </a:solidFill>
              </a:rPr>
              <a:t>“</a:t>
            </a:r>
            <a:r>
              <a:rPr lang="en-US" dirty="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262759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295400"/>
          </a:xfrm>
        </p:spPr>
        <p:txBody>
          <a:bodyPr>
            <a:noAutofit/>
          </a:bodyPr>
          <a:lstStyle/>
          <a:p>
            <a:pPr algn="l"/>
            <a:r>
              <a:rPr lang="en-US" sz="2400" dirty="0">
                <a:solidFill>
                  <a:srgbClr val="FF0000"/>
                </a:solidFill>
              </a:rPr>
              <a:t>■</a:t>
            </a:r>
            <a:r>
              <a:rPr lang="en-US" sz="2400" dirty="0"/>
              <a:t> Disease </a:t>
            </a:r>
            <a:r>
              <a:rPr lang="en-US" sz="2400" dirty="0" smtClean="0"/>
              <a:t>distribution.</a:t>
            </a:r>
            <a:r>
              <a:rPr lang="en-US" sz="2400" dirty="0"/>
              <a:t/>
            </a:r>
            <a:br>
              <a:rPr lang="en-US" sz="2400" dirty="0"/>
            </a:br>
            <a:r>
              <a:rPr lang="en-US" sz="2400" dirty="0">
                <a:solidFill>
                  <a:srgbClr val="FF0000"/>
                </a:solidFill>
              </a:rPr>
              <a:t>■</a:t>
            </a:r>
            <a:r>
              <a:rPr lang="en-US" sz="2400" dirty="0"/>
              <a:t> Epidemiological </a:t>
            </a:r>
            <a:r>
              <a:rPr lang="en-US" sz="2400" dirty="0" smtClean="0"/>
              <a:t>methods.</a:t>
            </a:r>
            <a:r>
              <a:rPr lang="en-US" sz="2400" dirty="0"/>
              <a:t/>
            </a:r>
            <a:br>
              <a:rPr lang="en-US" sz="2400" dirty="0"/>
            </a:br>
            <a:r>
              <a:rPr lang="en-US" sz="2400" dirty="0">
                <a:solidFill>
                  <a:srgbClr val="FF0000"/>
                </a:solidFill>
              </a:rPr>
              <a:t>■</a:t>
            </a:r>
            <a:r>
              <a:rPr lang="en-US" sz="2400" dirty="0"/>
              <a:t> Epidemiological </a:t>
            </a:r>
            <a:r>
              <a:rPr lang="en-US" sz="2400" dirty="0" smtClean="0"/>
              <a:t>data.</a:t>
            </a:r>
            <a:r>
              <a:rPr lang="en-US" sz="2400" dirty="0"/>
              <a:t/>
            </a:r>
            <a:br>
              <a:rPr lang="en-US" sz="2400" dirty="0"/>
            </a:br>
            <a:r>
              <a:rPr lang="en-US" sz="2400" dirty="0">
                <a:solidFill>
                  <a:srgbClr val="FF0000"/>
                </a:solidFill>
              </a:rPr>
              <a:t>■ </a:t>
            </a:r>
            <a:r>
              <a:rPr lang="en-US" sz="2400" dirty="0"/>
              <a:t>The uses of </a:t>
            </a:r>
            <a:r>
              <a:rPr lang="en-US" sz="2400" dirty="0" smtClean="0"/>
              <a:t>epidemiology.</a:t>
            </a:r>
            <a:endParaRPr lang="en-US" sz="2400"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pPr marL="0" indent="0">
              <a:buNone/>
            </a:pPr>
            <a:r>
              <a:rPr lang="en-US" dirty="0" smtClean="0">
                <a:solidFill>
                  <a:srgbClr val="FF0000"/>
                </a:solidFill>
              </a:rPr>
              <a:t>    Originally</a:t>
            </a:r>
            <a:r>
              <a:rPr lang="en-US" dirty="0" smtClean="0"/>
              <a:t>, the term ‘</a:t>
            </a:r>
            <a:r>
              <a:rPr lang="en-US" b="1" dirty="0" smtClean="0">
                <a:solidFill>
                  <a:srgbClr val="7030A0"/>
                </a:solidFill>
              </a:rPr>
              <a:t>epidemiology</a:t>
            </a:r>
            <a:r>
              <a:rPr lang="en-US" dirty="0" smtClean="0"/>
              <a:t>’ meant ‘the study of epidemics’, but the techniques that were originally used in the study and control of epidemics have also been usefully applied in the study of other types of diseases including </a:t>
            </a:r>
            <a:r>
              <a:rPr lang="en-US" dirty="0" err="1" smtClean="0"/>
              <a:t>noncommunicable</a:t>
            </a:r>
            <a:r>
              <a:rPr lang="en-US" dirty="0" smtClean="0"/>
              <a:t> diseases and accidents.                           </a:t>
            </a:r>
            <a:r>
              <a:rPr lang="en-US" dirty="0" smtClean="0">
                <a:solidFill>
                  <a:srgbClr val="FF0000"/>
                </a:solidFill>
              </a:rPr>
              <a:t>modern</a:t>
            </a:r>
            <a:r>
              <a:rPr lang="en-US" dirty="0" smtClean="0"/>
              <a:t>, the term </a:t>
            </a:r>
            <a:r>
              <a:rPr lang="en-US" b="1" dirty="0" smtClean="0">
                <a:solidFill>
                  <a:srgbClr val="7030A0"/>
                </a:solidFill>
              </a:rPr>
              <a:t>epidemiology</a:t>
            </a:r>
            <a:r>
              <a:rPr lang="en-US" dirty="0" smtClean="0"/>
              <a:t> refers to the study of the distribution of disease in human populations, against the background of their total environment. It includes a study of the patterns of disease as well as a search for the determinants of disease. It exploits the technologies from other branches– microbiology, parasitology, social sciences, etc. in analysing the frequency, distribution</a:t>
            </a:r>
          </a:p>
          <a:p>
            <a:pPr marL="0" indent="0">
              <a:buNone/>
            </a:pPr>
            <a:r>
              <a:rPr lang="en-US" dirty="0" smtClean="0"/>
              <a:t>and determinants of health and disease in populations. </a:t>
            </a:r>
            <a:endParaRPr lang="en-US" dirty="0"/>
          </a:p>
        </p:txBody>
      </p:sp>
    </p:spTree>
    <p:extLst>
      <p:ext uri="{BB962C8B-B14F-4D97-AF65-F5344CB8AC3E}">
        <p14:creationId xmlns:p14="http://schemas.microsoft.com/office/powerpoint/2010/main" val="40072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39432" cy="6400800"/>
          </a:xfrm>
        </p:spPr>
        <p:txBody>
          <a:bodyPr>
            <a:normAutofit lnSpcReduction="10000"/>
          </a:bodyPr>
          <a:lstStyle/>
          <a:p>
            <a:pPr marL="0" indent="0">
              <a:buNone/>
            </a:pPr>
            <a:r>
              <a:rPr lang="en-US" sz="2800" dirty="0" smtClean="0">
                <a:solidFill>
                  <a:srgbClr val="FF0000"/>
                </a:solidFill>
              </a:rPr>
              <a:t>    In </a:t>
            </a:r>
            <a:r>
              <a:rPr lang="en-US" sz="2800" dirty="0">
                <a:solidFill>
                  <a:srgbClr val="FF0000"/>
                </a:solidFill>
              </a:rPr>
              <a:t>genetics and </a:t>
            </a:r>
            <a:r>
              <a:rPr lang="en-US" sz="2800" dirty="0" smtClean="0">
                <a:solidFill>
                  <a:srgbClr val="FF0000"/>
                </a:solidFill>
              </a:rPr>
              <a:t>molecular biology </a:t>
            </a:r>
            <a:r>
              <a:rPr lang="en-US" sz="2800" dirty="0" smtClean="0"/>
              <a:t>have stimulated </a:t>
            </a:r>
            <a:r>
              <a:rPr lang="en-US" sz="2800" dirty="0"/>
              <a:t>the development of </a:t>
            </a:r>
            <a:r>
              <a:rPr lang="en-US" sz="2800" dirty="0" smtClean="0"/>
              <a:t>molecular epidemiology</a:t>
            </a:r>
            <a:r>
              <a:rPr lang="en-US" sz="2800" dirty="0"/>
              <a:t>; it investigates the </a:t>
            </a:r>
            <a:r>
              <a:rPr lang="en-US" sz="2800" dirty="0" smtClean="0"/>
              <a:t>contributions of </a:t>
            </a:r>
            <a:r>
              <a:rPr lang="en-US" sz="2800" dirty="0"/>
              <a:t>genetic and environmental risk factors </a:t>
            </a:r>
            <a:r>
              <a:rPr lang="en-US" sz="2800" dirty="0" smtClean="0"/>
              <a:t>that are identified </a:t>
            </a:r>
            <a:r>
              <a:rPr lang="en-US" sz="2800" dirty="0"/>
              <a:t>at the molecular level in the </a:t>
            </a:r>
            <a:r>
              <a:rPr lang="en-US" sz="2800" dirty="0" smtClean="0">
                <a:solidFill>
                  <a:srgbClr val="C00000"/>
                </a:solidFill>
              </a:rPr>
              <a:t>etiology??</a:t>
            </a:r>
            <a:r>
              <a:rPr lang="en-US" sz="2800" dirty="0" smtClean="0">
                <a:solidFill>
                  <a:srgbClr val="002060"/>
                </a:solidFill>
              </a:rPr>
              <a:t> and </a:t>
            </a:r>
            <a:r>
              <a:rPr lang="en-US" sz="2800" dirty="0">
                <a:solidFill>
                  <a:srgbClr val="002060"/>
                </a:solidFill>
              </a:rPr>
              <a:t>distribution of health and disease in </a:t>
            </a:r>
            <a:r>
              <a:rPr lang="en-US" sz="2800" dirty="0" smtClean="0">
                <a:solidFill>
                  <a:srgbClr val="002060"/>
                </a:solidFill>
              </a:rPr>
              <a:t>groups and populations.</a:t>
            </a:r>
          </a:p>
          <a:p>
            <a:pPr marL="0" indent="0">
              <a:buNone/>
            </a:pPr>
            <a:r>
              <a:rPr lang="en-US" sz="2800" dirty="0" smtClean="0">
                <a:solidFill>
                  <a:srgbClr val="FF0000"/>
                </a:solidFill>
              </a:rPr>
              <a:t>So, </a:t>
            </a:r>
            <a:r>
              <a:rPr lang="en-US" sz="2800" dirty="0">
                <a:solidFill>
                  <a:srgbClr val="FF0000"/>
                </a:solidFill>
              </a:rPr>
              <a:t>modern definition of epidemiology</a:t>
            </a:r>
            <a:r>
              <a:rPr lang="en-US" sz="2800" dirty="0">
                <a:solidFill>
                  <a:schemeClr val="tx2"/>
                </a:solidFill>
              </a:rPr>
              <a:t> </a:t>
            </a:r>
            <a:r>
              <a:rPr lang="en-US" sz="2800" dirty="0"/>
              <a:t>includes</a:t>
            </a:r>
          </a:p>
          <a:p>
            <a:pPr marL="0" indent="0">
              <a:buNone/>
            </a:pPr>
            <a:r>
              <a:rPr lang="en-US" sz="2800" dirty="0"/>
              <a:t>three important elements</a:t>
            </a:r>
            <a:r>
              <a:rPr lang="en-US" sz="2800" dirty="0" smtClean="0"/>
              <a:t>:</a:t>
            </a:r>
          </a:p>
          <a:p>
            <a:pPr marL="0" indent="0">
              <a:buNone/>
            </a:pPr>
            <a:r>
              <a:rPr lang="en-US" sz="2800" dirty="0">
                <a:solidFill>
                  <a:srgbClr val="002060"/>
                </a:solidFill>
              </a:rPr>
              <a:t>■ All diseases </a:t>
            </a:r>
            <a:r>
              <a:rPr lang="en-US" sz="2800" dirty="0" smtClean="0">
                <a:solidFill>
                  <a:srgbClr val="002060"/>
                </a:solidFill>
              </a:rPr>
              <a:t>included</a:t>
            </a:r>
            <a:r>
              <a:rPr lang="en-US" sz="2800" dirty="0" smtClean="0"/>
              <a:t>:- The </a:t>
            </a:r>
            <a:r>
              <a:rPr lang="en-US" sz="2800" dirty="0"/>
              <a:t>study of infections but it</a:t>
            </a:r>
          </a:p>
          <a:p>
            <a:pPr marL="0" indent="0">
              <a:buNone/>
            </a:pPr>
            <a:r>
              <a:rPr lang="en-US" sz="2800" dirty="0"/>
              <a:t>includes cancer, malnutrition, road </a:t>
            </a:r>
            <a:r>
              <a:rPr lang="en-US" sz="2800" dirty="0" smtClean="0"/>
              <a:t>accidents, and </a:t>
            </a:r>
            <a:r>
              <a:rPr lang="en-US" sz="2800" dirty="0"/>
              <a:t>other </a:t>
            </a:r>
            <a:r>
              <a:rPr lang="en-US" sz="2800" dirty="0" smtClean="0"/>
              <a:t>non-communicable diseases</a:t>
            </a:r>
            <a:r>
              <a:rPr lang="en-US" sz="2800" dirty="0"/>
              <a:t>. </a:t>
            </a:r>
            <a:endParaRPr lang="en-US" sz="2800" dirty="0" smtClean="0"/>
          </a:p>
          <a:p>
            <a:pPr marL="0" indent="0">
              <a:buNone/>
            </a:pPr>
            <a:r>
              <a:rPr lang="en-US" sz="2800" dirty="0">
                <a:solidFill>
                  <a:srgbClr val="002060"/>
                </a:solidFill>
              </a:rPr>
              <a:t>■ </a:t>
            </a:r>
            <a:r>
              <a:rPr lang="en-US" sz="2800" b="1" dirty="0" smtClean="0">
                <a:solidFill>
                  <a:srgbClr val="002060"/>
                </a:solidFill>
              </a:rPr>
              <a:t>Populations</a:t>
            </a:r>
            <a:r>
              <a:rPr lang="en-US" sz="2800" dirty="0" smtClean="0"/>
              <a:t>:- </a:t>
            </a:r>
            <a:r>
              <a:rPr lang="en-US" sz="2800" dirty="0"/>
              <a:t>Whereas clinical medicine is concerned</a:t>
            </a:r>
          </a:p>
          <a:p>
            <a:pPr marL="0" indent="0">
              <a:buNone/>
            </a:pPr>
            <a:r>
              <a:rPr lang="en-US" sz="2800" dirty="0"/>
              <a:t>with the features of disease in the </a:t>
            </a:r>
            <a:r>
              <a:rPr lang="en-US" sz="2800" dirty="0" smtClean="0"/>
              <a:t>individual epidemiology </a:t>
            </a:r>
            <a:r>
              <a:rPr lang="en-US" sz="2800" dirty="0"/>
              <a:t>deals with the distribution </a:t>
            </a:r>
            <a:r>
              <a:rPr lang="en-US" sz="2800" dirty="0" smtClean="0"/>
              <a:t>of disease </a:t>
            </a:r>
            <a:r>
              <a:rPr lang="en-US" sz="2800" dirty="0"/>
              <a:t>in populations, communities or groups.</a:t>
            </a:r>
          </a:p>
        </p:txBody>
      </p:sp>
    </p:spTree>
    <p:extLst>
      <p:ext uri="{BB962C8B-B14F-4D97-AF65-F5344CB8AC3E}">
        <p14:creationId xmlns:p14="http://schemas.microsoft.com/office/powerpoint/2010/main" val="408997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7744"/>
            <a:ext cx="8915400" cy="6629400"/>
          </a:xfrm>
        </p:spPr>
        <p:txBody>
          <a:bodyPr>
            <a:normAutofit fontScale="92500" lnSpcReduction="20000"/>
          </a:bodyPr>
          <a:lstStyle/>
          <a:p>
            <a:pPr marL="0" indent="0">
              <a:buNone/>
            </a:pPr>
            <a:r>
              <a:rPr lang="en-US" sz="2800" dirty="0">
                <a:solidFill>
                  <a:schemeClr val="accent1">
                    <a:lumMod val="75000"/>
                  </a:schemeClr>
                </a:solidFill>
              </a:rPr>
              <a:t>■</a:t>
            </a:r>
            <a:r>
              <a:rPr lang="en-US" sz="2800" dirty="0"/>
              <a:t> </a:t>
            </a:r>
            <a:r>
              <a:rPr lang="en-US" sz="2800" dirty="0">
                <a:solidFill>
                  <a:srgbClr val="002060"/>
                </a:solidFill>
              </a:rPr>
              <a:t>Ecological </a:t>
            </a:r>
            <a:r>
              <a:rPr lang="en-US" sz="2800" dirty="0" smtClean="0">
                <a:solidFill>
                  <a:srgbClr val="002060"/>
                </a:solidFill>
              </a:rPr>
              <a:t>approach:- </a:t>
            </a:r>
            <a:r>
              <a:rPr lang="en-US" sz="2800" dirty="0" smtClean="0"/>
              <a:t>The </a:t>
            </a:r>
            <a:r>
              <a:rPr lang="en-US" sz="2800" dirty="0"/>
              <a:t>frequency and </a:t>
            </a:r>
            <a:r>
              <a:rPr lang="en-US" sz="2800" dirty="0" smtClean="0"/>
              <a:t>distribution of </a:t>
            </a:r>
            <a:r>
              <a:rPr lang="en-US" sz="2800" dirty="0"/>
              <a:t>disease are examined against the </a:t>
            </a:r>
            <a:r>
              <a:rPr lang="en-US" sz="2800" dirty="0" smtClean="0"/>
              <a:t>background of </a:t>
            </a:r>
            <a:r>
              <a:rPr lang="en-US" sz="2800" dirty="0"/>
              <a:t>various </a:t>
            </a:r>
            <a:r>
              <a:rPr lang="en-US" sz="2800" dirty="0" smtClean="0"/>
              <a:t>conditions </a:t>
            </a:r>
            <a:r>
              <a:rPr lang="en-US" sz="2800" dirty="0"/>
              <a:t>in man’s </a:t>
            </a:r>
            <a:r>
              <a:rPr lang="en-US" sz="2800" dirty="0" smtClean="0"/>
              <a:t>total environment </a:t>
            </a:r>
            <a:r>
              <a:rPr lang="en-US" sz="2800" dirty="0"/>
              <a:t>– physical, biological and </a:t>
            </a:r>
            <a:r>
              <a:rPr lang="en-US" sz="2800" dirty="0" smtClean="0"/>
              <a:t>social. This </a:t>
            </a:r>
            <a:r>
              <a:rPr lang="en-US" sz="2800" dirty="0"/>
              <a:t>is an ecological approach: the </a:t>
            </a:r>
            <a:r>
              <a:rPr lang="en-US" sz="2800" dirty="0" smtClean="0"/>
              <a:t>occurrence of </a:t>
            </a:r>
            <a:r>
              <a:rPr lang="en-US" sz="2800" dirty="0"/>
              <a:t>disease is examined in terms of the </a:t>
            </a:r>
            <a:r>
              <a:rPr lang="en-US" sz="2800" dirty="0" smtClean="0"/>
              <a:t>interrelationship between </a:t>
            </a:r>
            <a:r>
              <a:rPr lang="en-US" sz="2800" dirty="0">
                <a:solidFill>
                  <a:srgbClr val="FF0000"/>
                </a:solidFill>
              </a:rPr>
              <a:t>human beings and their </a:t>
            </a:r>
            <a:r>
              <a:rPr lang="en-US" sz="2800" dirty="0" smtClean="0">
                <a:solidFill>
                  <a:srgbClr val="FF0000"/>
                </a:solidFill>
              </a:rPr>
              <a:t>total environment</a:t>
            </a:r>
            <a:r>
              <a:rPr lang="en-US" dirty="0" smtClean="0"/>
              <a:t>.</a:t>
            </a:r>
            <a:endParaRPr lang="ar-IQ" dirty="0" smtClean="0"/>
          </a:p>
          <a:p>
            <a:pPr marL="0" indent="0">
              <a:buNone/>
            </a:pPr>
            <a:r>
              <a:rPr lang="en-US" dirty="0" smtClean="0"/>
              <a:t>  The simplest</a:t>
            </a:r>
            <a:r>
              <a:rPr lang="ar-IQ" dirty="0" smtClean="0"/>
              <a:t> </a:t>
            </a:r>
            <a:r>
              <a:rPr lang="en-US" dirty="0" smtClean="0"/>
              <a:t>description</a:t>
            </a:r>
            <a:r>
              <a:rPr lang="ar-IQ" dirty="0" smtClean="0"/>
              <a:t>  </a:t>
            </a:r>
            <a:r>
              <a:rPr lang="en-US" dirty="0"/>
              <a:t> </a:t>
            </a:r>
            <a:r>
              <a:rPr lang="en-US" dirty="0" smtClean="0"/>
              <a:t>of </a:t>
            </a:r>
            <a:r>
              <a:rPr lang="en-US" b="1" dirty="0" smtClean="0">
                <a:solidFill>
                  <a:srgbClr val="7030A0"/>
                </a:solidFill>
              </a:rPr>
              <a:t>epidemiology</a:t>
            </a:r>
            <a:r>
              <a:rPr lang="en-US" dirty="0" smtClean="0">
                <a:solidFill>
                  <a:srgbClr val="7030A0"/>
                </a:solidFill>
              </a:rPr>
              <a:t> </a:t>
            </a:r>
            <a:r>
              <a:rPr lang="en-US" dirty="0"/>
              <a:t>is that it regards the 'mass phenomena of </a:t>
            </a:r>
            <a:r>
              <a:rPr lang="en-US" dirty="0" smtClean="0"/>
              <a:t>disease‘.</a:t>
            </a:r>
          </a:p>
          <a:p>
            <a:pPr marL="0" indent="0">
              <a:buNone/>
            </a:pPr>
            <a:r>
              <a:rPr lang="en-US" b="1" dirty="0">
                <a:solidFill>
                  <a:srgbClr val="7030A0"/>
                </a:solidFill>
              </a:rPr>
              <a:t>Epidemiology</a:t>
            </a:r>
            <a:r>
              <a:rPr lang="en-US" dirty="0"/>
              <a:t> is the study of health and disease in populations for the purposes of (</a:t>
            </a:r>
            <a:r>
              <a:rPr lang="en-US" dirty="0" err="1"/>
              <a:t>i</a:t>
            </a:r>
            <a:r>
              <a:rPr lang="en-US" dirty="0"/>
              <a:t>) understanding disease dynamics, </a:t>
            </a:r>
            <a:br>
              <a:rPr lang="en-US" dirty="0"/>
            </a:br>
            <a:r>
              <a:rPr lang="en-US" dirty="0"/>
              <a:t>(ii) controlling disease, and (iii) promoting health</a:t>
            </a:r>
            <a:endParaRPr lang="en-US" dirty="0" smtClean="0"/>
          </a:p>
          <a:p>
            <a:pPr marL="0" indent="0">
              <a:buNone/>
            </a:pPr>
            <a:r>
              <a:rPr lang="en-US" sz="2400" b="1" dirty="0"/>
              <a:t>Some examples of applications of </a:t>
            </a:r>
            <a:r>
              <a:rPr lang="en-US" sz="2400" b="1" dirty="0" smtClean="0"/>
              <a:t>epidemiology in </a:t>
            </a:r>
            <a:r>
              <a:rPr lang="en-US" sz="2400" b="1" dirty="0"/>
              <a:t>various types of </a:t>
            </a:r>
            <a:r>
              <a:rPr lang="en-US" sz="2400" b="1" dirty="0" smtClean="0"/>
              <a:t>diseases:-</a:t>
            </a:r>
            <a:endParaRPr lang="en-US" dirty="0" smtClean="0"/>
          </a:p>
          <a:p>
            <a:pPr marL="0" indent="0">
              <a:buNone/>
            </a:pPr>
            <a:r>
              <a:rPr lang="en-US" sz="2800" b="1" dirty="0" smtClean="0"/>
              <a:t>Infectious diseases:-</a:t>
            </a:r>
          </a:p>
          <a:p>
            <a:pPr marL="0" indent="0">
              <a:buNone/>
            </a:pPr>
            <a:r>
              <a:rPr lang="en-US" sz="2800" b="1" dirty="0" smtClean="0">
                <a:solidFill>
                  <a:srgbClr val="FF0000"/>
                </a:solidFill>
              </a:rPr>
              <a:t>Cholera</a:t>
            </a:r>
            <a:r>
              <a:rPr lang="en-US" sz="2800" dirty="0" smtClean="0">
                <a:solidFill>
                  <a:srgbClr val="FF0000"/>
                </a:solidFill>
              </a:rPr>
              <a:t> </a:t>
            </a:r>
            <a:r>
              <a:rPr lang="en-US" sz="2800" dirty="0" smtClean="0"/>
              <a:t>        </a:t>
            </a:r>
            <a:r>
              <a:rPr lang="en-US" sz="2800" dirty="0"/>
              <a:t>John Snow in the 1830s showed a strong link between the risk of cholera and the </a:t>
            </a:r>
            <a:r>
              <a:rPr lang="en-US" sz="2800" dirty="0" smtClean="0"/>
              <a:t>source of </a:t>
            </a:r>
            <a:r>
              <a:rPr lang="en-US" sz="2800" dirty="0"/>
              <a:t>water </a:t>
            </a:r>
            <a:r>
              <a:rPr lang="en-US" sz="2800" dirty="0" smtClean="0"/>
              <a:t>supply.</a:t>
            </a:r>
          </a:p>
          <a:p>
            <a:pPr marL="0" indent="0">
              <a:buNone/>
            </a:pPr>
            <a:endParaRPr lang="en-US" sz="2800" b="1" dirty="0"/>
          </a:p>
          <a:p>
            <a:pPr marL="0" indent="0">
              <a:buNone/>
            </a:pPr>
            <a:endParaRPr lang="en-US" sz="2800" b="1" dirty="0" smtClean="0"/>
          </a:p>
          <a:p>
            <a:pPr marL="0" indent="0">
              <a:buNone/>
            </a:pPr>
            <a:endParaRPr lang="en-US" sz="2800" b="1" dirty="0"/>
          </a:p>
          <a:p>
            <a:pPr marL="0" indent="0">
              <a:buNone/>
            </a:pPr>
            <a:endParaRPr lang="en-US" sz="2800" b="1" dirty="0" smtClean="0"/>
          </a:p>
          <a:p>
            <a:pPr marL="0" indent="0">
              <a:buNone/>
            </a:pPr>
            <a:endParaRPr lang="en-US" sz="2800" b="1" dirty="0"/>
          </a:p>
          <a:p>
            <a:pPr marL="0" indent="0">
              <a:buNone/>
            </a:pPr>
            <a:endParaRPr lang="en-US" sz="2800" b="1" dirty="0" smtClean="0"/>
          </a:p>
        </p:txBody>
      </p:sp>
    </p:spTree>
    <p:extLst>
      <p:ext uri="{BB962C8B-B14F-4D97-AF65-F5344CB8AC3E}">
        <p14:creationId xmlns:p14="http://schemas.microsoft.com/office/powerpoint/2010/main" val="17919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424" y="228600"/>
            <a:ext cx="8839200" cy="6629400"/>
          </a:xfrm>
        </p:spPr>
        <p:txBody>
          <a:bodyPr>
            <a:normAutofit/>
          </a:bodyPr>
          <a:lstStyle/>
          <a:p>
            <a:r>
              <a:rPr lang="en-US" sz="2800" b="1" dirty="0"/>
              <a:t>Nutritional disorders:-</a:t>
            </a:r>
          </a:p>
          <a:p>
            <a:r>
              <a:rPr lang="en-US" sz="2800" b="1" i="1" dirty="0" smtClean="0">
                <a:solidFill>
                  <a:srgbClr val="FF0000"/>
                </a:solidFill>
              </a:rPr>
              <a:t>Scurvy </a:t>
            </a:r>
            <a:r>
              <a:rPr lang="en-US" sz="2800" b="1" i="1" dirty="0" smtClean="0"/>
              <a:t>    </a:t>
            </a:r>
            <a:r>
              <a:rPr lang="en-US" sz="2800" i="1" dirty="0"/>
              <a:t>Classical studies by James Lind, late 18th </a:t>
            </a:r>
            <a:r>
              <a:rPr lang="en-US" sz="2800" dirty="0"/>
              <a:t>century, showed scurvy could be treated and prevented by small doses of lemon juice. This finding antedated the discovery of vitamins by over a </a:t>
            </a:r>
            <a:r>
              <a:rPr lang="en-US" sz="2800" dirty="0" smtClean="0"/>
              <a:t>century.</a:t>
            </a:r>
            <a:endParaRPr lang="en-US" sz="2800" dirty="0"/>
          </a:p>
          <a:p>
            <a:r>
              <a:rPr lang="en-US" sz="2800" b="1" dirty="0" smtClean="0"/>
              <a:t>Cancers</a:t>
            </a:r>
            <a:r>
              <a:rPr lang="en-US" sz="2800" b="1" dirty="0"/>
              <a:t>:-</a:t>
            </a:r>
          </a:p>
          <a:p>
            <a:r>
              <a:rPr lang="en-US" sz="2800" b="1" dirty="0">
                <a:solidFill>
                  <a:srgbClr val="FF0000"/>
                </a:solidFill>
              </a:rPr>
              <a:t>Childhood </a:t>
            </a:r>
            <a:r>
              <a:rPr lang="en-US" sz="2800" b="1" dirty="0" smtClean="0">
                <a:solidFill>
                  <a:srgbClr val="FF0000"/>
                </a:solidFill>
              </a:rPr>
              <a:t>cancers    </a:t>
            </a:r>
            <a:r>
              <a:rPr lang="en-US" sz="2800" dirty="0"/>
              <a:t>Studies </a:t>
            </a:r>
            <a:r>
              <a:rPr lang="en-US" sz="2800" dirty="0" smtClean="0"/>
              <a:t>analyzed </a:t>
            </a:r>
            <a:r>
              <a:rPr lang="en-US" sz="2800" dirty="0"/>
              <a:t>risk factors for childhood cancers. One prominent finding was a </a:t>
            </a:r>
            <a:r>
              <a:rPr lang="en-US" sz="2800" dirty="0" smtClean="0"/>
              <a:t>strong cancers </a:t>
            </a:r>
            <a:r>
              <a:rPr lang="en-US" sz="2800" dirty="0"/>
              <a:t>association between abdominal X-rays of pregnant women and </a:t>
            </a:r>
            <a:r>
              <a:rPr lang="en-US" sz="2800" dirty="0" smtClean="0"/>
              <a:t>leukemia </a:t>
            </a:r>
            <a:r>
              <a:rPr lang="en-US" sz="2800" dirty="0"/>
              <a:t>in </a:t>
            </a:r>
            <a:r>
              <a:rPr lang="en-US" sz="2800" dirty="0" smtClean="0"/>
              <a:t>children.</a:t>
            </a:r>
          </a:p>
          <a:p>
            <a:r>
              <a:rPr lang="en-US" sz="2800" b="1" dirty="0"/>
              <a:t>Other </a:t>
            </a:r>
            <a:r>
              <a:rPr lang="en-US" sz="2800" b="1" dirty="0" smtClean="0"/>
              <a:t>conditions:-</a:t>
            </a:r>
          </a:p>
          <a:p>
            <a:r>
              <a:rPr lang="en-US" sz="2800" b="1" dirty="0">
                <a:solidFill>
                  <a:srgbClr val="FF0000"/>
                </a:solidFill>
              </a:rPr>
              <a:t>Heart </a:t>
            </a:r>
            <a:r>
              <a:rPr lang="en-US" sz="2800" b="1" dirty="0" smtClean="0">
                <a:solidFill>
                  <a:srgbClr val="FF0000"/>
                </a:solidFill>
              </a:rPr>
              <a:t>disease</a:t>
            </a:r>
            <a:r>
              <a:rPr lang="en-US" sz="2800" b="1" dirty="0">
                <a:solidFill>
                  <a:srgbClr val="FF0000"/>
                </a:solidFill>
              </a:rPr>
              <a:t> </a:t>
            </a:r>
            <a:r>
              <a:rPr lang="en-US" sz="2800" b="1" dirty="0" smtClean="0">
                <a:solidFill>
                  <a:srgbClr val="FF0000"/>
                </a:solidFill>
              </a:rPr>
              <a:t>   </a:t>
            </a:r>
            <a:r>
              <a:rPr lang="en-US" sz="2800" dirty="0" smtClean="0"/>
              <a:t>USA </a:t>
            </a:r>
            <a:r>
              <a:rPr lang="en-US" sz="2800" dirty="0"/>
              <a:t>showed </a:t>
            </a:r>
            <a:r>
              <a:rPr lang="en-US" sz="2800" dirty="0" smtClean="0"/>
              <a:t>the association </a:t>
            </a:r>
            <a:r>
              <a:rPr lang="en-US" sz="2800" dirty="0"/>
              <a:t>of </a:t>
            </a:r>
            <a:r>
              <a:rPr lang="en-US" sz="2800" dirty="0" smtClean="0"/>
              <a:t>ischemic </a:t>
            </a:r>
            <a:r>
              <a:rPr lang="en-US" sz="2800" dirty="0"/>
              <a:t>heart disease with hypertension, level of serum cholesterol </a:t>
            </a:r>
            <a:r>
              <a:rPr lang="en-US" sz="2800" dirty="0" smtClean="0"/>
              <a:t>and other </a:t>
            </a:r>
            <a:r>
              <a:rPr lang="en-US" sz="2800" dirty="0"/>
              <a:t>risk </a:t>
            </a:r>
            <a:r>
              <a:rPr lang="en-US" sz="2800" dirty="0" smtClean="0"/>
              <a:t>factors.</a:t>
            </a:r>
            <a:endParaRPr lang="en-US" sz="2800" dirty="0"/>
          </a:p>
        </p:txBody>
      </p:sp>
    </p:spTree>
    <p:extLst>
      <p:ext uri="{BB962C8B-B14F-4D97-AF65-F5344CB8AC3E}">
        <p14:creationId xmlns:p14="http://schemas.microsoft.com/office/powerpoint/2010/main" val="99722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b="1" dirty="0"/>
              <a:t>DISEASE DISTRIBUTION</a:t>
            </a:r>
          </a:p>
        </p:txBody>
      </p:sp>
      <p:sp>
        <p:nvSpPr>
          <p:cNvPr id="3" name="Content Placeholder 2"/>
          <p:cNvSpPr>
            <a:spLocks noGrp="1"/>
          </p:cNvSpPr>
          <p:nvPr>
            <p:ph idx="1"/>
          </p:nvPr>
        </p:nvSpPr>
        <p:spPr>
          <a:xfrm>
            <a:off x="76200" y="609600"/>
            <a:ext cx="8991600" cy="6096000"/>
          </a:xfrm>
        </p:spPr>
        <p:txBody>
          <a:bodyPr>
            <a:noAutofit/>
          </a:bodyPr>
          <a:lstStyle/>
          <a:p>
            <a:pPr marL="0" indent="0">
              <a:buNone/>
            </a:pPr>
            <a:r>
              <a:rPr lang="en-US" sz="2800" dirty="0" smtClean="0"/>
              <a:t>   Three </a:t>
            </a:r>
            <a:r>
              <a:rPr lang="en-US" sz="2800" dirty="0"/>
              <a:t>major questions are usually asked in epidemiology</a:t>
            </a:r>
            <a:r>
              <a:rPr lang="en-US" sz="2800" dirty="0" smtClean="0"/>
              <a:t>:-</a:t>
            </a:r>
            <a:endParaRPr lang="en-US" sz="2800" dirty="0"/>
          </a:p>
          <a:p>
            <a:pPr marL="0" indent="0">
              <a:buNone/>
            </a:pPr>
            <a:r>
              <a:rPr lang="en-US" sz="2800" dirty="0"/>
              <a:t>■ Who? What is the distribution of the disease </a:t>
            </a:r>
            <a:r>
              <a:rPr lang="en-US" sz="2800" dirty="0" smtClean="0"/>
              <a:t>in terms </a:t>
            </a:r>
            <a:r>
              <a:rPr lang="en-US" sz="2800" dirty="0"/>
              <a:t>of persons?</a:t>
            </a:r>
          </a:p>
          <a:p>
            <a:pPr marL="0" indent="0">
              <a:buNone/>
            </a:pPr>
            <a:r>
              <a:rPr lang="en-US" sz="2800" dirty="0" smtClean="0"/>
              <a:t>■ </a:t>
            </a:r>
            <a:r>
              <a:rPr lang="en-US" sz="2800" dirty="0"/>
              <a:t>Where? What is the distribution of the disease </a:t>
            </a:r>
            <a:r>
              <a:rPr lang="en-US" sz="2800" dirty="0" smtClean="0"/>
              <a:t>in terms </a:t>
            </a:r>
            <a:r>
              <a:rPr lang="en-US" sz="2800" dirty="0"/>
              <a:t>of place?</a:t>
            </a:r>
          </a:p>
          <a:p>
            <a:pPr marL="0" indent="0">
              <a:buNone/>
            </a:pPr>
            <a:r>
              <a:rPr lang="en-US" sz="2800" dirty="0"/>
              <a:t>■ When? What is the distribution of the disease </a:t>
            </a:r>
            <a:r>
              <a:rPr lang="en-US" sz="2800" dirty="0" smtClean="0"/>
              <a:t>in terms </a:t>
            </a:r>
            <a:r>
              <a:rPr lang="en-US" sz="2800" dirty="0"/>
              <a:t>of time?</a:t>
            </a:r>
          </a:p>
          <a:p>
            <a:pPr marL="0" indent="0">
              <a:buNone/>
            </a:pPr>
            <a:r>
              <a:rPr lang="en-US" sz="2800" dirty="0"/>
              <a:t>Answers to these questions provide clues to the </a:t>
            </a:r>
            <a:r>
              <a:rPr lang="en-US" sz="2800" dirty="0" smtClean="0"/>
              <a:t>factors which </a:t>
            </a:r>
            <a:r>
              <a:rPr lang="en-US" sz="2800" dirty="0"/>
              <a:t>determine the occurrence of the </a:t>
            </a:r>
            <a:r>
              <a:rPr lang="en-US" sz="2800" dirty="0" smtClean="0"/>
              <a:t>disease.</a:t>
            </a:r>
          </a:p>
          <a:p>
            <a:pPr marL="0" indent="0">
              <a:buNone/>
            </a:pPr>
            <a:r>
              <a:rPr lang="en-US" sz="2800" dirty="0"/>
              <a:t>Distributions of characteristics of people, e.g., mean age, mean education, mean cholesterol </a:t>
            </a:r>
            <a:r>
              <a:rPr lang="en-US" sz="2800" dirty="0" smtClean="0"/>
              <a:t>level.</a:t>
            </a:r>
            <a:endParaRPr lang="en-US" sz="2800" dirty="0"/>
          </a:p>
          <a:p>
            <a:pPr marL="0" indent="0">
              <a:buNone/>
            </a:pPr>
            <a:endParaRPr lang="en-US" sz="2800" dirty="0"/>
          </a:p>
        </p:txBody>
      </p:sp>
    </p:spTree>
    <p:extLst>
      <p:ext uri="{BB962C8B-B14F-4D97-AF65-F5344CB8AC3E}">
        <p14:creationId xmlns:p14="http://schemas.microsoft.com/office/powerpoint/2010/main" val="426072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858"/>
            <a:ext cx="8915400" cy="6669741"/>
          </a:xfrm>
        </p:spPr>
        <p:txBody>
          <a:bodyPr>
            <a:normAutofit/>
          </a:bodyPr>
          <a:lstStyle/>
          <a:p>
            <a:r>
              <a:rPr lang="en-US" sz="2800" b="1" dirty="0">
                <a:solidFill>
                  <a:srgbClr val="FF0000"/>
                </a:solidFill>
              </a:rPr>
              <a:t>Some of the variables used to </a:t>
            </a:r>
            <a:r>
              <a:rPr lang="en-US" sz="2800" b="1" dirty="0" smtClean="0">
                <a:solidFill>
                  <a:srgbClr val="FF0000"/>
                </a:solidFill>
              </a:rPr>
              <a:t>describe the </a:t>
            </a:r>
            <a:r>
              <a:rPr lang="en-US" sz="2800" b="1" dirty="0">
                <a:solidFill>
                  <a:srgbClr val="FF0000"/>
                </a:solidFill>
              </a:rPr>
              <a:t>distribution of disease in </a:t>
            </a:r>
            <a:r>
              <a:rPr lang="en-US" sz="2800" b="1" dirty="0" smtClean="0">
                <a:solidFill>
                  <a:srgbClr val="FF0000"/>
                </a:solidFill>
              </a:rPr>
              <a:t>epidemiology:-</a:t>
            </a:r>
          </a:p>
          <a:p>
            <a:r>
              <a:rPr lang="en-US" sz="2800" b="1" i="1" dirty="0">
                <a:solidFill>
                  <a:srgbClr val="FF0000"/>
                </a:solidFill>
              </a:rPr>
              <a:t>People</a:t>
            </a:r>
            <a:r>
              <a:rPr lang="en-US" sz="2800" i="1" dirty="0"/>
              <a:t> </a:t>
            </a:r>
            <a:r>
              <a:rPr lang="en-US" sz="2800" i="1" dirty="0" smtClean="0"/>
              <a:t>:-    </a:t>
            </a:r>
            <a:r>
              <a:rPr lang="en-US" sz="2800" dirty="0" smtClean="0"/>
              <a:t>Age</a:t>
            </a:r>
            <a:r>
              <a:rPr lang="en-US" sz="2800" dirty="0"/>
              <a:t>, sex, </a:t>
            </a:r>
            <a:r>
              <a:rPr lang="en-US" sz="2800" dirty="0" smtClean="0"/>
              <a:t>Race</a:t>
            </a:r>
            <a:r>
              <a:rPr lang="en-US" sz="2800" dirty="0"/>
              <a:t>, </a:t>
            </a:r>
            <a:r>
              <a:rPr lang="en-US" sz="2800" dirty="0" smtClean="0"/>
              <a:t>ethnic </a:t>
            </a:r>
            <a:r>
              <a:rPr lang="en-US" sz="2800" dirty="0" err="1" smtClean="0"/>
              <a:t>group,religion</a:t>
            </a:r>
            <a:r>
              <a:rPr lang="en-US" sz="2800" dirty="0" smtClean="0"/>
              <a:t>           Occupation</a:t>
            </a:r>
            <a:r>
              <a:rPr lang="en-US" sz="2800" dirty="0"/>
              <a:t>, </a:t>
            </a:r>
            <a:r>
              <a:rPr lang="en-US" sz="2800" dirty="0" smtClean="0"/>
              <a:t>education, Personal </a:t>
            </a:r>
            <a:r>
              <a:rPr lang="en-US" sz="2800" dirty="0"/>
              <a:t>habits – use of alcohol </a:t>
            </a:r>
            <a:r>
              <a:rPr lang="en-US" sz="2800" dirty="0" smtClean="0"/>
              <a:t>and tobacco.</a:t>
            </a:r>
            <a:endParaRPr lang="en-US" sz="2800" dirty="0"/>
          </a:p>
          <a:p>
            <a:r>
              <a:rPr lang="en-US" sz="2800" b="1" i="1" dirty="0" smtClean="0">
                <a:solidFill>
                  <a:srgbClr val="FF0000"/>
                </a:solidFill>
              </a:rPr>
              <a:t>Place :-</a:t>
            </a:r>
            <a:r>
              <a:rPr lang="en-US" sz="2800" i="1" dirty="0" smtClean="0"/>
              <a:t> </a:t>
            </a:r>
            <a:r>
              <a:rPr lang="en-US" sz="2800" dirty="0" smtClean="0"/>
              <a:t>Country</a:t>
            </a:r>
            <a:r>
              <a:rPr lang="en-US" sz="2800" dirty="0"/>
              <a:t>, region, state, </a:t>
            </a:r>
            <a:r>
              <a:rPr lang="en-US" sz="2800" dirty="0" smtClean="0"/>
              <a:t>district Local </a:t>
            </a:r>
            <a:r>
              <a:rPr lang="en-US" sz="2800" dirty="0"/>
              <a:t>community, city </a:t>
            </a:r>
            <a:r>
              <a:rPr lang="en-US" sz="2800" dirty="0" smtClean="0"/>
              <a:t>wards.</a:t>
            </a:r>
            <a:endParaRPr lang="en-US" sz="2800" dirty="0"/>
          </a:p>
          <a:p>
            <a:r>
              <a:rPr lang="en-US" sz="2800" b="1" i="1" dirty="0" smtClean="0">
                <a:solidFill>
                  <a:srgbClr val="FF0000"/>
                </a:solidFill>
              </a:rPr>
              <a:t>Time</a:t>
            </a:r>
            <a:r>
              <a:rPr lang="en-US" sz="2800" i="1" dirty="0" smtClean="0"/>
              <a:t>  :-</a:t>
            </a:r>
            <a:r>
              <a:rPr lang="en-US" sz="2800" dirty="0" smtClean="0"/>
              <a:t>Year</a:t>
            </a:r>
            <a:r>
              <a:rPr lang="en-US" sz="2800" dirty="0"/>
              <a:t>, season, </a:t>
            </a:r>
            <a:r>
              <a:rPr lang="en-US" sz="2800" dirty="0" smtClean="0"/>
              <a:t>day, periodic </a:t>
            </a:r>
            <a:r>
              <a:rPr lang="en-US" sz="2800" dirty="0"/>
              <a:t>changes</a:t>
            </a:r>
          </a:p>
          <a:p>
            <a:pPr marL="0" indent="0">
              <a:buNone/>
            </a:pPr>
            <a:r>
              <a:rPr lang="en-US" sz="2800" dirty="0"/>
              <a:t>Seasonal variations </a:t>
            </a:r>
            <a:r>
              <a:rPr lang="en-US" sz="2800" dirty="0" smtClean="0"/>
              <a:t>.</a:t>
            </a:r>
            <a:endParaRPr lang="en-US" sz="2800" dirty="0"/>
          </a:p>
        </p:txBody>
      </p:sp>
    </p:spTree>
    <p:extLst>
      <p:ext uri="{BB962C8B-B14F-4D97-AF65-F5344CB8AC3E}">
        <p14:creationId xmlns:p14="http://schemas.microsoft.com/office/powerpoint/2010/main" val="156085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600" b="1" dirty="0"/>
              <a:t>EPIDEMIOLOGICAL METHODS</a:t>
            </a:r>
          </a:p>
        </p:txBody>
      </p:sp>
      <p:sp>
        <p:nvSpPr>
          <p:cNvPr id="3" name="Content Placeholder 2"/>
          <p:cNvSpPr>
            <a:spLocks noGrp="1"/>
          </p:cNvSpPr>
          <p:nvPr>
            <p:ph idx="1"/>
          </p:nvPr>
        </p:nvSpPr>
        <p:spPr>
          <a:xfrm>
            <a:off x="76200" y="685800"/>
            <a:ext cx="8991600" cy="6019800"/>
          </a:xfrm>
        </p:spPr>
        <p:txBody>
          <a:bodyPr/>
          <a:lstStyle/>
          <a:p>
            <a:r>
              <a:rPr lang="en-US" sz="2800" dirty="0"/>
              <a:t>The basic tool of epidemiology is the </a:t>
            </a:r>
            <a:r>
              <a:rPr lang="en-US" sz="2800" b="1" dirty="0">
                <a:solidFill>
                  <a:srgbClr val="FF0000"/>
                </a:solidFill>
              </a:rPr>
              <a:t>rate </a:t>
            </a:r>
            <a:r>
              <a:rPr lang="en-US" sz="2800" dirty="0"/>
              <a:t>– </a:t>
            </a:r>
            <a:r>
              <a:rPr lang="en-US" sz="2800" dirty="0" smtClean="0"/>
              <a:t>it relates the </a:t>
            </a:r>
            <a:r>
              <a:rPr lang="en-US" sz="2800" dirty="0"/>
              <a:t>number of cases to the population at risk. </a:t>
            </a:r>
            <a:r>
              <a:rPr lang="en-US" sz="2800" dirty="0" smtClean="0"/>
              <a:t>In order </a:t>
            </a:r>
            <a:r>
              <a:rPr lang="en-US" sz="2800" dirty="0"/>
              <a:t>to compare populations of different sizes </a:t>
            </a:r>
            <a:r>
              <a:rPr lang="en-US" sz="2800" dirty="0" smtClean="0"/>
              <a:t>easily, the </a:t>
            </a:r>
            <a:r>
              <a:rPr lang="en-US" sz="2800" dirty="0"/>
              <a:t>rate is usually expressed as the number </a:t>
            </a:r>
            <a:r>
              <a:rPr lang="en-US" sz="2800" dirty="0" smtClean="0"/>
              <a:t>of events </a:t>
            </a:r>
            <a:r>
              <a:rPr lang="en-US" sz="2800" dirty="0"/>
              <a:t>in an arbitrary total, for example </a:t>
            </a:r>
            <a:r>
              <a:rPr lang="en-US" sz="2800" b="1" dirty="0">
                <a:solidFill>
                  <a:srgbClr val="FF0000"/>
                </a:solidFill>
              </a:rPr>
              <a:t>1000</a:t>
            </a:r>
            <a:r>
              <a:rPr lang="en-US" sz="2800" dirty="0"/>
              <a:t> </a:t>
            </a:r>
            <a:r>
              <a:rPr lang="en-US" sz="2800" dirty="0" smtClean="0"/>
              <a:t>or </a:t>
            </a:r>
            <a:r>
              <a:rPr lang="en-US" sz="2800" b="1" dirty="0" smtClean="0">
                <a:solidFill>
                  <a:srgbClr val="FF0000"/>
                </a:solidFill>
              </a:rPr>
              <a:t>100 </a:t>
            </a:r>
            <a:r>
              <a:rPr lang="en-US" sz="2800" b="1" dirty="0">
                <a:solidFill>
                  <a:srgbClr val="FF0000"/>
                </a:solidFill>
              </a:rPr>
              <a:t>000</a:t>
            </a:r>
            <a:r>
              <a:rPr lang="en-US" sz="2800" dirty="0"/>
              <a:t>.</a:t>
            </a:r>
          </a:p>
          <a:p>
            <a:pPr lvl="1"/>
            <a:r>
              <a:rPr lang="en-US" dirty="0" smtClean="0"/>
              <a:t>There are </a:t>
            </a:r>
            <a:r>
              <a:rPr lang="en-US" b="1" dirty="0" smtClean="0">
                <a:solidFill>
                  <a:srgbClr val="FF0000"/>
                </a:solidFill>
              </a:rPr>
              <a:t>two</a:t>
            </a:r>
            <a:r>
              <a:rPr lang="en-US" dirty="0" smtClean="0"/>
              <a:t> </a:t>
            </a:r>
            <a:r>
              <a:rPr lang="en-US" dirty="0"/>
              <a:t>main types of rates are calculated</a:t>
            </a:r>
            <a:r>
              <a:rPr lang="en-US" dirty="0" smtClean="0"/>
              <a:t>.</a:t>
            </a:r>
          </a:p>
          <a:p>
            <a:pPr lvl="1"/>
            <a:r>
              <a:rPr lang="en-US" sz="3200" b="1" dirty="0">
                <a:solidFill>
                  <a:srgbClr val="FF0000"/>
                </a:solidFill>
              </a:rPr>
              <a:t>INCIDENCE </a:t>
            </a:r>
            <a:r>
              <a:rPr lang="en-US" sz="3200" b="1" dirty="0" smtClean="0">
                <a:solidFill>
                  <a:srgbClr val="FF0000"/>
                </a:solidFill>
              </a:rPr>
              <a:t>RATE</a:t>
            </a:r>
          </a:p>
          <a:p>
            <a:pPr lvl="1"/>
            <a:r>
              <a:rPr lang="en-US" dirty="0"/>
              <a:t>This indicates the occurrence of new cases </a:t>
            </a:r>
            <a:r>
              <a:rPr lang="en-US" dirty="0" smtClean="0"/>
              <a:t>within a stated </a:t>
            </a:r>
            <a:r>
              <a:rPr lang="en-US" dirty="0"/>
              <a:t>period</a:t>
            </a:r>
            <a:r>
              <a:rPr lang="en-US" dirty="0" smtClean="0"/>
              <a:t>:</a:t>
            </a:r>
          </a:p>
          <a:p>
            <a:pPr marL="457200" lvl="1" indent="0">
              <a:buNone/>
            </a:pPr>
            <a:r>
              <a:rPr lang="en-US" b="1" dirty="0" smtClean="0"/>
              <a:t>Incidence rate=</a:t>
            </a:r>
            <a:r>
              <a:rPr lang="en-US" dirty="0" smtClean="0">
                <a:solidFill>
                  <a:srgbClr val="FF0000"/>
                </a:solidFill>
              </a:rPr>
              <a:t>( </a:t>
            </a:r>
            <a:r>
              <a:rPr lang="en-US" dirty="0" err="1" smtClean="0">
                <a:solidFill>
                  <a:srgbClr val="FF0000"/>
                </a:solidFill>
              </a:rPr>
              <a:t>No.of</a:t>
            </a:r>
            <a:r>
              <a:rPr lang="en-US" dirty="0" smtClean="0">
                <a:solidFill>
                  <a:srgbClr val="FF0000"/>
                </a:solidFill>
              </a:rPr>
              <a:t> new cases in started period/population at risk).1000</a:t>
            </a:r>
            <a:endParaRPr lang="en-US" dirty="0">
              <a:solidFill>
                <a:srgbClr val="FF0000"/>
              </a:solidFill>
            </a:endParaRPr>
          </a:p>
        </p:txBody>
      </p:sp>
    </p:spTree>
    <p:extLst>
      <p:ext uri="{BB962C8B-B14F-4D97-AF65-F5344CB8AC3E}">
        <p14:creationId xmlns:p14="http://schemas.microsoft.com/office/powerpoint/2010/main" val="256389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lstStyle/>
          <a:p>
            <a:r>
              <a:rPr lang="en-US" b="1" dirty="0" smtClean="0">
                <a:solidFill>
                  <a:srgbClr val="FF0000"/>
                </a:solidFill>
              </a:rPr>
              <a:t>POINT </a:t>
            </a:r>
            <a:r>
              <a:rPr lang="en-US" b="1" dirty="0">
                <a:solidFill>
                  <a:srgbClr val="FF0000"/>
                </a:solidFill>
              </a:rPr>
              <a:t>PREVALENCE </a:t>
            </a:r>
            <a:r>
              <a:rPr lang="en-US" b="1" dirty="0" smtClean="0">
                <a:solidFill>
                  <a:srgbClr val="FF0000"/>
                </a:solidFill>
              </a:rPr>
              <a:t>RATE</a:t>
            </a:r>
          </a:p>
          <a:p>
            <a:r>
              <a:rPr lang="en-US" dirty="0"/>
              <a:t>This is the number of cases that are present within</a:t>
            </a:r>
          </a:p>
          <a:p>
            <a:pPr marL="0" indent="0">
              <a:buNone/>
            </a:pPr>
            <a:r>
              <a:rPr lang="en-US" dirty="0" smtClean="0"/>
              <a:t>the population </a:t>
            </a:r>
            <a:r>
              <a:rPr lang="en-US" dirty="0"/>
              <a:t>at a particular point in time</a:t>
            </a:r>
            <a:r>
              <a:rPr lang="en-US" dirty="0" smtClean="0"/>
              <a:t>:-</a:t>
            </a:r>
          </a:p>
          <a:p>
            <a:pPr marL="0" indent="0">
              <a:buNone/>
            </a:pPr>
            <a:r>
              <a:rPr lang="en-US" sz="2800" b="1" dirty="0"/>
              <a:t>PREVALENCE RATE</a:t>
            </a:r>
            <a:r>
              <a:rPr lang="en-US" sz="2800" b="1" dirty="0" smtClean="0"/>
              <a:t>=</a:t>
            </a:r>
            <a:r>
              <a:rPr lang="en-US" sz="2800" dirty="0" smtClean="0">
                <a:solidFill>
                  <a:srgbClr val="FF0000"/>
                </a:solidFill>
              </a:rPr>
              <a:t>( </a:t>
            </a:r>
            <a:r>
              <a:rPr lang="en-US" sz="2800" dirty="0" err="1">
                <a:solidFill>
                  <a:srgbClr val="FF0000"/>
                </a:solidFill>
              </a:rPr>
              <a:t>No.of</a:t>
            </a:r>
            <a:r>
              <a:rPr lang="en-US" sz="2800" dirty="0">
                <a:solidFill>
                  <a:srgbClr val="FF0000"/>
                </a:solidFill>
              </a:rPr>
              <a:t> </a:t>
            </a:r>
            <a:r>
              <a:rPr lang="en-US" sz="2800" dirty="0" smtClean="0">
                <a:solidFill>
                  <a:srgbClr val="FF0000"/>
                </a:solidFill>
              </a:rPr>
              <a:t>current </a:t>
            </a:r>
            <a:r>
              <a:rPr lang="en-US" sz="2800" dirty="0">
                <a:solidFill>
                  <a:srgbClr val="FF0000"/>
                </a:solidFill>
              </a:rPr>
              <a:t>cases </a:t>
            </a:r>
            <a:r>
              <a:rPr lang="en-US" sz="2800" dirty="0" smtClean="0">
                <a:solidFill>
                  <a:srgbClr val="FF0000"/>
                </a:solidFill>
              </a:rPr>
              <a:t>at </a:t>
            </a:r>
            <a:r>
              <a:rPr lang="en-US" sz="2800" dirty="0" err="1" smtClean="0">
                <a:solidFill>
                  <a:srgbClr val="FF0000"/>
                </a:solidFill>
              </a:rPr>
              <a:t>aspecific</a:t>
            </a:r>
            <a:r>
              <a:rPr lang="en-US" sz="2800" dirty="0" smtClean="0">
                <a:solidFill>
                  <a:srgbClr val="FF0000"/>
                </a:solidFill>
              </a:rPr>
              <a:t> time/population </a:t>
            </a:r>
            <a:r>
              <a:rPr lang="en-US" sz="2800" dirty="0">
                <a:solidFill>
                  <a:srgbClr val="FF0000"/>
                </a:solidFill>
              </a:rPr>
              <a:t>at risk).1000</a:t>
            </a:r>
          </a:p>
          <a:p>
            <a:pPr marL="0" indent="0">
              <a:buNone/>
            </a:pPr>
            <a:r>
              <a:rPr lang="en-US" sz="3600" b="1" dirty="0" smtClean="0"/>
              <a:t> </a:t>
            </a:r>
            <a:r>
              <a:rPr lang="en-US" sz="3600" b="1" dirty="0" smtClean="0">
                <a:solidFill>
                  <a:srgbClr val="FF0000"/>
                </a:solidFill>
              </a:rPr>
              <a:t>Error</a:t>
            </a:r>
          </a:p>
          <a:p>
            <a:pPr marL="0" indent="0">
              <a:buNone/>
            </a:pPr>
            <a:r>
              <a:rPr lang="en-US" sz="2800" dirty="0"/>
              <a:t> </a:t>
            </a:r>
            <a:r>
              <a:rPr lang="en-US" sz="2800" dirty="0" smtClean="0"/>
              <a:t>All </a:t>
            </a:r>
            <a:r>
              <a:rPr lang="en-US" sz="2800" dirty="0"/>
              <a:t>measurement involves </a:t>
            </a:r>
            <a:r>
              <a:rPr lang="en-US" sz="2800" dirty="0">
                <a:solidFill>
                  <a:srgbClr val="FF0000"/>
                </a:solidFill>
              </a:rPr>
              <a:t>error</a:t>
            </a:r>
            <a:r>
              <a:rPr lang="en-US" sz="2800" dirty="0"/>
              <a:t>.  </a:t>
            </a:r>
          </a:p>
          <a:p>
            <a:pPr marL="0" indent="0">
              <a:buNone/>
            </a:pPr>
            <a:r>
              <a:rPr lang="en-US" sz="2800" dirty="0"/>
              <a:t>Science seeks to minimize error and to quantify it as a guide to interpreting data.</a:t>
            </a:r>
          </a:p>
          <a:p>
            <a:pPr marL="0" indent="0">
              <a:buNone/>
            </a:pPr>
            <a:r>
              <a:rPr lang="en-US" sz="2800" dirty="0"/>
              <a:t>Sources of error include </a:t>
            </a:r>
            <a:r>
              <a:rPr lang="en-US" sz="2800" dirty="0">
                <a:solidFill>
                  <a:srgbClr val="FF0000"/>
                </a:solidFill>
              </a:rPr>
              <a:t>random error </a:t>
            </a:r>
            <a:r>
              <a:rPr lang="en-US" sz="2800" dirty="0"/>
              <a:t>(e.g., variability from sampling) and </a:t>
            </a:r>
            <a:r>
              <a:rPr lang="en-US" sz="2800" dirty="0">
                <a:solidFill>
                  <a:srgbClr val="FF0000"/>
                </a:solidFill>
              </a:rPr>
              <a:t>systematic error </a:t>
            </a:r>
            <a:r>
              <a:rPr lang="en-US" sz="2800" dirty="0"/>
              <a:t>(e.g., selection bias, information bias).</a:t>
            </a:r>
          </a:p>
          <a:p>
            <a:pPr marL="0" indent="0">
              <a:buNone/>
            </a:pPr>
            <a:endParaRPr lang="en-US" sz="2800" b="1" dirty="0"/>
          </a:p>
          <a:p>
            <a:pPr marL="0" indent="0">
              <a:buNone/>
            </a:pPr>
            <a:endParaRPr lang="en-US" dirty="0"/>
          </a:p>
        </p:txBody>
      </p:sp>
    </p:spTree>
    <p:extLst>
      <p:ext uri="{BB962C8B-B14F-4D97-AF65-F5344CB8AC3E}">
        <p14:creationId xmlns:p14="http://schemas.microsoft.com/office/powerpoint/2010/main" val="401541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1462</Words>
  <Application>Microsoft Office PowerPoint</Application>
  <PresentationFormat>On-screen Show (4:3)</PresentationFormat>
  <Paragraphs>91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Epidemiology &amp; Population Screening 1</vt:lpstr>
      <vt:lpstr>■ Disease distribution. ■ Epidemiological methods. ■ Epidemiological data. ■ The uses of epidemiology.</vt:lpstr>
      <vt:lpstr>PowerPoint Presentation</vt:lpstr>
      <vt:lpstr>PowerPoint Presentation</vt:lpstr>
      <vt:lpstr>PowerPoint Presentation</vt:lpstr>
      <vt:lpstr>DISEASE DISTRIBUTION</vt:lpstr>
      <vt:lpstr>PowerPoint Presentation</vt:lpstr>
      <vt:lpstr>EPIDEMIOLOGICAL METHODS</vt:lpstr>
      <vt:lpstr>PowerPoint Presentation</vt:lpstr>
      <vt:lpstr>Analytical epidemiology</vt:lpstr>
      <vt:lpstr>COHORT STUDIES</vt:lpstr>
      <vt:lpstr>PowerPoint Presentation</vt:lpstr>
      <vt:lpstr>EPIDEMIOLOGICAL DATA</vt:lpstr>
      <vt:lpstr>THE USES OF EPIDEMIOLOGY</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Dr.mayssaa</dc:creator>
  <cp:lastModifiedBy>Dr.mayssaa</cp:lastModifiedBy>
  <cp:revision>56</cp:revision>
  <dcterms:created xsi:type="dcterms:W3CDTF">2018-10-07T19:33:27Z</dcterms:created>
  <dcterms:modified xsi:type="dcterms:W3CDTF">2019-10-27T11:03:16Z</dcterms:modified>
</cp:coreProperties>
</file>