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84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268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6181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476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4130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962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9684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588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735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457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980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399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6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75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444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102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72441-1118-404F-B755-D771B4DD32AF}" type="datetimeFigureOut">
              <a:rPr lang="ar-IQ" smtClean="0"/>
              <a:t>19/02/1441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FE861AF-0452-447F-A4E0-15CBB96710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146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EXPERIMENT 3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>
              <a:lnSpc>
                <a:spcPct val="115000"/>
              </a:lnSpc>
            </a:pPr>
            <a:r>
              <a:rPr lang="en-US" b="1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IDENTIFICATION OF PHENOLS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044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59390" y="225551"/>
            <a:ext cx="11541457" cy="1410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Procedure: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about 0.2 gm of the phenol add 1 ml of 30%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NaOH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solution and 1 ml of chloroform, heat on water bath, and observe the color of the aqueous layer: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94858"/>
              </p:ext>
            </p:extLst>
          </p:nvPr>
        </p:nvGraphicFramePr>
        <p:xfrm>
          <a:off x="2101755" y="1825626"/>
          <a:ext cx="9048466" cy="4875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30305">
                  <a:extLst>
                    <a:ext uri="{9D8B030D-6E8A-4147-A177-3AD203B41FA5}">
                      <a16:colId xmlns:a16="http://schemas.microsoft.com/office/drawing/2014/main" val="2178324276"/>
                    </a:ext>
                  </a:extLst>
                </a:gridCol>
                <a:gridCol w="5418161">
                  <a:extLst>
                    <a:ext uri="{9D8B030D-6E8A-4147-A177-3AD203B41FA5}">
                      <a16:colId xmlns:a16="http://schemas.microsoft.com/office/drawing/2014/main" val="1542005723"/>
                    </a:ext>
                  </a:extLst>
                </a:gridCol>
              </a:tblGrid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57361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yellow or no color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430784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deep orange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74677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resorcinol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 color with a little fluorescence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750413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hydroquinone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deep brown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074062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β-naphthol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deep blue that turns to green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217736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m-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cresol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pale orange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130706"/>
                  </a:ext>
                </a:extLst>
              </a:tr>
              <a:tr h="60942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yellow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21" marR="5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05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46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09766" y="334733"/>
            <a:ext cx="1087271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Phenols are organic compounds with a hydroxyl group attached directly to an aromatic ring. They have the general formula </a:t>
            </a:r>
            <a:r>
              <a:rPr lang="en-US" sz="32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Ar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-OH. Examples of them include phenol, hydroquinone, resorcinol,</a:t>
            </a:r>
            <a:r>
              <a:rPr lang="en-US" sz="32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o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-cresol, </a:t>
            </a:r>
            <a:r>
              <a:rPr lang="en-US" sz="32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m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-cresol,</a:t>
            </a:r>
            <a:r>
              <a:rPr lang="en-US" sz="32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p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-cresol, </a:t>
            </a:r>
            <a:r>
              <a:rPr lang="en-US" sz="32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β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-</a:t>
            </a:r>
            <a:r>
              <a:rPr lang="en-US" sz="32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naphthol</a:t>
            </a:r>
            <a:r>
              <a:rPr lang="en-US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, and catechol.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800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33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Chemical Reactions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199" y="873458"/>
            <a:ext cx="11130887" cy="5303505"/>
          </a:xfrm>
        </p:spPr>
        <p:txBody>
          <a:bodyPr/>
          <a:lstStyle/>
          <a:p>
            <a:pPr algn="l"/>
            <a:r>
              <a:rPr lang="en-US" sz="3600" b="1" dirty="0" smtClean="0"/>
              <a:t>1.  Ferric chloride test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Phenols react with ferric chloride to give colored compounds due to the presence of [-C=C-OH] (enol) group. Indeed this reaction is considered as a test for any compound with enol group </a:t>
            </a:r>
            <a:r>
              <a:rPr lang="ar-IQ" dirty="0" smtClean="0"/>
              <a:t>      </a:t>
            </a:r>
            <a:endParaRPr lang="en-US" dirty="0" smtClean="0"/>
          </a:p>
          <a:p>
            <a:pPr algn="just"/>
            <a:r>
              <a:rPr lang="en-US" dirty="0" smtClean="0"/>
              <a:t>                                                          </a:t>
            </a:r>
          </a:p>
          <a:p>
            <a:pPr algn="l"/>
            <a:endParaRPr lang="en-US" dirty="0" smtClean="0"/>
          </a:p>
          <a:p>
            <a:pPr marL="0" indent="0" algn="l">
              <a:buNone/>
            </a:pPr>
            <a:endParaRPr lang="en-US" dirty="0" smtClean="0"/>
          </a:p>
          <a:p>
            <a:pPr algn="l"/>
            <a:endParaRPr lang="ar-IQ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022933"/>
              </p:ext>
            </p:extLst>
          </p:nvPr>
        </p:nvGraphicFramePr>
        <p:xfrm>
          <a:off x="559558" y="3289110"/>
          <a:ext cx="11409528" cy="3152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S ChemDraw Drawing" r:id="rId3" imgW="5233074" imgH="1665220" progId="ChemDraw.Document.6.0">
                  <p:embed/>
                </p:oleObj>
              </mc:Choice>
              <mc:Fallback>
                <p:oleObj name="CS ChemDraw Drawing" r:id="rId3" imgW="5233074" imgH="16652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558" y="3289110"/>
                        <a:ext cx="11409528" cy="3152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337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45743" y="278121"/>
            <a:ext cx="11500514" cy="228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32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Procedure: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To a very dilute aqueous solution of phenol or to a few crystals of the solid phenol (0.1 gm) dissolved in water add 1 drop of ferric chloride solution and observe the resulting color: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18676"/>
              </p:ext>
            </p:extLst>
          </p:nvPr>
        </p:nvGraphicFramePr>
        <p:xfrm>
          <a:off x="1583140" y="2743202"/>
          <a:ext cx="8461612" cy="36985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17872">
                  <a:extLst>
                    <a:ext uri="{9D8B030D-6E8A-4147-A177-3AD203B41FA5}">
                      <a16:colId xmlns:a16="http://schemas.microsoft.com/office/drawing/2014/main" val="859590915"/>
                    </a:ext>
                  </a:extLst>
                </a:gridCol>
                <a:gridCol w="3743740">
                  <a:extLst>
                    <a:ext uri="{9D8B030D-6E8A-4147-A177-3AD203B41FA5}">
                      <a16:colId xmlns:a16="http://schemas.microsoft.com/office/drawing/2014/main" val="1589639339"/>
                    </a:ext>
                  </a:extLst>
                </a:gridCol>
              </a:tblGrid>
              <a:tr h="7925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6A6A6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A6A6A6"/>
                      </a:fgClr>
                      <a:bgClr>
                        <a:srgbClr val="DDDDDD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49292071"/>
                  </a:ext>
                </a:extLst>
              </a:tr>
              <a:tr h="7925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phenol, </a:t>
                      </a: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-cresol, resorcinol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violet or blue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30660"/>
                  </a:ext>
                </a:extLst>
              </a:tr>
              <a:tr h="7925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and </a:t>
                      </a: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greenish blue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988067"/>
                  </a:ext>
                </a:extLst>
              </a:tr>
              <a:tr h="7925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Hydroquinone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deep green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648441"/>
                  </a:ext>
                </a:extLst>
              </a:tr>
              <a:tr h="52836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-naphthol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special color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4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21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13981" y="348380"/>
            <a:ext cx="11391331" cy="140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In the reaction of hydroquinone with ferric chloride as crystals may separate, and on further addition of ferric chloride solution a yellow solution of </a:t>
            </a:r>
            <a:r>
              <a:rPr lang="en-US" sz="24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p-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benzoquinone is produced</a:t>
            </a: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670013"/>
              </p:ext>
            </p:extLst>
          </p:nvPr>
        </p:nvGraphicFramePr>
        <p:xfrm>
          <a:off x="1173707" y="1753829"/>
          <a:ext cx="9389660" cy="489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S ChemDraw Drawing" r:id="rId3" imgW="3301917" imgH="5173547" progId="ChemDraw.Document.6.0">
                  <p:embed/>
                </p:oleObj>
              </mc:Choice>
              <mc:Fallback>
                <p:oleObj name="CS ChemDraw Drawing" r:id="rId3" imgW="3301917" imgH="51735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3707" y="1753829"/>
                        <a:ext cx="9389660" cy="4892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16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09516" y="348381"/>
            <a:ext cx="11350387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2.  Bromine water test</a:t>
            </a: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Phenols are generally highly reactive towards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electrophillic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reagents and are readily brominated by bromine water. e.g.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793" y="2047164"/>
            <a:ext cx="5538414" cy="1992573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286602" y="4473812"/>
            <a:ext cx="115733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Dissolve or suspend about 0.05 g of the compound in 2 mL of dilute hydrochloric acid and add bromine water drop wise until the bromine color remains. A white precipitate of the bromophenol may form. Solid bromophenol derivatives can be used for the confirmation of the structure of a phenol</a:t>
            </a:r>
            <a:r>
              <a:rPr lang="ar-IQ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68521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41278" y="392323"/>
            <a:ext cx="11432274" cy="1834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3.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Phthalein</a:t>
            </a: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test.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Low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Many phenols yield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Phthalein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which give special colors in alkaline solutions when reacting with Phthalic anhydride and a little amount of concentrated sulfuric acid. An example is the case with resorcinol: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556193"/>
              </p:ext>
            </p:extLst>
          </p:nvPr>
        </p:nvGraphicFramePr>
        <p:xfrm>
          <a:off x="1473958" y="2347415"/>
          <a:ext cx="9007523" cy="2429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S ChemDraw Drawing" r:id="rId3" imgW="6298260" imgH="1825291" progId="ChemDraw.Document.6.0">
                  <p:embed/>
                </p:oleObj>
              </mc:Choice>
              <mc:Fallback>
                <p:oleObj name="CS ChemDraw Drawing" r:id="rId3" imgW="6298260" imgH="182529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3958" y="2347415"/>
                        <a:ext cx="9007523" cy="2429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مستطيل 3"/>
          <p:cNvSpPr/>
          <p:nvPr/>
        </p:nvSpPr>
        <p:spPr>
          <a:xfrm>
            <a:off x="441279" y="5176688"/>
            <a:ext cx="1117296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fluorescence is because of the oxygen linkage between the two phenolic nuclei (in basic medium).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9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63856" y="0"/>
            <a:ext cx="11691582" cy="1980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Procedure: 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In a dry test tube put about 0.1 gm of the compound and an equal amount of Phthalic anhydride or Phthalic acid, mix well, and add 1-2 drops of conc. H</a:t>
            </a:r>
            <a:r>
              <a:rPr lang="en-US" sz="2000" baseline="-25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2</a:t>
            </a:r>
            <a:r>
              <a:rPr lang="en-US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SO</a:t>
            </a:r>
            <a:r>
              <a:rPr lang="en-US" sz="2000" baseline="-25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4</a:t>
            </a:r>
            <a:r>
              <a:rPr lang="en-US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. Heat on a direct flame for 1 minute until the crystals of the mixture melts. Then cool the test tube and add excess of 10% sodium hydroxide solution. Results should be as follows: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If the resultant color is not so clear you can dilute with water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469721"/>
              </p:ext>
            </p:extLst>
          </p:nvPr>
        </p:nvGraphicFramePr>
        <p:xfrm>
          <a:off x="1651379" y="2129051"/>
          <a:ext cx="8993875" cy="43218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98432">
                  <a:extLst>
                    <a:ext uri="{9D8B030D-6E8A-4147-A177-3AD203B41FA5}">
                      <a16:colId xmlns:a16="http://schemas.microsoft.com/office/drawing/2014/main" val="1312497866"/>
                    </a:ext>
                  </a:extLst>
                </a:gridCol>
                <a:gridCol w="6295443">
                  <a:extLst>
                    <a:ext uri="{9D8B030D-6E8A-4147-A177-3AD203B41FA5}">
                      <a16:colId xmlns:a16="http://schemas.microsoft.com/office/drawing/2014/main" val="866564333"/>
                    </a:ext>
                  </a:extLst>
                </a:gridCol>
              </a:tblGrid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Colors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830385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-naphthol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very pale green with slight fluorescence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205943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Phenol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 to pink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345897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 – violet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53170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-cresol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blue to pink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300227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Resorcinol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pale red color with green fluorescence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886647"/>
                  </a:ext>
                </a:extLst>
              </a:tr>
              <a:tr h="5842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Hydroquinone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iodine color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26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82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7755" y="402972"/>
            <a:ext cx="1151416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Riemer</a:t>
            </a: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Tiemann</a:t>
            </a:r>
            <a:r>
              <a:rPr lang="en-US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reaction</a:t>
            </a: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of phenol with chloroform and aqueous sodium hydroxide solution introduces an aldehyde group (-CHO) into the aromatic ring at the </a:t>
            </a:r>
            <a:r>
              <a:rPr lang="en-US" sz="2800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ortho</a:t>
            </a:r>
            <a:r>
              <a:rPr lang="en-US" sz="28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 </a:t>
            </a:r>
            <a:r>
              <a:rPr lang="en-US" sz="28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positions: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502" y="2913064"/>
            <a:ext cx="8262665" cy="325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26839"/>
      </p:ext>
    </p:extLst>
  </p:cSld>
  <p:clrMapOvr>
    <a:masterClrMapping/>
  </p:clrMapOvr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453</Words>
  <Application>Microsoft Office PowerPoint</Application>
  <PresentationFormat>شاشة عريضة</PresentationFormat>
  <Paragraphs>122</Paragraphs>
  <Slides>10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Wingdings 3</vt:lpstr>
      <vt:lpstr>ربطة</vt:lpstr>
      <vt:lpstr>CS ChemDraw Drawing</vt:lpstr>
      <vt:lpstr>EXPERIMENT 3</vt:lpstr>
      <vt:lpstr>عرض تقديمي في PowerPoint</vt:lpstr>
      <vt:lpstr>Chemical Reactions: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3</dc:title>
  <dc:creator>lenovo</dc:creator>
  <cp:lastModifiedBy>lenovo</cp:lastModifiedBy>
  <cp:revision>5</cp:revision>
  <dcterms:created xsi:type="dcterms:W3CDTF">2019-10-18T11:25:02Z</dcterms:created>
  <dcterms:modified xsi:type="dcterms:W3CDTF">2019-10-18T11:45:44Z</dcterms:modified>
</cp:coreProperties>
</file>