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8" r:id="rId1"/>
  </p:sldMasterIdLst>
  <p:sldIdLst>
    <p:sldId id="256" r:id="rId2"/>
    <p:sldId id="257" r:id="rId3"/>
    <p:sldId id="258" r:id="rId4"/>
    <p:sldId id="259" r:id="rId5"/>
    <p:sldId id="278" r:id="rId6"/>
    <p:sldId id="279" r:id="rId7"/>
    <p:sldId id="280" r:id="rId8"/>
    <p:sldId id="281" r:id="rId9"/>
    <p:sldId id="282"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3" r:id="rId23"/>
    <p:sldId id="274" r:id="rId24"/>
    <p:sldId id="275" r:id="rId25"/>
    <p:sldId id="276" r:id="rId26"/>
    <p:sldId id="277" r:id="rId27"/>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F180AF3-A58B-409D-93F6-C821A09F6C75}" type="datetimeFigureOut">
              <a:rPr lang="ar-IQ" smtClean="0"/>
              <a:t>27/02/1441</a:t>
            </a:fld>
            <a:endParaRPr lang="ar-IQ"/>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ar-IQ"/>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4E9C173E-5CA0-4208-89B4-FC25E1522D87}" type="slidenum">
              <a:rPr lang="ar-IQ" smtClean="0"/>
              <a:t>‹#›</a:t>
            </a:fld>
            <a:endParaRPr lang="ar-IQ"/>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523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F180AF3-A58B-409D-93F6-C821A09F6C75}" type="datetimeFigureOut">
              <a:rPr lang="ar-IQ" smtClean="0"/>
              <a:t>27/02/1441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310957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F180AF3-A58B-409D-93F6-C821A09F6C75}" type="datetimeFigureOut">
              <a:rPr lang="ar-IQ" smtClean="0"/>
              <a:t>27/02/1441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2687427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F180AF3-A58B-409D-93F6-C821A09F6C75}" type="datetimeFigureOut">
              <a:rPr lang="ar-IQ" smtClean="0"/>
              <a:t>27/02/1441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74665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F180AF3-A58B-409D-93F6-C821A09F6C75}" type="datetimeFigureOut">
              <a:rPr lang="ar-IQ" smtClean="0"/>
              <a:t>27/02/1441</a:t>
            </a:fld>
            <a:endParaRPr lang="ar-IQ"/>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ar-IQ"/>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4E9C173E-5CA0-4208-89B4-FC25E1522D87}" type="slidenum">
              <a:rPr lang="ar-IQ" smtClean="0"/>
              <a:t>‹#›</a:t>
            </a:fld>
            <a:endParaRPr lang="ar-IQ"/>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9219971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F180AF3-A58B-409D-93F6-C821A09F6C75}" type="datetimeFigureOut">
              <a:rPr lang="ar-IQ" smtClean="0"/>
              <a:t>27/02/1441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1919005397"/>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257300" y="2909102"/>
            <a:ext cx="4800600" cy="299639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633864" y="2909102"/>
            <a:ext cx="4800600" cy="2996398"/>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F180AF3-A58B-409D-93F6-C821A09F6C75}" type="datetimeFigureOut">
              <a:rPr lang="ar-IQ" smtClean="0"/>
              <a:t>27/02/1441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288119809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F180AF3-A58B-409D-93F6-C821A09F6C75}" type="datetimeFigureOut">
              <a:rPr lang="ar-IQ" smtClean="0"/>
              <a:t>27/02/1441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36747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80AF3-A58B-409D-93F6-C821A09F6C75}" type="datetimeFigureOut">
              <a:rPr lang="ar-IQ" smtClean="0"/>
              <a:t>27/02/1441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3834607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65051" y="6375679"/>
            <a:ext cx="1233355" cy="348462"/>
          </a:xfrm>
        </p:spPr>
        <p:txBody>
          <a:bodyPr/>
          <a:lstStyle/>
          <a:p>
            <a:fld id="{1F180AF3-A58B-409D-93F6-C821A09F6C75}" type="datetimeFigureOut">
              <a:rPr lang="ar-IQ" smtClean="0"/>
              <a:t>27/02/1441</a:t>
            </a:fld>
            <a:endParaRPr lang="ar-IQ"/>
          </a:p>
        </p:txBody>
      </p:sp>
      <p:sp>
        <p:nvSpPr>
          <p:cNvPr id="6" name="Footer Placeholder 5"/>
          <p:cNvSpPr>
            <a:spLocks noGrp="1"/>
          </p:cNvSpPr>
          <p:nvPr>
            <p:ph type="ftr" sz="quarter" idx="11"/>
          </p:nvPr>
        </p:nvSpPr>
        <p:spPr>
          <a:xfrm>
            <a:off x="2103620" y="6375679"/>
            <a:ext cx="3482179" cy="345796"/>
          </a:xfrm>
        </p:spPr>
        <p:txBody>
          <a:bodyPr/>
          <a:lstStyle/>
          <a:p>
            <a:endParaRPr lang="ar-IQ"/>
          </a:p>
        </p:txBody>
      </p:sp>
      <p:sp>
        <p:nvSpPr>
          <p:cNvPr id="7" name="Slide Number Placeholder 6"/>
          <p:cNvSpPr>
            <a:spLocks noGrp="1"/>
          </p:cNvSpPr>
          <p:nvPr>
            <p:ph type="sldNum" sz="quarter" idx="12"/>
          </p:nvPr>
        </p:nvSpPr>
        <p:spPr>
          <a:xfrm>
            <a:off x="5691014" y="6375679"/>
            <a:ext cx="1232456" cy="345796"/>
          </a:xfrm>
        </p:spPr>
        <p:txBody>
          <a:bodyPr/>
          <a:lstStyle/>
          <a:p>
            <a:fld id="{4E9C173E-5CA0-4208-89B4-FC25E1522D87}" type="slidenum">
              <a:rPr lang="ar-IQ" smtClean="0"/>
              <a:t>‹#›</a:t>
            </a:fld>
            <a:endParaRPr lang="ar-IQ"/>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3222004"/>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مع تسمية توضيحية">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65950" y="6375679"/>
            <a:ext cx="1232456" cy="348462"/>
          </a:xfrm>
        </p:spPr>
        <p:txBody>
          <a:bodyPr/>
          <a:lstStyle/>
          <a:p>
            <a:fld id="{1F180AF3-A58B-409D-93F6-C821A09F6C75}" type="datetimeFigureOut">
              <a:rPr lang="ar-IQ" smtClean="0"/>
              <a:t>27/02/1441</a:t>
            </a:fld>
            <a:endParaRPr lang="ar-IQ"/>
          </a:p>
        </p:txBody>
      </p:sp>
      <p:sp>
        <p:nvSpPr>
          <p:cNvPr id="6" name="Footer Placeholder 5"/>
          <p:cNvSpPr>
            <a:spLocks noGrp="1"/>
          </p:cNvSpPr>
          <p:nvPr>
            <p:ph type="ftr" sz="quarter" idx="11"/>
          </p:nvPr>
        </p:nvSpPr>
        <p:spPr>
          <a:xfrm>
            <a:off x="2103621" y="6375679"/>
            <a:ext cx="3482178" cy="345796"/>
          </a:xfrm>
        </p:spPr>
        <p:txBody>
          <a:bodyPr/>
          <a:lstStyle/>
          <a:p>
            <a:endParaRPr lang="ar-IQ"/>
          </a:p>
        </p:txBody>
      </p:sp>
      <p:sp>
        <p:nvSpPr>
          <p:cNvPr id="7" name="Slide Number Placeholder 6"/>
          <p:cNvSpPr>
            <a:spLocks noGrp="1"/>
          </p:cNvSpPr>
          <p:nvPr>
            <p:ph type="sldNum" sz="quarter" idx="12"/>
          </p:nvPr>
        </p:nvSpPr>
        <p:spPr>
          <a:xfrm>
            <a:off x="5687568" y="6375679"/>
            <a:ext cx="1234440" cy="345796"/>
          </a:xfrm>
        </p:spPr>
        <p:txBody>
          <a:bodyPr/>
          <a:lstStyle/>
          <a:p>
            <a:fld id="{4E9C173E-5CA0-4208-89B4-FC25E1522D87}" type="slidenum">
              <a:rPr lang="ar-IQ" smtClean="0"/>
              <a:t>‹#›</a:t>
            </a:fld>
            <a:endParaRPr lang="ar-IQ"/>
          </a:p>
        </p:txBody>
      </p:sp>
    </p:spTree>
    <p:extLst>
      <p:ext uri="{BB962C8B-B14F-4D97-AF65-F5344CB8AC3E}">
        <p14:creationId xmlns:p14="http://schemas.microsoft.com/office/powerpoint/2010/main" val="4317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F180AF3-A58B-409D-93F6-C821A09F6C75}" type="datetimeFigureOut">
              <a:rPr lang="ar-IQ" smtClean="0"/>
              <a:t>27/02/1441</a:t>
            </a:fld>
            <a:endParaRPr lang="ar-IQ"/>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ar-IQ"/>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4E9C173E-5CA0-4208-89B4-FC25E1522D87}" type="slidenum">
              <a:rPr lang="ar-IQ" smtClean="0"/>
              <a:t>‹#›</a:t>
            </a:fld>
            <a:endParaRPr lang="ar-IQ"/>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8914806"/>
      </p:ext>
    </p:extLst>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xStyles>
    <p:titleStyle>
      <a:lvl1pPr algn="l" defTabSz="914400" rtl="1"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r" defTabSz="914400" rtl="1"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r" defTabSz="914400" rtl="1"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r" defTabSz="914400" rtl="1"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r" defTabSz="914400" rtl="1"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r" defTabSz="914400" rtl="1"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6645" y="525441"/>
            <a:ext cx="8657230" cy="736348"/>
          </a:xfrm>
        </p:spPr>
        <p:txBody>
          <a:bodyPr>
            <a:normAutofit fontScale="90000"/>
          </a:bodyPr>
          <a:lstStyle/>
          <a:p>
            <a:r>
              <a:rPr lang="en-US" b="1" i="1" dirty="0">
                <a:latin typeface="Andalus" panose="02020603050405020304" pitchFamily="18" charset="-78"/>
                <a:cs typeface="Andalus" panose="02020603050405020304" pitchFamily="18" charset="-78"/>
              </a:rPr>
              <a:t>EXPERIMENT </a:t>
            </a:r>
            <a:r>
              <a:rPr lang="en-US" b="1" i="1" dirty="0" smtClean="0">
                <a:latin typeface="Andalus" panose="02020603050405020304" pitchFamily="18" charset="-78"/>
                <a:cs typeface="Andalus" panose="02020603050405020304" pitchFamily="18" charset="-78"/>
              </a:rPr>
              <a:t>4</a:t>
            </a:r>
            <a:endParaRPr lang="ar-IQ" dirty="0"/>
          </a:p>
        </p:txBody>
      </p:sp>
      <p:sp>
        <p:nvSpPr>
          <p:cNvPr id="3" name="Subtitle 2"/>
          <p:cNvSpPr>
            <a:spLocks noGrp="1"/>
          </p:cNvSpPr>
          <p:nvPr>
            <p:ph type="subTitle" idx="1"/>
          </p:nvPr>
        </p:nvSpPr>
        <p:spPr>
          <a:xfrm>
            <a:off x="2688608" y="1392072"/>
            <a:ext cx="7206019" cy="2784143"/>
          </a:xfrm>
        </p:spPr>
        <p:txBody>
          <a:bodyPr>
            <a:noAutofit/>
          </a:bodyPr>
          <a:lstStyle/>
          <a:p>
            <a:pPr lvl="0"/>
            <a:r>
              <a:rPr lang="en-US" sz="4400" b="1" i="1" dirty="0">
                <a:solidFill>
                  <a:prstClr val="black"/>
                </a:solidFill>
                <a:latin typeface="Andalus" panose="02020603050405020304" pitchFamily="18" charset="-78"/>
                <a:cs typeface="Andalus" panose="02020603050405020304" pitchFamily="18" charset="-78"/>
              </a:rPr>
              <a:t>IDENTIFICATION OF CARBOXYLIC </a:t>
            </a:r>
            <a:r>
              <a:rPr lang="en-US" sz="4400" b="1" i="1" dirty="0" smtClean="0">
                <a:solidFill>
                  <a:prstClr val="black"/>
                </a:solidFill>
                <a:latin typeface="Andalus" panose="02020603050405020304" pitchFamily="18" charset="-78"/>
                <a:cs typeface="Andalus" panose="02020603050405020304" pitchFamily="18" charset="-78"/>
              </a:rPr>
              <a:t>ACIDS</a:t>
            </a:r>
            <a:endParaRPr lang="en-US" sz="44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endParaRPr lang="en-US" sz="2000" dirty="0">
              <a:solidFill>
                <a:prstClr val="black"/>
              </a:solidFill>
              <a:latin typeface="Andalus" panose="02020603050405020304" pitchFamily="18" charset="-78"/>
              <a:cs typeface="Andalus" panose="02020603050405020304" pitchFamily="18" charset="-78"/>
            </a:endParaRPr>
          </a:p>
          <a:p>
            <a:endParaRPr lang="en-US" sz="2000" dirty="0" smtClean="0">
              <a:solidFill>
                <a:prstClr val="black"/>
              </a:solidFill>
              <a:latin typeface="Andalus" panose="02020603050405020304" pitchFamily="18" charset="-78"/>
              <a:cs typeface="Andalus" panose="02020603050405020304" pitchFamily="18" charset="-78"/>
            </a:endParaRPr>
          </a:p>
          <a:p>
            <a:pPr algn="r"/>
            <a:endParaRPr lang="en-US" sz="2000" dirty="0" smtClean="0">
              <a:solidFill>
                <a:prstClr val="black"/>
              </a:solidFill>
              <a:latin typeface="Andalus" panose="02020603050405020304" pitchFamily="18" charset="-78"/>
              <a:cs typeface="Andalus" panose="02020603050405020304" pitchFamily="18" charset="-78"/>
            </a:endParaRPr>
          </a:p>
          <a:p>
            <a:pPr algn="r"/>
            <a:r>
              <a:rPr lang="en-US" sz="2400" dirty="0" err="1" smtClean="0">
                <a:solidFill>
                  <a:prstClr val="black"/>
                </a:solidFill>
                <a:latin typeface="Andalus" panose="02020603050405020304" pitchFamily="18" charset="-78"/>
                <a:cs typeface="Andalus" panose="02020603050405020304" pitchFamily="18" charset="-78"/>
              </a:rPr>
              <a:t>M.Sc</a:t>
            </a:r>
            <a:r>
              <a:rPr lang="en-US" sz="2400" dirty="0" smtClean="0">
                <a:solidFill>
                  <a:prstClr val="black"/>
                </a:solidFill>
                <a:latin typeface="Andalus" panose="02020603050405020304" pitchFamily="18" charset="-78"/>
                <a:cs typeface="Andalus" panose="02020603050405020304" pitchFamily="18" charset="-78"/>
              </a:rPr>
              <a:t> </a:t>
            </a:r>
            <a:r>
              <a:rPr lang="en-US" sz="2400" dirty="0" err="1" smtClean="0">
                <a:solidFill>
                  <a:prstClr val="black"/>
                </a:solidFill>
                <a:latin typeface="Andalus" panose="02020603050405020304" pitchFamily="18" charset="-78"/>
                <a:cs typeface="Andalus" panose="02020603050405020304" pitchFamily="18" charset="-78"/>
              </a:rPr>
              <a:t>Sura</a:t>
            </a:r>
            <a:r>
              <a:rPr lang="en-US" sz="2400" dirty="0" smtClean="0">
                <a:solidFill>
                  <a:prstClr val="black"/>
                </a:solidFill>
                <a:latin typeface="Andalus" panose="02020603050405020304" pitchFamily="18" charset="-78"/>
                <a:cs typeface="Andalus" panose="02020603050405020304" pitchFamily="18" charset="-78"/>
              </a:rPr>
              <a:t> </a:t>
            </a:r>
            <a:r>
              <a:rPr lang="en-US" sz="2400" dirty="0" err="1" smtClean="0">
                <a:solidFill>
                  <a:prstClr val="black"/>
                </a:solidFill>
                <a:latin typeface="Andalus" panose="02020603050405020304" pitchFamily="18" charset="-78"/>
                <a:cs typeface="Andalus" panose="02020603050405020304" pitchFamily="18" charset="-78"/>
              </a:rPr>
              <a:t>S.Raoof</a:t>
            </a:r>
            <a:endParaRPr lang="en-US" sz="2400" dirty="0" smtClean="0">
              <a:solidFill>
                <a:prstClr val="black"/>
              </a:solidFill>
              <a:latin typeface="Andalus" panose="02020603050405020304" pitchFamily="18" charset="-78"/>
              <a:cs typeface="Andalus" panose="02020603050405020304" pitchFamily="18" charset="-78"/>
            </a:endParaRPr>
          </a:p>
          <a:p>
            <a:endParaRPr lang="ar-IQ" sz="700" dirty="0"/>
          </a:p>
        </p:txBody>
      </p:sp>
      <p:pic>
        <p:nvPicPr>
          <p:cNvPr id="4" name="Picture 7" descr="H:\48353 Timberlake, 4e IRDVD\Working Files 48353\JPEG\ch16\018_16_Pg574_UnFigure_2.jpg"/>
          <p:cNvPicPr>
            <a:picLocks noChangeAspect="1" noChangeArrowheads="1"/>
          </p:cNvPicPr>
          <p:nvPr/>
        </p:nvPicPr>
        <p:blipFill>
          <a:blip r:embed="rId2" cstate="print"/>
          <a:srcRect/>
          <a:stretch>
            <a:fillRect/>
          </a:stretch>
        </p:blipFill>
        <p:spPr bwMode="auto">
          <a:xfrm>
            <a:off x="3998794" y="2784143"/>
            <a:ext cx="4217158" cy="2565779"/>
          </a:xfrm>
          <a:prstGeom prst="rect">
            <a:avLst/>
          </a:prstGeom>
          <a:noFill/>
          <a:ln w="9525">
            <a:noFill/>
            <a:miter lim="800000"/>
            <a:headEnd/>
            <a:tailEnd/>
          </a:ln>
        </p:spPr>
      </p:pic>
    </p:spTree>
    <p:extLst>
      <p:ext uri="{BB962C8B-B14F-4D97-AF65-F5344CB8AC3E}">
        <p14:creationId xmlns:p14="http://schemas.microsoft.com/office/powerpoint/2010/main" val="331334897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96287" y="193977"/>
            <a:ext cx="10740788" cy="6389703"/>
          </a:xfrm>
          <a:prstGeom prst="rect">
            <a:avLst/>
          </a:prstGeom>
        </p:spPr>
      </p:pic>
    </p:spTree>
    <p:extLst>
      <p:ext uri="{BB962C8B-B14F-4D97-AF65-F5344CB8AC3E}">
        <p14:creationId xmlns:p14="http://schemas.microsoft.com/office/powerpoint/2010/main" val="28761355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9116" y="562708"/>
            <a:ext cx="10402324" cy="2003625"/>
          </a:xfrm>
          <a:prstGeom prst="rect">
            <a:avLst/>
          </a:prstGeom>
        </p:spPr>
        <p:txBody>
          <a:bodyPr wrap="square">
            <a:spAutoFit/>
          </a:bodyPr>
          <a:lstStyle/>
          <a:p>
            <a:pPr algn="just">
              <a:lnSpc>
                <a:spcPct val="115000"/>
              </a:lnSpc>
            </a:pPr>
            <a:r>
              <a:rPr lang="en-US" sz="3600" dirty="0">
                <a:effectLst/>
                <a:latin typeface="Arial" panose="020B0604020202020204" pitchFamily="34" charset="0"/>
                <a:ea typeface="Calibri" panose="020F0502020204030204" pitchFamily="34" charset="0"/>
                <a:cs typeface="+mj-cs"/>
              </a:rPr>
              <a:t>Linolenic acid is unsaturated fatty acids with 18 C atoms in the hydrocarbon group . C18:3</a:t>
            </a:r>
          </a:p>
          <a:p>
            <a:pPr algn="ctr">
              <a:lnSpc>
                <a:spcPct val="115000"/>
              </a:lnSpc>
            </a:pPr>
            <a:r>
              <a:rPr lang="en-US" sz="3600" dirty="0">
                <a:effectLst/>
                <a:latin typeface="Calibri" panose="020F0502020204030204" pitchFamily="34" charset="0"/>
                <a:ea typeface="Calibri" panose="020F0502020204030204" pitchFamily="34" charset="0"/>
                <a:cs typeface="+mj-cs"/>
              </a:rPr>
              <a:t>9,12,15</a:t>
            </a:r>
          </a:p>
        </p:txBody>
      </p:sp>
      <p:sp>
        <p:nvSpPr>
          <p:cNvPr id="4" name="Isosceles Triangle 3"/>
          <p:cNvSpPr/>
          <p:nvPr/>
        </p:nvSpPr>
        <p:spPr>
          <a:xfrm>
            <a:off x="4628271" y="2174026"/>
            <a:ext cx="464234" cy="4361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340289608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5035"/>
          </a:xfrm>
        </p:spPr>
        <p:txBody>
          <a:bodyPr>
            <a:noAutofit/>
          </a:bodyPr>
          <a:lstStyle/>
          <a:p>
            <a:r>
              <a:rPr lang="en-US" sz="4000" b="1" dirty="0">
                <a:latin typeface="Arial" panose="020B0604020202020204" pitchFamily="34" charset="0"/>
                <a:ea typeface="Calibri" panose="020F0502020204030204" pitchFamily="34" charset="0"/>
              </a:rPr>
              <a:t>General test (Ferric chloride test).</a:t>
            </a:r>
            <a:endParaRPr lang="ar-IQ" sz="4000" dirty="0"/>
          </a:p>
        </p:txBody>
      </p:sp>
      <p:sp>
        <p:nvSpPr>
          <p:cNvPr id="3" name="Content Placeholder 2"/>
          <p:cNvSpPr>
            <a:spLocks noGrp="1"/>
          </p:cNvSpPr>
          <p:nvPr>
            <p:ph idx="1"/>
          </p:nvPr>
        </p:nvSpPr>
        <p:spPr>
          <a:xfrm>
            <a:off x="1078172" y="1597418"/>
            <a:ext cx="10494849" cy="4784261"/>
          </a:xfrm>
        </p:spPr>
        <p:txBody>
          <a:bodyPr>
            <a:normAutofit/>
          </a:bodyPr>
          <a:lstStyle/>
          <a:p>
            <a:pPr marL="0" algn="just" rtl="0">
              <a:lnSpc>
                <a:spcPct val="115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The acid solution should be made neutral before performing the test with ferric chloride solution. This is achieved by adding dilute ammonia solution drop by drop with shaking to a solution of about 0.5 gm of the acid in water until the medium becomes basic as indicated by changing the color of litmus paper to blue or changing the color of phenolphthalein indicator from colorless to pink, in which case the characteristic odor of ammonia is predominant.</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rtl="0">
              <a:lnSpc>
                <a:spcPct val="115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 As mentioned above the solution should be neutral and the excess ammonia should be removed by heating the test tube until the odor of ammonia disappears.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rtl="0">
              <a:lnSpc>
                <a:spcPct val="115000"/>
              </a:lnSpc>
              <a:spcBef>
                <a:spcPts val="0"/>
              </a:spcBef>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Note:</a:t>
            </a:r>
            <a:r>
              <a:rPr lang="en-US" sz="2400" dirty="0">
                <a:latin typeface="Times New Roman" panose="02020603050405020304" pitchFamily="18" charset="0"/>
                <a:ea typeface="Calibri" panose="020F0502020204030204" pitchFamily="34" charset="0"/>
                <a:cs typeface="Times New Roman" panose="02020603050405020304" pitchFamily="18" charset="0"/>
              </a:rPr>
              <a:t> In case of oxalic acid keep part of its neutral solution to be used in its special test as will be seen later).</a:t>
            </a:r>
            <a:endParaRPr lang="ar-IQ"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16896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286" y="576775"/>
            <a:ext cx="10961251" cy="3111621"/>
          </a:xfrm>
          <a:prstGeom prst="rect">
            <a:avLst/>
          </a:prstGeom>
        </p:spPr>
        <p:txBody>
          <a:bodyPr wrap="square">
            <a:spAutoFit/>
          </a:bodyPr>
          <a:lstStyle/>
          <a:p>
            <a:pPr algn="just">
              <a:lnSpc>
                <a:spcPct val="115000"/>
              </a:lnSpc>
            </a:pPr>
            <a:r>
              <a:rPr lang="en-US" sz="3600" dirty="0">
                <a:effectLst/>
                <a:latin typeface="Arial" panose="020B0604020202020204" pitchFamily="34" charset="0"/>
                <a:ea typeface="Calibri" panose="020F0502020204030204" pitchFamily="34" charset="0"/>
                <a:cs typeface="+mj-cs"/>
              </a:rPr>
              <a:t>Cool the solution, and then add few drops of ferric chloride solution to get different colors of solutions or precipitates as follows:</a:t>
            </a:r>
            <a:endParaRPr lang="en-US" sz="3600" dirty="0">
              <a:effectLst/>
              <a:latin typeface="Calibri" panose="020F0502020204030204" pitchFamily="34" charset="0"/>
              <a:ea typeface="Calibri" panose="020F0502020204030204" pitchFamily="34" charset="0"/>
              <a:cs typeface="+mj-cs"/>
            </a:endParaRPr>
          </a:p>
          <a:p>
            <a:r>
              <a:rPr lang="en-US" sz="3600" dirty="0">
                <a:effectLst/>
                <a:latin typeface="Arial" panose="020B0604020202020204" pitchFamily="34" charset="0"/>
                <a:ea typeface="Calibri" panose="020F0502020204030204" pitchFamily="34" charset="0"/>
                <a:cs typeface="+mj-cs"/>
              </a:rPr>
              <a:t>Formic acid and acetic acid give a red colored solution</a:t>
            </a:r>
            <a:endParaRPr lang="ar-IQ" sz="3600" dirty="0">
              <a:cs typeface="+mj-cs"/>
            </a:endParaRPr>
          </a:p>
        </p:txBody>
      </p:sp>
      <p:pic>
        <p:nvPicPr>
          <p:cNvPr id="3" name="Picture 2"/>
          <p:cNvPicPr>
            <a:picLocks noChangeAspect="1"/>
          </p:cNvPicPr>
          <p:nvPr/>
        </p:nvPicPr>
        <p:blipFill>
          <a:blip r:embed="rId2"/>
          <a:stretch>
            <a:fillRect/>
          </a:stretch>
        </p:blipFill>
        <p:spPr>
          <a:xfrm>
            <a:off x="1169716" y="4097688"/>
            <a:ext cx="10719582" cy="1209821"/>
          </a:xfrm>
          <a:prstGeom prst="rect">
            <a:avLst/>
          </a:prstGeom>
        </p:spPr>
      </p:pic>
    </p:spTree>
    <p:extLst>
      <p:ext uri="{BB962C8B-B14F-4D97-AF65-F5344CB8AC3E}">
        <p14:creationId xmlns:p14="http://schemas.microsoft.com/office/powerpoint/2010/main" val="39920620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2875" y="450167"/>
            <a:ext cx="10621106" cy="1224951"/>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mj-cs"/>
              </a:rPr>
              <a:t>Succinic acid and benzoic acid give a light brown precipitate</a:t>
            </a:r>
            <a:r>
              <a:rPr lang="en-US" sz="1200" dirty="0">
                <a:effectLst/>
                <a:latin typeface="Arial" panose="020B060402020202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012875" y="1797431"/>
            <a:ext cx="10621106" cy="4693024"/>
          </a:xfrm>
          <a:prstGeom prst="rect">
            <a:avLst/>
          </a:prstGeom>
        </p:spPr>
      </p:pic>
    </p:spTree>
    <p:extLst>
      <p:ext uri="{BB962C8B-B14F-4D97-AF65-F5344CB8AC3E}">
        <p14:creationId xmlns:p14="http://schemas.microsoft.com/office/powerpoint/2010/main" val="203145376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048" y="365760"/>
            <a:ext cx="10818476" cy="2640723"/>
          </a:xfrm>
          <a:prstGeom prst="rect">
            <a:avLst/>
          </a:prstGeom>
        </p:spPr>
        <p:txBody>
          <a:bodyPr wrap="square">
            <a:spAutoFit/>
          </a:bodyPr>
          <a:lstStyle/>
          <a:p>
            <a:pPr algn="just">
              <a:lnSpc>
                <a:spcPct val="115000"/>
              </a:lnSpc>
            </a:pPr>
            <a:r>
              <a:rPr lang="en-US" sz="2400" dirty="0">
                <a:effectLst/>
                <a:latin typeface="Arial" panose="020B0604020202020204" pitchFamily="34" charset="0"/>
                <a:ea typeface="Calibri" panose="020F0502020204030204" pitchFamily="34" charset="0"/>
                <a:cs typeface="+mj-cs"/>
              </a:rPr>
              <a:t>To distinguish between these two acids add to the precipitate few drops of dilute sulfuric acid to liberate the free carboxylic acid again. In one case the liberated acid is water soluble and it is succinic acid which is aliphatic. On the other hand benzoic acid is liberated as a white precipitate because it is insoluble in water since it is aromatic.</a:t>
            </a:r>
            <a:endParaRPr lang="en-US" sz="2400" dirty="0">
              <a:effectLst/>
              <a:latin typeface="Calibri" panose="020F0502020204030204" pitchFamily="34" charset="0"/>
              <a:ea typeface="Calibri" panose="020F0502020204030204" pitchFamily="34" charset="0"/>
              <a:cs typeface="+mj-cs"/>
            </a:endParaRPr>
          </a:p>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633047" y="2878418"/>
            <a:ext cx="11113477" cy="3882683"/>
          </a:xfrm>
          <a:prstGeom prst="rect">
            <a:avLst/>
          </a:prstGeom>
        </p:spPr>
      </p:pic>
    </p:spTree>
    <p:extLst>
      <p:ext uri="{BB962C8B-B14F-4D97-AF65-F5344CB8AC3E}">
        <p14:creationId xmlns:p14="http://schemas.microsoft.com/office/powerpoint/2010/main" val="35414537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696" y="337625"/>
            <a:ext cx="6354890" cy="658642"/>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mj-cs"/>
              </a:rPr>
              <a:t>Salicylic acid gives a violet color.</a:t>
            </a:r>
            <a:endParaRPr lang="en-US" sz="3200" dirty="0">
              <a:effectLst/>
              <a:latin typeface="Calibri" panose="020F0502020204030204" pitchFamily="34" charset="0"/>
              <a:ea typeface="Calibri" panose="020F0502020204030204" pitchFamily="34" charset="0"/>
              <a:cs typeface="+mj-cs"/>
            </a:endParaRPr>
          </a:p>
        </p:txBody>
      </p:sp>
      <p:pic>
        <p:nvPicPr>
          <p:cNvPr id="3" name="Picture 2"/>
          <p:cNvPicPr>
            <a:picLocks noChangeAspect="1"/>
          </p:cNvPicPr>
          <p:nvPr/>
        </p:nvPicPr>
        <p:blipFill>
          <a:blip r:embed="rId2"/>
          <a:stretch>
            <a:fillRect/>
          </a:stretch>
        </p:blipFill>
        <p:spPr>
          <a:xfrm>
            <a:off x="1241945" y="1758462"/>
            <a:ext cx="9688651" cy="2788413"/>
          </a:xfrm>
          <a:prstGeom prst="rect">
            <a:avLst/>
          </a:prstGeom>
        </p:spPr>
      </p:pic>
    </p:spTree>
    <p:extLst>
      <p:ext uri="{BB962C8B-B14F-4D97-AF65-F5344CB8AC3E}">
        <p14:creationId xmlns:p14="http://schemas.microsoft.com/office/powerpoint/2010/main" val="62594553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457" y="436098"/>
            <a:ext cx="10971540" cy="1224951"/>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Arial" panose="020B0604020202020204" pitchFamily="34" charset="0"/>
              </a:rPr>
              <a:t>Oxalic, tartaric, citric, and lactic acids don't give a special change. Again the details of the general reaction are:</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1323832" y="1938821"/>
            <a:ext cx="10366629" cy="4529797"/>
          </a:xfrm>
          <a:prstGeom prst="rect">
            <a:avLst/>
          </a:prstGeom>
        </p:spPr>
      </p:pic>
    </p:spTree>
    <p:extLst>
      <p:ext uri="{BB962C8B-B14F-4D97-AF65-F5344CB8AC3E}">
        <p14:creationId xmlns:p14="http://schemas.microsoft.com/office/powerpoint/2010/main" val="65251052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4020"/>
          </a:xfrm>
        </p:spPr>
        <p:txBody>
          <a:bodyPr>
            <a:normAutofit/>
          </a:bodyPr>
          <a:lstStyle/>
          <a:p>
            <a:r>
              <a:rPr lang="en-US" sz="4400" b="1" dirty="0">
                <a:latin typeface="Arial" panose="020B0604020202020204" pitchFamily="34" charset="0"/>
                <a:ea typeface="Calibri" panose="020F0502020204030204" pitchFamily="34" charset="0"/>
              </a:rPr>
              <a:t>Special tests for formic acid</a:t>
            </a:r>
            <a:endParaRPr lang="ar-IQ" sz="4400" dirty="0"/>
          </a:p>
        </p:txBody>
      </p:sp>
      <p:sp>
        <p:nvSpPr>
          <p:cNvPr id="3" name="Content Placeholder 2"/>
          <p:cNvSpPr>
            <a:spLocks noGrp="1"/>
          </p:cNvSpPr>
          <p:nvPr>
            <p:ph idx="1"/>
          </p:nvPr>
        </p:nvSpPr>
        <p:spPr>
          <a:xfrm>
            <a:off x="964166" y="1797095"/>
            <a:ext cx="10263668" cy="4953074"/>
          </a:xfrm>
        </p:spPr>
        <p:txBody>
          <a:bodyPr>
            <a:normAutofit/>
          </a:bodyPr>
          <a:lstStyle/>
          <a:p>
            <a:pPr marL="0" algn="just" rtl="0">
              <a:lnSpc>
                <a:spcPct val="115000"/>
              </a:lnSpc>
              <a:spcBef>
                <a:spcPts val="0"/>
              </a:spcBef>
            </a:pPr>
            <a:r>
              <a:rPr lang="en-US" sz="3200" dirty="0">
                <a:latin typeface="Times New Roman" panose="02020603050405020304" pitchFamily="18" charset="0"/>
                <a:ea typeface="Calibri" panose="020F0502020204030204" pitchFamily="34" charset="0"/>
                <a:cs typeface="Times New Roman" panose="02020603050405020304" pitchFamily="18" charset="0"/>
              </a:rPr>
              <a:t>Formic acid has the group (HC=O) so it can reduce certain compounds while being oxidized:</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rtl="0">
              <a:lnSpc>
                <a:spcPct val="115000"/>
              </a:lnSpc>
              <a:spcBef>
                <a:spcPts val="0"/>
              </a:spcBef>
              <a:buNone/>
            </a:pPr>
            <a:r>
              <a:rPr lang="en-US" sz="3200" b="1" dirty="0">
                <a:latin typeface="Times New Roman" panose="02020603050405020304" pitchFamily="18" charset="0"/>
                <a:ea typeface="Calibri" panose="020F0502020204030204" pitchFamily="34" charset="0"/>
                <a:cs typeface="Times New Roman" panose="02020603050405020304" pitchFamily="18" charset="0"/>
              </a:rPr>
              <a:t> A. HgCl</a:t>
            </a:r>
            <a:r>
              <a:rPr lang="en-US" sz="3200" b="1" baseline="-25000" dirty="0">
                <a:latin typeface="Times New Roman" panose="02020603050405020304" pitchFamily="18" charset="0"/>
                <a:ea typeface="Calibri" panose="020F0502020204030204" pitchFamily="34" charset="0"/>
                <a:cs typeface="Times New Roman" panose="02020603050405020304" pitchFamily="18" charset="0"/>
              </a:rPr>
              <a:t>2</a:t>
            </a:r>
            <a:r>
              <a:rPr lang="en-US" sz="3200" b="1" dirty="0">
                <a:latin typeface="Times New Roman" panose="02020603050405020304" pitchFamily="18" charset="0"/>
                <a:ea typeface="Calibri" panose="020F0502020204030204" pitchFamily="34" charset="0"/>
                <a:cs typeface="Times New Roman" panose="02020603050405020304" pitchFamily="18" charset="0"/>
              </a:rPr>
              <a:t> test.</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rtl="0">
              <a:lnSpc>
                <a:spcPct val="115000"/>
              </a:lnSpc>
              <a:spcBef>
                <a:spcPts val="0"/>
              </a:spcBef>
            </a:pPr>
            <a:r>
              <a:rPr lang="en-US" sz="3200" dirty="0">
                <a:latin typeface="Times New Roman" panose="02020603050405020304" pitchFamily="18" charset="0"/>
                <a:ea typeface="Calibri" panose="020F0502020204030204" pitchFamily="34" charset="0"/>
                <a:cs typeface="Times New Roman" panose="02020603050405020304" pitchFamily="18" charset="0"/>
              </a:rPr>
              <a:t>   Formic acid reduces mercuric chloride to </a:t>
            </a:r>
            <a:r>
              <a:rPr lang="en-US" sz="3200" dirty="0" err="1">
                <a:latin typeface="Times New Roman" panose="02020603050405020304" pitchFamily="18" charset="0"/>
                <a:ea typeface="Calibri" panose="020F0502020204030204" pitchFamily="34" charset="0"/>
                <a:cs typeface="Times New Roman" panose="02020603050405020304" pitchFamily="18" charset="0"/>
              </a:rPr>
              <a:t>mercurous</a:t>
            </a:r>
            <a:r>
              <a:rPr lang="en-US" sz="3200" dirty="0">
                <a:latin typeface="Times New Roman" panose="02020603050405020304" pitchFamily="18" charset="0"/>
                <a:ea typeface="Calibri" panose="020F0502020204030204" pitchFamily="34" charset="0"/>
                <a:cs typeface="Times New Roman" panose="02020603050405020304" pitchFamily="18" charset="0"/>
              </a:rPr>
              <a:t> chloride (white precipitate) and, in the presence of excess acid, to mercury element (gray precipitate).</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algn="l" rtl="0"/>
            <a:endParaRPr lang="ar-IQ"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426765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654" y="266446"/>
            <a:ext cx="10275665" cy="3024554"/>
          </a:xfrm>
          <a:prstGeom prst="rect">
            <a:avLst/>
          </a:prstGeom>
        </p:spPr>
      </p:pic>
      <p:sp>
        <p:nvSpPr>
          <p:cNvPr id="3" name="Rectangle 2"/>
          <p:cNvSpPr/>
          <p:nvPr/>
        </p:nvSpPr>
        <p:spPr>
          <a:xfrm>
            <a:off x="968991" y="3485638"/>
            <a:ext cx="10735328" cy="2357568"/>
          </a:xfrm>
          <a:prstGeom prst="rect">
            <a:avLst/>
          </a:prstGeom>
        </p:spPr>
        <p:txBody>
          <a:bodyPr wrap="square">
            <a:spAutoFit/>
          </a:bodyPr>
          <a:lstStyle/>
          <a:p>
            <a:pPr algn="just">
              <a:lnSpc>
                <a:spcPct val="115000"/>
              </a:lnSpc>
            </a:pPr>
            <a:r>
              <a:rPr lang="en-US" sz="3200" dirty="0">
                <a:effectLst/>
                <a:latin typeface="Arial" panose="020B0604020202020204" pitchFamily="34" charset="0"/>
                <a:ea typeface="Calibri" panose="020F0502020204030204" pitchFamily="34" charset="0"/>
                <a:cs typeface="Arial" panose="020B0604020202020204" pitchFamily="34" charset="0"/>
              </a:rPr>
              <a:t>To few drops of the acid add few drops of mercuric chloride solution, and Then heat to get a white precipitate. Add excess of the acid with heating to get the gray precipitate of elemental mercury.</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55102003"/>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3457" y="745588"/>
            <a:ext cx="10760525" cy="2640723"/>
          </a:xfrm>
          <a:prstGeom prst="rect">
            <a:avLst/>
          </a:prstGeom>
        </p:spPr>
        <p:txBody>
          <a:bodyPr wrap="square">
            <a:spAutoFit/>
          </a:bodyPr>
          <a:lstStyle/>
          <a:p>
            <a:pPr algn="just">
              <a:lnSpc>
                <a:spcPct val="115000"/>
              </a:lnSpc>
            </a:pPr>
            <a:r>
              <a:rPr lang="en-US" sz="3600" dirty="0">
                <a:effectLst/>
                <a:latin typeface="Arial" panose="020B0604020202020204" pitchFamily="34" charset="0"/>
                <a:ea typeface="Calibri" panose="020F0502020204030204" pitchFamily="34" charset="0"/>
                <a:cs typeface="+mj-cs"/>
              </a:rPr>
              <a:t>Carboxylic acids are organic compounds that have a carboxyl group (-COOH) attached to hydrogen (HCOOH), to an alkyl group (RCOOH), or to an aryl group (</a:t>
            </a:r>
            <a:r>
              <a:rPr lang="en-US" sz="3600" dirty="0" err="1">
                <a:effectLst/>
                <a:latin typeface="Arial" panose="020B0604020202020204" pitchFamily="34" charset="0"/>
                <a:ea typeface="Calibri" panose="020F0502020204030204" pitchFamily="34" charset="0"/>
                <a:cs typeface="+mj-cs"/>
              </a:rPr>
              <a:t>ArCOOH</a:t>
            </a:r>
            <a:r>
              <a:rPr lang="en-US" sz="3600" dirty="0">
                <a:effectLst/>
                <a:latin typeface="Arial" panose="020B0604020202020204" pitchFamily="34" charset="0"/>
                <a:ea typeface="Calibri" panose="020F0502020204030204" pitchFamily="34" charset="0"/>
                <a:cs typeface="+mj-cs"/>
              </a:rPr>
              <a:t>).</a:t>
            </a:r>
            <a:endParaRPr lang="en-US" sz="3600" dirty="0">
              <a:effectLst/>
              <a:latin typeface="Calibri" panose="020F0502020204030204" pitchFamily="34" charset="0"/>
              <a:ea typeface="Calibri" panose="020F0502020204030204" pitchFamily="34" charset="0"/>
              <a:cs typeface="+mj-cs"/>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632559312"/>
              </p:ext>
            </p:extLst>
          </p:nvPr>
        </p:nvGraphicFramePr>
        <p:xfrm>
          <a:off x="1420837" y="4332849"/>
          <a:ext cx="9692640" cy="1280160"/>
        </p:xfrm>
        <a:graphic>
          <a:graphicData uri="http://schemas.openxmlformats.org/presentationml/2006/ole">
            <mc:AlternateContent xmlns:mc="http://schemas.openxmlformats.org/markup-compatibility/2006">
              <mc:Choice xmlns:v="urn:schemas-microsoft-com:vml" Requires="v">
                <p:oleObj spid="_x0000_s1059" name="CS ChemDraw Drawing" r:id="rId3" imgW="3977309" imgH="533119" progId="ChemDraw.Document.6.0">
                  <p:embed/>
                </p:oleObj>
              </mc:Choice>
              <mc:Fallback>
                <p:oleObj name="CS ChemDraw Drawing" r:id="rId3" imgW="3977309" imgH="533119" progId="ChemDraw.Document.6.0">
                  <p:embed/>
                  <p:pic>
                    <p:nvPicPr>
                      <p:cNvPr id="3" name="Object 2"/>
                      <p:cNvPicPr/>
                      <p:nvPr/>
                    </p:nvPicPr>
                    <p:blipFill>
                      <a:blip r:embed="rId4"/>
                      <a:stretch>
                        <a:fillRect/>
                      </a:stretch>
                    </p:blipFill>
                    <p:spPr>
                      <a:xfrm>
                        <a:off x="1420837" y="4332849"/>
                        <a:ext cx="9692640" cy="1280160"/>
                      </a:xfrm>
                      <a:prstGeom prst="rect">
                        <a:avLst/>
                      </a:prstGeom>
                    </p:spPr>
                  </p:pic>
                </p:oleObj>
              </mc:Fallback>
            </mc:AlternateContent>
          </a:graphicData>
        </a:graphic>
      </p:graphicFrame>
    </p:spTree>
    <p:extLst>
      <p:ext uri="{BB962C8B-B14F-4D97-AF65-F5344CB8AC3E}">
        <p14:creationId xmlns:p14="http://schemas.microsoft.com/office/powerpoint/2010/main" val="295586729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582" y="633046"/>
            <a:ext cx="10835482" cy="1720471"/>
          </a:xfrm>
          <a:prstGeom prst="rect">
            <a:avLst/>
          </a:prstGeom>
        </p:spPr>
        <p:txBody>
          <a:bodyPr wrap="square">
            <a:spAutoFit/>
          </a:bodyPr>
          <a:lstStyle/>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3200" b="1" dirty="0">
                <a:effectLst/>
                <a:latin typeface="Arial" panose="020B0604020202020204" pitchFamily="34" charset="0"/>
                <a:ea typeface="Calibri" panose="020F0502020204030204" pitchFamily="34" charset="0"/>
                <a:cs typeface="+mj-cs"/>
              </a:rPr>
              <a:t>B. </a:t>
            </a:r>
            <a:r>
              <a:rPr lang="en-US" sz="3200" b="1" dirty="0" err="1">
                <a:effectLst/>
                <a:latin typeface="Arial" panose="020B0604020202020204" pitchFamily="34" charset="0"/>
                <a:ea typeface="Calibri" panose="020F0502020204030204" pitchFamily="34" charset="0"/>
                <a:cs typeface="+mj-cs"/>
              </a:rPr>
              <a:t>Tollen's</a:t>
            </a:r>
            <a:r>
              <a:rPr lang="en-US" sz="3200" b="1" dirty="0">
                <a:effectLst/>
                <a:latin typeface="Arial" panose="020B0604020202020204" pitchFamily="34" charset="0"/>
                <a:ea typeface="Calibri" panose="020F0502020204030204" pitchFamily="34" charset="0"/>
                <a:cs typeface="+mj-cs"/>
              </a:rPr>
              <a:t> test.</a:t>
            </a:r>
            <a:endParaRPr lang="en-US" sz="3200" dirty="0">
              <a:effectLst/>
              <a:latin typeface="Calibri" panose="020F0502020204030204" pitchFamily="34" charset="0"/>
              <a:ea typeface="Calibri" panose="020F0502020204030204" pitchFamily="34" charset="0"/>
              <a:cs typeface="+mj-cs"/>
            </a:endParaRPr>
          </a:p>
          <a:p>
            <a:pPr algn="just">
              <a:lnSpc>
                <a:spcPct val="115000"/>
              </a:lnSpc>
            </a:pPr>
            <a:r>
              <a:rPr lang="en-US" sz="3200" dirty="0">
                <a:effectLst/>
                <a:latin typeface="Arial" panose="020B0604020202020204" pitchFamily="34" charset="0"/>
                <a:ea typeface="Calibri" panose="020F0502020204030204" pitchFamily="34" charset="0"/>
                <a:cs typeface="+mj-cs"/>
              </a:rPr>
              <a:t>   </a:t>
            </a:r>
            <a:r>
              <a:rPr lang="en-US" sz="2800" dirty="0">
                <a:effectLst/>
                <a:latin typeface="Arial" panose="020B0604020202020204" pitchFamily="34" charset="0"/>
                <a:ea typeface="Calibri" panose="020F0502020204030204" pitchFamily="34" charset="0"/>
                <a:cs typeface="+mj-cs"/>
              </a:rPr>
              <a:t>For procedure and preparation of </a:t>
            </a:r>
            <a:r>
              <a:rPr lang="en-US" sz="2800" dirty="0" err="1">
                <a:effectLst/>
                <a:latin typeface="Arial" panose="020B0604020202020204" pitchFamily="34" charset="0"/>
                <a:ea typeface="Calibri" panose="020F0502020204030204" pitchFamily="34" charset="0"/>
                <a:cs typeface="+mj-cs"/>
              </a:rPr>
              <a:t>Tollen's</a:t>
            </a:r>
            <a:r>
              <a:rPr lang="en-US" sz="2800" dirty="0">
                <a:effectLst/>
                <a:latin typeface="Arial" panose="020B0604020202020204" pitchFamily="34" charset="0"/>
                <a:ea typeface="Calibri" panose="020F0502020204030204" pitchFamily="34" charset="0"/>
                <a:cs typeface="+mj-cs"/>
              </a:rPr>
              <a:t> reagent refer to this test (page 18).</a:t>
            </a:r>
            <a:endParaRPr lang="ar-IQ" sz="2800" dirty="0">
              <a:cs typeface="+mj-cs"/>
            </a:endParaRPr>
          </a:p>
        </p:txBody>
      </p:sp>
      <p:pic>
        <p:nvPicPr>
          <p:cNvPr id="3" name="Picture 2"/>
          <p:cNvPicPr>
            <a:picLocks noChangeAspect="1"/>
          </p:cNvPicPr>
          <p:nvPr/>
        </p:nvPicPr>
        <p:blipFill>
          <a:blip r:embed="rId2"/>
          <a:stretch>
            <a:fillRect/>
          </a:stretch>
        </p:blipFill>
        <p:spPr>
          <a:xfrm>
            <a:off x="1160060" y="2532186"/>
            <a:ext cx="10164432" cy="1308294"/>
          </a:xfrm>
          <a:prstGeom prst="rect">
            <a:avLst/>
          </a:prstGeom>
        </p:spPr>
      </p:pic>
    </p:spTree>
    <p:extLst>
      <p:ext uri="{BB962C8B-B14F-4D97-AF65-F5344CB8AC3E}">
        <p14:creationId xmlns:p14="http://schemas.microsoft.com/office/powerpoint/2010/main" val="329612059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2" y="464234"/>
            <a:ext cx="10877267" cy="4056495"/>
          </a:xfrm>
          <a:prstGeom prst="rect">
            <a:avLst/>
          </a:prstGeom>
        </p:spPr>
        <p:txBody>
          <a:bodyPr wrap="square">
            <a:spAutoFit/>
          </a:bodyPr>
          <a:lstStyle/>
          <a:p>
            <a:pPr algn="just">
              <a:lnSpc>
                <a:spcPct val="115000"/>
              </a:lnSpc>
            </a:pPr>
            <a:r>
              <a:rPr lang="en-US" sz="1200" dirty="0">
                <a:effectLst/>
                <a:latin typeface="Arial" panose="020B0604020202020204" pitchFamily="34" charset="0"/>
                <a:ea typeface="Calibri" panose="020F0502020204030204" pitchFamily="34" charset="0"/>
                <a:cs typeface="Arial" panose="020B0604020202020204" pitchFamily="34" charset="0"/>
              </a:rPr>
              <a:t> </a:t>
            </a:r>
            <a:r>
              <a:rPr lang="en-US" sz="2800" b="1" dirty="0">
                <a:effectLst/>
                <a:latin typeface="Arial" panose="020B0604020202020204" pitchFamily="34" charset="0"/>
                <a:ea typeface="Calibri" panose="020F0502020204030204" pitchFamily="34" charset="0"/>
                <a:cs typeface="+mj-cs"/>
              </a:rPr>
              <a:t>C. Alkaline KMnO</a:t>
            </a:r>
            <a:r>
              <a:rPr lang="en-US" sz="2800" b="1" baseline="-25000" dirty="0">
                <a:effectLst/>
                <a:latin typeface="Arial" panose="020B0604020202020204" pitchFamily="34" charset="0"/>
                <a:ea typeface="Calibri" panose="020F0502020204030204" pitchFamily="34" charset="0"/>
                <a:cs typeface="+mj-cs"/>
              </a:rPr>
              <a:t>4</a:t>
            </a:r>
            <a:r>
              <a:rPr lang="en-US" sz="2800" b="1" dirty="0">
                <a:effectLst/>
                <a:latin typeface="Arial" panose="020B0604020202020204" pitchFamily="34" charset="0"/>
                <a:ea typeface="Calibri" panose="020F0502020204030204" pitchFamily="34" charset="0"/>
                <a:cs typeface="+mj-cs"/>
              </a:rPr>
              <a:t> test.</a:t>
            </a:r>
            <a:endParaRPr lang="en-US" sz="2800" dirty="0">
              <a:effectLst/>
              <a:latin typeface="Calibri" panose="020F0502020204030204" pitchFamily="34" charset="0"/>
              <a:ea typeface="Calibri" panose="020F0502020204030204" pitchFamily="34" charset="0"/>
              <a:cs typeface="+mj-cs"/>
            </a:endParaRPr>
          </a:p>
          <a:p>
            <a:pPr algn="just">
              <a:lnSpc>
                <a:spcPct val="115000"/>
              </a:lnSpc>
            </a:pPr>
            <a:r>
              <a:rPr lang="en-US" sz="2800" dirty="0">
                <a:effectLst/>
                <a:latin typeface="Arial" panose="020B0604020202020204" pitchFamily="34" charset="0"/>
                <a:ea typeface="Calibri" panose="020F0502020204030204" pitchFamily="34" charset="0"/>
                <a:cs typeface="+mj-cs"/>
              </a:rPr>
              <a:t>   Formic acid reacts with potassium permanganate solution, a strong oxidizing agent, in alkaline medium causing </a:t>
            </a:r>
            <a:r>
              <a:rPr lang="en-US" sz="2800" dirty="0" err="1">
                <a:effectLst/>
                <a:latin typeface="Arial" panose="020B0604020202020204" pitchFamily="34" charset="0"/>
                <a:ea typeface="Calibri" panose="020F0502020204030204" pitchFamily="34" charset="0"/>
                <a:cs typeface="+mj-cs"/>
              </a:rPr>
              <a:t>decolourization</a:t>
            </a:r>
            <a:r>
              <a:rPr lang="en-US" sz="2800" dirty="0">
                <a:effectLst/>
                <a:latin typeface="Arial" panose="020B0604020202020204" pitchFamily="34" charset="0"/>
                <a:ea typeface="Calibri" panose="020F0502020204030204" pitchFamily="34" charset="0"/>
                <a:cs typeface="+mj-cs"/>
              </a:rPr>
              <a:t> of the reagent.</a:t>
            </a:r>
            <a:endParaRPr lang="en-US" sz="2800" dirty="0">
              <a:effectLst/>
              <a:latin typeface="Calibri" panose="020F0502020204030204" pitchFamily="34" charset="0"/>
              <a:ea typeface="Calibri" panose="020F0502020204030204" pitchFamily="34" charset="0"/>
              <a:cs typeface="+mj-cs"/>
            </a:endParaRPr>
          </a:p>
          <a:p>
            <a:pPr algn="just">
              <a:lnSpc>
                <a:spcPct val="115000"/>
              </a:lnSpc>
            </a:pPr>
            <a:r>
              <a:rPr lang="en-US" sz="2800" dirty="0">
                <a:effectLst/>
                <a:latin typeface="Arial" panose="020B0604020202020204" pitchFamily="34" charset="0"/>
                <a:ea typeface="Calibri" panose="020F0502020204030204" pitchFamily="34" charset="0"/>
                <a:cs typeface="+mj-cs"/>
              </a:rPr>
              <a:t>   Mix 2 - 3 drops of the acid with 5 ml of sodium bicarbonate solution, and then add 1% potassium permanganate solution drop by drop and observe the disappearance of a brown precipitate of manganese oxide</a:t>
            </a:r>
            <a:r>
              <a:rPr lang="en-US" sz="1200" dirty="0">
                <a:effectLst/>
                <a:latin typeface="Arial" panose="020B0604020202020204" pitchFamily="34" charset="0"/>
                <a:ea typeface="Calibri" panose="020F0502020204030204" pitchFamily="34" charset="0"/>
                <a:cs typeface="Arial" panose="020B0604020202020204" pitchFamily="34" charset="0"/>
              </a:rPr>
              <a:t>.</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098"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342" y="4729893"/>
            <a:ext cx="10846191" cy="158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13889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8450" y="281036"/>
            <a:ext cx="10515600" cy="633681"/>
          </a:xfrm>
        </p:spPr>
        <p:txBody>
          <a:bodyPr>
            <a:noAutofit/>
          </a:bodyPr>
          <a:lstStyle/>
          <a:p>
            <a:r>
              <a:rPr lang="en-US" sz="4400" b="1" dirty="0">
                <a:solidFill>
                  <a:prstClr val="black"/>
                </a:solidFill>
                <a:latin typeface="Arial" panose="020B0604020202020204" pitchFamily="34" charset="0"/>
                <a:ea typeface="Calibri" panose="020F0502020204030204" pitchFamily="34" charset="0"/>
              </a:rPr>
              <a:t>Special tests for oxalic acid</a:t>
            </a:r>
            <a:endParaRPr lang="ar-IQ" sz="4400" dirty="0"/>
          </a:p>
        </p:txBody>
      </p:sp>
      <p:sp>
        <p:nvSpPr>
          <p:cNvPr id="3" name="Content Placeholder 2"/>
          <p:cNvSpPr>
            <a:spLocks noGrp="1"/>
          </p:cNvSpPr>
          <p:nvPr>
            <p:ph idx="1"/>
          </p:nvPr>
        </p:nvSpPr>
        <p:spPr>
          <a:xfrm>
            <a:off x="838200" y="1223889"/>
            <a:ext cx="10515600" cy="4953074"/>
          </a:xfrm>
        </p:spPr>
        <p:txBody>
          <a:bodyPr>
            <a:normAutofit/>
          </a:bodyPr>
          <a:lstStyle/>
          <a:p>
            <a:pPr marL="457200" lvl="0" indent="-457200" algn="l" rtl="0">
              <a:buAutoNum type="alphaUcPeriod"/>
            </a:pPr>
            <a:r>
              <a:rPr lang="en-US" sz="2800" b="1" dirty="0">
                <a:solidFill>
                  <a:prstClr val="black"/>
                </a:solidFill>
                <a:latin typeface="Arial" panose="020B0604020202020204" pitchFamily="34" charset="0"/>
                <a:ea typeface="Calibri" panose="020F0502020204030204" pitchFamily="34" charset="0"/>
              </a:rPr>
              <a:t>Acidic KMnO</a:t>
            </a:r>
            <a:r>
              <a:rPr lang="en-US" sz="2800" b="1" baseline="-25000" dirty="0">
                <a:solidFill>
                  <a:prstClr val="black"/>
                </a:solidFill>
                <a:latin typeface="Arial" panose="020B0604020202020204" pitchFamily="34" charset="0"/>
                <a:ea typeface="Calibri" panose="020F0502020204030204" pitchFamily="34" charset="0"/>
              </a:rPr>
              <a:t>4</a:t>
            </a:r>
            <a:r>
              <a:rPr lang="en-US" sz="2800" b="1" dirty="0">
                <a:solidFill>
                  <a:prstClr val="black"/>
                </a:solidFill>
                <a:latin typeface="Arial" panose="020B0604020202020204" pitchFamily="34" charset="0"/>
                <a:ea typeface="Calibri" panose="020F0502020204030204" pitchFamily="34" charset="0"/>
              </a:rPr>
              <a:t> test.</a:t>
            </a:r>
          </a:p>
          <a:p>
            <a:pPr marL="0" lvl="0" indent="0" algn="justLow" rtl="0" eaLnBrk="0" fontAlgn="base" hangingPunct="0">
              <a:lnSpc>
                <a:spcPct val="100000"/>
              </a:lnSpc>
              <a:spcBef>
                <a:spcPct val="0"/>
              </a:spcBef>
              <a:spcAft>
                <a:spcPct val="0"/>
              </a:spcAft>
              <a:buNone/>
            </a:pPr>
            <a:r>
              <a:rPr lang="en-US" altLang="ar-IQ" sz="2800" dirty="0">
                <a:solidFill>
                  <a:prstClr val="black"/>
                </a:solidFill>
                <a:latin typeface="Arial" panose="020B0604020202020204" pitchFamily="34" charset="0"/>
                <a:ea typeface="Calibri" panose="020F0502020204030204" pitchFamily="34" charset="0"/>
              </a:rPr>
              <a:t>Oxalic acid doesn't react with alkaline potassium permanganate solution.</a:t>
            </a:r>
            <a:endParaRPr lang="en-US" altLang="ar-IQ" sz="2800" dirty="0">
              <a:solidFill>
                <a:prstClr val="black"/>
              </a:solidFill>
            </a:endParaRPr>
          </a:p>
          <a:p>
            <a:pPr marL="0" lvl="0" indent="0" algn="justLow" rtl="0" eaLnBrk="0" fontAlgn="base" hangingPunct="0">
              <a:lnSpc>
                <a:spcPct val="100000"/>
              </a:lnSpc>
              <a:spcBef>
                <a:spcPct val="0"/>
              </a:spcBef>
              <a:spcAft>
                <a:spcPct val="0"/>
              </a:spcAft>
              <a:buNone/>
            </a:pPr>
            <a:r>
              <a:rPr lang="en-US" altLang="ar-IQ" sz="2800" dirty="0">
                <a:solidFill>
                  <a:prstClr val="black"/>
                </a:solidFill>
                <a:latin typeface="Arial" panose="020B0604020202020204" pitchFamily="34" charset="0"/>
                <a:ea typeface="Calibri" panose="020F0502020204030204" pitchFamily="34" charset="0"/>
              </a:rPr>
              <a:t>With acidic potassium permanganate solution it reacts causing </a:t>
            </a:r>
            <a:r>
              <a:rPr lang="en-US" altLang="ar-IQ" sz="2800" dirty="0" err="1">
                <a:solidFill>
                  <a:prstClr val="black"/>
                </a:solidFill>
                <a:latin typeface="Arial" panose="020B0604020202020204" pitchFamily="34" charset="0"/>
                <a:ea typeface="Calibri" panose="020F0502020204030204" pitchFamily="34" charset="0"/>
              </a:rPr>
              <a:t>decolourization</a:t>
            </a:r>
            <a:r>
              <a:rPr lang="en-US" altLang="ar-IQ" sz="2800" dirty="0">
                <a:solidFill>
                  <a:prstClr val="black"/>
                </a:solidFill>
                <a:latin typeface="Arial" panose="020B0604020202020204" pitchFamily="34" charset="0"/>
                <a:ea typeface="Calibri" panose="020F0502020204030204" pitchFamily="34" charset="0"/>
              </a:rPr>
              <a:t> of the reagent:</a:t>
            </a:r>
          </a:p>
          <a:p>
            <a:pPr marL="0" lvl="0" indent="0" algn="l" rtl="0">
              <a:buNone/>
            </a:pPr>
            <a:endParaRPr lang="ar-IQ" sz="2800" b="1" dirty="0">
              <a:solidFill>
                <a:prstClr val="black"/>
              </a:solidFill>
            </a:endParaRPr>
          </a:p>
        </p:txBody>
      </p:sp>
      <p:pic>
        <p:nvPicPr>
          <p:cNvPr id="4" name="Picture 3"/>
          <p:cNvPicPr>
            <a:picLocks noChangeAspect="1"/>
          </p:cNvPicPr>
          <p:nvPr/>
        </p:nvPicPr>
        <p:blipFill>
          <a:blip r:embed="rId2"/>
          <a:stretch>
            <a:fillRect/>
          </a:stretch>
        </p:blipFill>
        <p:spPr>
          <a:xfrm>
            <a:off x="1120252" y="3551908"/>
            <a:ext cx="10345616" cy="1364567"/>
          </a:xfrm>
          <a:prstGeom prst="rect">
            <a:avLst/>
          </a:prstGeom>
        </p:spPr>
      </p:pic>
      <p:sp>
        <p:nvSpPr>
          <p:cNvPr id="5" name="Rectangle 4"/>
          <p:cNvSpPr/>
          <p:nvPr/>
        </p:nvSpPr>
        <p:spPr>
          <a:xfrm>
            <a:off x="1008184" y="4916475"/>
            <a:ext cx="10936458" cy="1569660"/>
          </a:xfrm>
          <a:prstGeom prst="rect">
            <a:avLst/>
          </a:prstGeom>
        </p:spPr>
        <p:txBody>
          <a:bodyPr wrap="square">
            <a:spAutoFit/>
          </a:bodyPr>
          <a:lstStyle/>
          <a:p>
            <a:r>
              <a:rPr lang="en-US" altLang="ar-IQ" sz="2400" dirty="0">
                <a:solidFill>
                  <a:prstClr val="black"/>
                </a:solidFill>
                <a:latin typeface="Arial" panose="020B0604020202020204" pitchFamily="34" charset="0"/>
                <a:ea typeface="Calibri" panose="020F0502020204030204" pitchFamily="34" charset="0"/>
              </a:rPr>
              <a:t> Dissolve 0.5 gm of the acid in 2 - 3 ml of distilled water and add 2 - 3 ml of dilute sulfuric acid. Heat gently (water bath), and then add potassium permanganate solution drop by drop and observe the disappearance of the violet color of the reagent.</a:t>
            </a:r>
            <a:endParaRPr lang="ar-IQ" dirty="0"/>
          </a:p>
        </p:txBody>
      </p:sp>
    </p:spTree>
    <p:extLst>
      <p:ext uri="{BB962C8B-B14F-4D97-AF65-F5344CB8AC3E}">
        <p14:creationId xmlns:p14="http://schemas.microsoft.com/office/powerpoint/2010/main" val="402424355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3" y="287234"/>
            <a:ext cx="10833382" cy="2311402"/>
          </a:xfrm>
          <a:prstGeom prst="rect">
            <a:avLst/>
          </a:prstGeom>
        </p:spPr>
        <p:txBody>
          <a:bodyPr wrap="square">
            <a:spAutoFit/>
          </a:bodyPr>
          <a:lstStyle/>
          <a:p>
            <a:pPr algn="just">
              <a:lnSpc>
                <a:spcPct val="115000"/>
              </a:lnSpc>
            </a:pPr>
            <a:r>
              <a:rPr lang="en-US" sz="2800" b="1" dirty="0">
                <a:effectLst/>
                <a:latin typeface="Arial" panose="020B0604020202020204" pitchFamily="34" charset="0"/>
                <a:ea typeface="Calibri" panose="020F0502020204030204" pitchFamily="34" charset="0"/>
                <a:cs typeface="Arial" panose="020B0604020202020204" pitchFamily="34" charset="0"/>
              </a:rPr>
              <a:t>B. CaCl</a:t>
            </a:r>
            <a:r>
              <a:rPr lang="en-US" sz="2800" b="1" baseline="-25000" dirty="0">
                <a:effectLst/>
                <a:latin typeface="Arial" panose="020B0604020202020204" pitchFamily="34" charset="0"/>
                <a:ea typeface="Calibri" panose="020F0502020204030204" pitchFamily="34" charset="0"/>
                <a:cs typeface="Arial" panose="020B0604020202020204" pitchFamily="34" charset="0"/>
              </a:rPr>
              <a:t>2</a:t>
            </a:r>
            <a:r>
              <a:rPr lang="en-US" sz="2800" b="1" dirty="0">
                <a:effectLst/>
                <a:latin typeface="Arial" panose="020B0604020202020204" pitchFamily="34" charset="0"/>
                <a:ea typeface="Calibri" panose="020F0502020204030204" pitchFamily="34" charset="0"/>
                <a:cs typeface="Arial" panose="020B0604020202020204" pitchFamily="34" charset="0"/>
              </a:rPr>
              <a:t> test.</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r>
              <a:rPr lang="en-US" sz="2800" dirty="0">
                <a:effectLst/>
                <a:latin typeface="Arial" panose="020B0604020202020204" pitchFamily="34" charset="0"/>
                <a:ea typeface="Calibri" panose="020F0502020204030204" pitchFamily="34" charset="0"/>
              </a:rPr>
              <a:t>To the neutral solution of the acid (see the general test) add few drops of calcium chloride solution; a white precipitate of calcium oxalate is formed. This precipitate dissolves in dilute hydrochloric acid and not in dilute acetic acid.</a:t>
            </a:r>
            <a:endParaRPr lang="ar-IQ" sz="2800" dirty="0"/>
          </a:p>
        </p:txBody>
      </p:sp>
      <p:pic>
        <p:nvPicPr>
          <p:cNvPr id="6146" name="Picture 5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8041" y="2598636"/>
            <a:ext cx="8750104" cy="3896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1758209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703" y="337830"/>
            <a:ext cx="10636348" cy="816561"/>
          </a:xfrm>
        </p:spPr>
        <p:txBody>
          <a:bodyPr>
            <a:normAutofit fontScale="90000"/>
          </a:bodyPr>
          <a:lstStyle/>
          <a:p>
            <a:r>
              <a:rPr lang="en-US" b="1" dirty="0">
                <a:latin typeface="Arial" panose="020B0604020202020204" pitchFamily="34" charset="0"/>
                <a:ea typeface="Calibri" panose="020F0502020204030204" pitchFamily="34" charset="0"/>
              </a:rPr>
              <a:t>Special test for lactic acid.</a:t>
            </a:r>
            <a:endParaRPr lang="ar-IQ" dirty="0"/>
          </a:p>
        </p:txBody>
      </p:sp>
      <p:sp>
        <p:nvSpPr>
          <p:cNvPr id="3" name="Content Placeholder 2"/>
          <p:cNvSpPr>
            <a:spLocks noGrp="1"/>
          </p:cNvSpPr>
          <p:nvPr>
            <p:ph idx="1"/>
          </p:nvPr>
        </p:nvSpPr>
        <p:spPr>
          <a:xfrm>
            <a:off x="1187355" y="1308295"/>
            <a:ext cx="10166445" cy="4868668"/>
          </a:xfrm>
        </p:spPr>
        <p:txBody>
          <a:bodyPr/>
          <a:lstStyle/>
          <a:p>
            <a:pPr marL="0" algn="just" rtl="0">
              <a:lnSpc>
                <a:spcPct val="115000"/>
              </a:lnSpc>
              <a:spcBef>
                <a:spcPts val="0"/>
              </a:spcBef>
            </a:pPr>
            <a:r>
              <a:rPr lang="en-US" sz="2800" b="1" dirty="0">
                <a:latin typeface="Arial" panose="020B0604020202020204" pitchFamily="34" charset="0"/>
                <a:ea typeface="Calibri" panose="020F0502020204030204" pitchFamily="34" charset="0"/>
                <a:cs typeface="Arial" panose="020B0604020202020204" pitchFamily="34" charset="0"/>
              </a:rPr>
              <a:t>A. H</a:t>
            </a:r>
            <a:r>
              <a:rPr lang="en-US" sz="2800" b="1" baseline="-25000" dirty="0">
                <a:latin typeface="Arial" panose="020B0604020202020204" pitchFamily="34" charset="0"/>
                <a:ea typeface="Calibri" panose="020F0502020204030204" pitchFamily="34" charset="0"/>
                <a:cs typeface="Arial" panose="020B0604020202020204" pitchFamily="34" charset="0"/>
              </a:rPr>
              <a:t>2</a:t>
            </a:r>
            <a:r>
              <a:rPr lang="en-US" sz="2800" b="1" dirty="0">
                <a:latin typeface="Arial" panose="020B0604020202020204" pitchFamily="34" charset="0"/>
                <a:ea typeface="Calibri" panose="020F0502020204030204" pitchFamily="34" charset="0"/>
                <a:cs typeface="Arial" panose="020B0604020202020204" pitchFamily="34" charset="0"/>
              </a:rPr>
              <a:t>SO</a:t>
            </a:r>
            <a:r>
              <a:rPr lang="en-US" sz="2800" b="1" baseline="-25000" dirty="0">
                <a:latin typeface="Arial" panose="020B0604020202020204" pitchFamily="34" charset="0"/>
                <a:ea typeface="Calibri" panose="020F0502020204030204" pitchFamily="34" charset="0"/>
                <a:cs typeface="Arial" panose="020B0604020202020204" pitchFamily="34" charset="0"/>
              </a:rPr>
              <a:t>4</a:t>
            </a:r>
            <a:r>
              <a:rPr lang="en-US" sz="2800" b="1" dirty="0">
                <a:latin typeface="Arial" panose="020B0604020202020204" pitchFamily="34" charset="0"/>
                <a:ea typeface="Calibri" panose="020F0502020204030204" pitchFamily="34" charset="0"/>
                <a:cs typeface="Arial" panose="020B0604020202020204" pitchFamily="34" charset="0"/>
              </a:rPr>
              <a:t> test.</a:t>
            </a:r>
            <a:endParaRPr lang="en-US" sz="4000" dirty="0">
              <a:effectLst/>
              <a:latin typeface="Calibri" panose="020F0502020204030204" pitchFamily="34" charset="0"/>
              <a:ea typeface="Calibri" panose="020F0502020204030204" pitchFamily="34" charset="0"/>
              <a:cs typeface="Arial" panose="020B0604020202020204" pitchFamily="34" charset="0"/>
            </a:endParaRPr>
          </a:p>
          <a:p>
            <a:pPr algn="just" rtl="0"/>
            <a:r>
              <a:rPr lang="en-US" sz="2800" dirty="0">
                <a:latin typeface="Arial" panose="020B0604020202020204" pitchFamily="34" charset="0"/>
                <a:ea typeface="Calibri" panose="020F0502020204030204" pitchFamily="34" charset="0"/>
              </a:rPr>
              <a:t>   Add 1 ml of concentrated sulfuric acid to 0.5 ml of the acid and heat slowly to get bubbles of carbon dioxide and then a black color is produced</a:t>
            </a:r>
            <a:endParaRPr lang="ar-IQ" sz="2800" dirty="0"/>
          </a:p>
        </p:txBody>
      </p:sp>
      <p:pic>
        <p:nvPicPr>
          <p:cNvPr id="7170" name="Picture 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2529" y="3470100"/>
            <a:ext cx="10466696" cy="2067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5891138"/>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41696" y="184668"/>
            <a:ext cx="99466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ar-IQ" sz="1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n-US" altLang="ar-IQ" sz="1100" b="0" i="0" u="none" strike="noStrike" cap="none" normalizeH="0" baseline="0" dirty="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ar-IQ" sz="1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n-US" altLang="ar-IQ" sz="28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  Iodoform test.</a:t>
            </a:r>
            <a:endParaRPr kumimoji="0" lang="en-US" altLang="ar-IQ" sz="2800" b="0" i="0" u="none" strike="noStrike" cap="none" normalizeH="0" baseline="0" dirty="0">
              <a:ln>
                <a:noFill/>
              </a:ln>
              <a:solidFill>
                <a:schemeClr val="tx1"/>
              </a:solidFill>
              <a:effectLst/>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altLang="ar-IQ" sz="28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Lactic acid can undergo Iodoform formation reaction since it contains a terminal methyl group;</a:t>
            </a:r>
            <a:endParaRPr kumimoji="0" lang="en-US" altLang="ar-IQ" sz="2800" b="0" i="0" u="none" strike="noStrike" cap="none" normalizeH="0" baseline="0" dirty="0">
              <a:ln>
                <a:noFill/>
              </a:ln>
              <a:solidFill>
                <a:schemeClr val="tx1"/>
              </a:solidFill>
              <a:effectLst/>
              <a:latin typeface="Arial" panose="020B0604020202020204" pitchFamily="34" charset="0"/>
            </a:endParaRPr>
          </a:p>
        </p:txBody>
      </p:sp>
      <p:pic>
        <p:nvPicPr>
          <p:cNvPr id="8194" name="Picture 5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0825" y="1927274"/>
            <a:ext cx="4572000" cy="1674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5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0871" y="3883457"/>
            <a:ext cx="9988061" cy="1923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055996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30629"/>
          </a:xfrm>
        </p:spPr>
        <p:txBody>
          <a:bodyPr>
            <a:noAutofit/>
          </a:bodyPr>
          <a:lstStyle/>
          <a:p>
            <a:r>
              <a:rPr lang="en-US" sz="4000" b="1" dirty="0">
                <a:latin typeface="Arial" panose="020B0604020202020204" pitchFamily="34" charset="0"/>
                <a:ea typeface="Calibri" panose="020F0502020204030204" pitchFamily="34" charset="0"/>
              </a:rPr>
              <a:t>Fluorescence test for succinic acid</a:t>
            </a:r>
            <a:endParaRPr lang="ar-IQ" sz="4000" dirty="0"/>
          </a:p>
        </p:txBody>
      </p:sp>
      <p:sp>
        <p:nvSpPr>
          <p:cNvPr id="3" name="Content Placeholder 2"/>
          <p:cNvSpPr>
            <a:spLocks noGrp="1"/>
          </p:cNvSpPr>
          <p:nvPr>
            <p:ph idx="1"/>
          </p:nvPr>
        </p:nvSpPr>
        <p:spPr>
          <a:xfrm>
            <a:off x="982638" y="1596788"/>
            <a:ext cx="10103875" cy="4256618"/>
          </a:xfrm>
        </p:spPr>
        <p:txBody>
          <a:bodyPr/>
          <a:lstStyle/>
          <a:p>
            <a:pPr marL="0" algn="just" rtl="0">
              <a:lnSpc>
                <a:spcPct val="115000"/>
              </a:lnSpc>
              <a:spcBef>
                <a:spcPts val="0"/>
              </a:spcBef>
            </a:pPr>
            <a:r>
              <a:rPr lang="en-US" dirty="0">
                <a:latin typeface="Arial" panose="020B0604020202020204" pitchFamily="34" charset="0"/>
                <a:ea typeface="Calibri" panose="020F0502020204030204" pitchFamily="34" charset="0"/>
                <a:cs typeface="Arial" panose="020B0604020202020204" pitchFamily="34" charset="0"/>
              </a:rPr>
              <a:t>I</a:t>
            </a:r>
            <a:r>
              <a:rPr lang="en-US" sz="2400" dirty="0">
                <a:latin typeface="Arial" panose="020B0604020202020204" pitchFamily="34" charset="0"/>
                <a:ea typeface="Calibri" panose="020F0502020204030204" pitchFamily="34" charset="0"/>
                <a:cs typeface="Arial" panose="020B0604020202020204" pitchFamily="34" charset="0"/>
              </a:rPr>
              <a:t>n a test tube mix equal quantities of succinic acid and resorcinol with 2 drops of concentrated sulfuric acid. Heat the mixture on direct flame for 1 minute until the mixture melts. Cool and add excess of 10% sodium hydroxide solution to get a red color with green fluorescence. If the color is not so clear dilute with water.</a:t>
            </a:r>
            <a:endParaRPr lang="en-US" sz="2800" dirty="0">
              <a:effectLst/>
              <a:latin typeface="Calibri" panose="020F0502020204030204" pitchFamily="34" charset="0"/>
              <a:ea typeface="Calibri" panose="020F0502020204030204" pitchFamily="34" charset="0"/>
              <a:cs typeface="Arial" panose="020B0604020202020204" pitchFamily="34" charset="0"/>
            </a:endParaRPr>
          </a:p>
          <a:p>
            <a:pPr algn="l" rtl="0"/>
            <a:endParaRPr lang="ar-IQ" sz="2400" dirty="0"/>
          </a:p>
        </p:txBody>
      </p:sp>
      <p:pic>
        <p:nvPicPr>
          <p:cNvPr id="9218" name="Picture 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5469" y="3812345"/>
            <a:ext cx="10641054" cy="2771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415710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520505"/>
            <a:ext cx="10497438" cy="1754326"/>
          </a:xfrm>
          <a:prstGeom prst="rect">
            <a:avLst/>
          </a:prstGeom>
        </p:spPr>
        <p:txBody>
          <a:bodyPr wrap="square">
            <a:spAutoFit/>
          </a:bodyPr>
          <a:lstStyle/>
          <a:p>
            <a:r>
              <a:rPr lang="en-US" sz="3600" dirty="0">
                <a:effectLst/>
                <a:latin typeface="Arial" panose="020B0604020202020204" pitchFamily="34" charset="0"/>
                <a:ea typeface="Calibri" panose="020F0502020204030204" pitchFamily="34" charset="0"/>
                <a:cs typeface="+mj-cs"/>
              </a:rPr>
              <a:t>They may be :</a:t>
            </a:r>
          </a:p>
          <a:p>
            <a:r>
              <a:rPr lang="en-US" sz="3600" dirty="0">
                <a:latin typeface="Arial" panose="020B0604020202020204" pitchFamily="34" charset="0"/>
                <a:ea typeface="Calibri" panose="020F0502020204030204" pitchFamily="34" charset="0"/>
                <a:cs typeface="+mj-cs"/>
              </a:rPr>
              <a:t>1-</a:t>
            </a:r>
            <a:r>
              <a:rPr lang="en-US" sz="3600" dirty="0">
                <a:effectLst/>
                <a:latin typeface="Arial" panose="020B0604020202020204" pitchFamily="34" charset="0"/>
                <a:ea typeface="Calibri" panose="020F0502020204030204" pitchFamily="34" charset="0"/>
                <a:cs typeface="+mj-cs"/>
              </a:rPr>
              <a:t>mono </a:t>
            </a:r>
            <a:r>
              <a:rPr lang="en-US" sz="3600" dirty="0" err="1">
                <a:effectLst/>
                <a:latin typeface="Arial" panose="020B0604020202020204" pitchFamily="34" charset="0"/>
                <a:ea typeface="Calibri" panose="020F0502020204030204" pitchFamily="34" charset="0"/>
                <a:cs typeface="+mj-cs"/>
              </a:rPr>
              <a:t>carboxylated</a:t>
            </a:r>
            <a:r>
              <a:rPr lang="en-US" sz="3600" dirty="0">
                <a:effectLst/>
                <a:latin typeface="Arial" panose="020B0604020202020204" pitchFamily="34" charset="0"/>
                <a:ea typeface="Calibri" panose="020F0502020204030204" pitchFamily="34" charset="0"/>
                <a:cs typeface="+mj-cs"/>
              </a:rPr>
              <a:t> such as formic acid and acetic acid:</a:t>
            </a:r>
            <a:endParaRPr lang="ar-IQ" sz="3600" dirty="0">
              <a:cs typeface="+mj-cs"/>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241199013"/>
              </p:ext>
            </p:extLst>
          </p:nvPr>
        </p:nvGraphicFramePr>
        <p:xfrm>
          <a:off x="1659988" y="2124222"/>
          <a:ext cx="8750104" cy="928468"/>
        </p:xfrm>
        <a:graphic>
          <a:graphicData uri="http://schemas.openxmlformats.org/presentationml/2006/ole">
            <mc:AlternateContent xmlns:mc="http://schemas.openxmlformats.org/markup-compatibility/2006">
              <mc:Choice xmlns:v="urn:schemas-microsoft-com:vml" Requires="v">
                <p:oleObj spid="_x0000_s2083" name="CS ChemDraw Drawing" r:id="rId3" imgW="2879999" imgH="657828" progId="ChemDraw.Document.6.0">
                  <p:embed/>
                </p:oleObj>
              </mc:Choice>
              <mc:Fallback>
                <p:oleObj name="CS ChemDraw Drawing" r:id="rId3" imgW="2879999" imgH="657828" progId="ChemDraw.Document.6.0">
                  <p:embed/>
                  <p:pic>
                    <p:nvPicPr>
                      <p:cNvPr id="3" name="Object 2"/>
                      <p:cNvPicPr/>
                      <p:nvPr/>
                    </p:nvPicPr>
                    <p:blipFill>
                      <a:blip r:embed="rId4"/>
                      <a:stretch>
                        <a:fillRect/>
                      </a:stretch>
                    </p:blipFill>
                    <p:spPr>
                      <a:xfrm>
                        <a:off x="1659988" y="2124222"/>
                        <a:ext cx="8750104" cy="928468"/>
                      </a:xfrm>
                      <a:prstGeom prst="rect">
                        <a:avLst/>
                      </a:prstGeom>
                    </p:spPr>
                  </p:pic>
                </p:oleObj>
              </mc:Fallback>
            </mc:AlternateContent>
          </a:graphicData>
        </a:graphic>
      </p:graphicFrame>
      <p:sp>
        <p:nvSpPr>
          <p:cNvPr id="4" name="Rectangle 3"/>
          <p:cNvSpPr/>
          <p:nvPr/>
        </p:nvSpPr>
        <p:spPr>
          <a:xfrm>
            <a:off x="1009934" y="3052691"/>
            <a:ext cx="10905401" cy="1200329"/>
          </a:xfrm>
          <a:prstGeom prst="rect">
            <a:avLst/>
          </a:prstGeom>
        </p:spPr>
        <p:txBody>
          <a:bodyPr wrap="square">
            <a:spAutoFit/>
          </a:bodyPr>
          <a:lstStyle/>
          <a:p>
            <a:r>
              <a:rPr lang="en-US" sz="3600" dirty="0">
                <a:effectLst/>
                <a:latin typeface="Arial" panose="020B0604020202020204" pitchFamily="34" charset="0"/>
                <a:ea typeface="Calibri" panose="020F0502020204030204" pitchFamily="34" charset="0"/>
                <a:cs typeface="+mj-cs"/>
              </a:rPr>
              <a:t>2-multi </a:t>
            </a:r>
            <a:r>
              <a:rPr lang="en-US" sz="3600" dirty="0" err="1">
                <a:effectLst/>
                <a:latin typeface="Arial" panose="020B0604020202020204" pitchFamily="34" charset="0"/>
                <a:ea typeface="Calibri" panose="020F0502020204030204" pitchFamily="34" charset="0"/>
                <a:cs typeface="+mj-cs"/>
              </a:rPr>
              <a:t>carboxylated</a:t>
            </a:r>
            <a:r>
              <a:rPr lang="en-US" sz="3600" dirty="0">
                <a:effectLst/>
                <a:latin typeface="Arial" panose="020B0604020202020204" pitchFamily="34" charset="0"/>
                <a:ea typeface="Calibri" panose="020F0502020204030204" pitchFamily="34" charset="0"/>
                <a:cs typeface="+mj-cs"/>
              </a:rPr>
              <a:t> such as oxalic acid and succinic acid</a:t>
            </a:r>
            <a:endParaRPr lang="ar-IQ" sz="3600" dirty="0">
              <a:cs typeface="+mj-cs"/>
            </a:endParaRPr>
          </a:p>
        </p:txBody>
      </p:sp>
      <p:pic>
        <p:nvPicPr>
          <p:cNvPr id="5" name="Picture 4"/>
          <p:cNvPicPr>
            <a:picLocks noChangeAspect="1"/>
          </p:cNvPicPr>
          <p:nvPr/>
        </p:nvPicPr>
        <p:blipFill>
          <a:blip r:embed="rId5"/>
          <a:stretch>
            <a:fillRect/>
          </a:stretch>
        </p:blipFill>
        <p:spPr>
          <a:xfrm>
            <a:off x="1308296" y="4642338"/>
            <a:ext cx="9495692" cy="1744394"/>
          </a:xfrm>
          <a:prstGeom prst="rect">
            <a:avLst/>
          </a:prstGeom>
        </p:spPr>
      </p:pic>
    </p:spTree>
    <p:extLst>
      <p:ext uri="{BB962C8B-B14F-4D97-AF65-F5344CB8AC3E}">
        <p14:creationId xmlns:p14="http://schemas.microsoft.com/office/powerpoint/2010/main" val="239562404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4525" y="647115"/>
            <a:ext cx="10077086" cy="646331"/>
          </a:xfrm>
          <a:prstGeom prst="rect">
            <a:avLst/>
          </a:prstGeom>
        </p:spPr>
        <p:txBody>
          <a:bodyPr wrap="square">
            <a:spAutoFit/>
          </a:bodyPr>
          <a:lstStyle/>
          <a:p>
            <a:r>
              <a:rPr lang="en-US" sz="3600" dirty="0">
                <a:effectLst/>
                <a:latin typeface="Arial" panose="020B0604020202020204" pitchFamily="34" charset="0"/>
                <a:ea typeface="Calibri" panose="020F0502020204030204" pitchFamily="34" charset="0"/>
                <a:cs typeface="+mj-cs"/>
              </a:rPr>
              <a:t>3-hydroxylated such as lactic acid and citric acid</a:t>
            </a:r>
            <a:endParaRPr lang="ar-IQ" sz="3600" dirty="0">
              <a:cs typeface="+mj-cs"/>
            </a:endParaRPr>
          </a:p>
        </p:txBody>
      </p:sp>
      <p:pic>
        <p:nvPicPr>
          <p:cNvPr id="3" name="Picture 2"/>
          <p:cNvPicPr>
            <a:picLocks noChangeAspect="1"/>
          </p:cNvPicPr>
          <p:nvPr/>
        </p:nvPicPr>
        <p:blipFill>
          <a:blip r:embed="rId2"/>
          <a:stretch>
            <a:fillRect/>
          </a:stretch>
        </p:blipFill>
        <p:spPr>
          <a:xfrm>
            <a:off x="1273369" y="1927273"/>
            <a:ext cx="9382661" cy="1814733"/>
          </a:xfrm>
          <a:prstGeom prst="rect">
            <a:avLst/>
          </a:prstGeom>
        </p:spPr>
      </p:pic>
      <p:sp>
        <p:nvSpPr>
          <p:cNvPr id="4" name="Rectangle 3"/>
          <p:cNvSpPr/>
          <p:nvPr/>
        </p:nvSpPr>
        <p:spPr>
          <a:xfrm>
            <a:off x="928048" y="3742006"/>
            <a:ext cx="10213563" cy="1366528"/>
          </a:xfrm>
          <a:prstGeom prst="rect">
            <a:avLst/>
          </a:prstGeom>
        </p:spPr>
        <p:txBody>
          <a:bodyPr wrap="square">
            <a:spAutoFit/>
          </a:bodyPr>
          <a:lstStyle/>
          <a:p>
            <a:pPr algn="just">
              <a:lnSpc>
                <a:spcPct val="115000"/>
              </a:lnSpc>
            </a:pPr>
            <a:r>
              <a:rPr lang="en-US" sz="3600" dirty="0">
                <a:latin typeface="Arial" panose="020B0604020202020204" pitchFamily="34" charset="0"/>
                <a:ea typeface="Calibri" panose="020F0502020204030204" pitchFamily="34" charset="0"/>
                <a:cs typeface="+mj-cs"/>
              </a:rPr>
              <a:t>4-</a:t>
            </a:r>
            <a:r>
              <a:rPr lang="en-US" sz="3600" dirty="0">
                <a:effectLst/>
                <a:latin typeface="Arial" panose="020B0604020202020204" pitchFamily="34" charset="0"/>
                <a:ea typeface="Calibri" panose="020F0502020204030204" pitchFamily="34" charset="0"/>
                <a:cs typeface="+mj-cs"/>
              </a:rPr>
              <a:t> aromatic such as benzoic acid and salicylic acid</a:t>
            </a:r>
            <a:endParaRPr lang="en-US" sz="3600" dirty="0">
              <a:effectLst/>
              <a:latin typeface="Calibri" panose="020F0502020204030204" pitchFamily="34" charset="0"/>
              <a:ea typeface="Calibri" panose="020F0502020204030204" pitchFamily="34" charset="0"/>
              <a:cs typeface="+mj-cs"/>
            </a:endParaRPr>
          </a:p>
        </p:txBody>
      </p:sp>
      <p:pic>
        <p:nvPicPr>
          <p:cNvPr id="5" name="Picture 4"/>
          <p:cNvPicPr>
            <a:picLocks noChangeAspect="1"/>
          </p:cNvPicPr>
          <p:nvPr/>
        </p:nvPicPr>
        <p:blipFill>
          <a:blip r:embed="rId3"/>
          <a:stretch>
            <a:fillRect/>
          </a:stretch>
        </p:blipFill>
        <p:spPr>
          <a:xfrm>
            <a:off x="2261539" y="4997609"/>
            <a:ext cx="7104185" cy="1549537"/>
          </a:xfrm>
          <a:prstGeom prst="rect">
            <a:avLst/>
          </a:prstGeom>
        </p:spPr>
      </p:pic>
    </p:spTree>
    <p:extLst>
      <p:ext uri="{BB962C8B-B14F-4D97-AF65-F5344CB8AC3E}">
        <p14:creationId xmlns:p14="http://schemas.microsoft.com/office/powerpoint/2010/main" val="416617300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24084" y="365125"/>
            <a:ext cx="9729716" cy="1325563"/>
          </a:xfrm>
        </p:spPr>
        <p:txBody>
          <a:bodyPr>
            <a:normAutofit fontScale="90000"/>
          </a:bodyPr>
          <a:lstStyle/>
          <a:p>
            <a:r>
              <a:rPr lang="en-US" dirty="0">
                <a:solidFill>
                  <a:prstClr val="black"/>
                </a:solidFill>
                <a:latin typeface="Calibri"/>
                <a:ea typeface="ＭＳ Ｐゴシック" pitchFamily="80" charset="-128"/>
              </a:rPr>
              <a:t>IUPAC Names of Carboxylic Acids</a:t>
            </a:r>
            <a:endParaRPr lang="ar-IQ" dirty="0"/>
          </a:p>
        </p:txBody>
      </p:sp>
      <p:sp>
        <p:nvSpPr>
          <p:cNvPr id="3" name="عنصر نائب للمحتوى 2"/>
          <p:cNvSpPr>
            <a:spLocks noGrp="1"/>
          </p:cNvSpPr>
          <p:nvPr>
            <p:ph idx="1"/>
          </p:nvPr>
        </p:nvSpPr>
        <p:spPr>
          <a:xfrm>
            <a:off x="1624084" y="1825625"/>
            <a:ext cx="9729716" cy="4351338"/>
          </a:xfrm>
        </p:spPr>
        <p:txBody>
          <a:bodyPr>
            <a:normAutofit/>
          </a:bodyPr>
          <a:lstStyle/>
          <a:p>
            <a:pPr marL="0" lvl="0" indent="0" algn="just" rtl="0">
              <a:lnSpc>
                <a:spcPct val="100000"/>
              </a:lnSpc>
              <a:spcBef>
                <a:spcPct val="20000"/>
              </a:spcBef>
              <a:buNone/>
            </a:pPr>
            <a:r>
              <a:rPr lang="en-US" sz="3200" dirty="0">
                <a:solidFill>
                  <a:prstClr val="black"/>
                </a:solidFill>
                <a:ea typeface="ＭＳ Ｐゴシック" pitchFamily="80" charset="-128"/>
                <a:cs typeface="+mj-cs"/>
              </a:rPr>
              <a:t>The name of the carboxylic acid of benzene, is</a:t>
            </a:r>
            <a:br>
              <a:rPr lang="en-US" sz="3200" dirty="0">
                <a:solidFill>
                  <a:prstClr val="black"/>
                </a:solidFill>
                <a:ea typeface="ＭＳ Ｐゴシック" pitchFamily="80" charset="-128"/>
                <a:cs typeface="+mj-cs"/>
              </a:rPr>
            </a:br>
            <a:r>
              <a:rPr lang="en-US" sz="3200" dirty="0">
                <a:solidFill>
                  <a:prstClr val="black"/>
                </a:solidFill>
                <a:ea typeface="ＭＳ Ｐゴシック" pitchFamily="80" charset="-128"/>
                <a:cs typeface="+mj-cs"/>
              </a:rPr>
              <a:t> benzoic acid. </a:t>
            </a:r>
          </a:p>
          <a:p>
            <a:pPr marL="0" lvl="0" indent="0" algn="just" rtl="0">
              <a:lnSpc>
                <a:spcPct val="100000"/>
              </a:lnSpc>
              <a:spcBef>
                <a:spcPct val="20000"/>
              </a:spcBef>
            </a:pPr>
            <a:r>
              <a:rPr lang="en-US" sz="3200" dirty="0">
                <a:solidFill>
                  <a:prstClr val="black"/>
                </a:solidFill>
                <a:ea typeface="ＭＳ Ｐゴシック" pitchFamily="80" charset="-128"/>
                <a:cs typeface="+mj-cs"/>
              </a:rPr>
              <a:t>  The carbon in the carbonyl group is bonded to          </a:t>
            </a:r>
            <a:r>
              <a:rPr lang="en-US" sz="3200" dirty="0">
                <a:solidFill>
                  <a:prstClr val="white"/>
                </a:solidFill>
                <a:ea typeface="ＭＳ Ｐゴシック" pitchFamily="80" charset="-128"/>
                <a:cs typeface="+mj-cs"/>
              </a:rPr>
              <a:t>.</a:t>
            </a:r>
            <a:r>
              <a:rPr lang="en-US" sz="3200" dirty="0">
                <a:solidFill>
                  <a:prstClr val="black"/>
                </a:solidFill>
                <a:ea typeface="ＭＳ Ｐゴシック" pitchFamily="80" charset="-128"/>
                <a:cs typeface="+mj-cs"/>
              </a:rPr>
              <a:t>   carbon 1 in the benzene ring.</a:t>
            </a:r>
          </a:p>
          <a:p>
            <a:pPr marL="0" lvl="0" indent="0" algn="just" rtl="0">
              <a:lnSpc>
                <a:spcPct val="100000"/>
              </a:lnSpc>
              <a:spcBef>
                <a:spcPct val="20000"/>
              </a:spcBef>
            </a:pPr>
            <a:r>
              <a:rPr lang="en-US" sz="3200" dirty="0">
                <a:solidFill>
                  <a:prstClr val="black"/>
                </a:solidFill>
                <a:ea typeface="ＭＳ Ｐゴシック" pitchFamily="80" charset="-128"/>
                <a:cs typeface="+mj-cs"/>
              </a:rPr>
              <a:t>  The ring is numbered to give the lowest possible       </a:t>
            </a:r>
            <a:r>
              <a:rPr lang="en-US" sz="3200" dirty="0">
                <a:solidFill>
                  <a:prstClr val="white"/>
                </a:solidFill>
                <a:ea typeface="ＭＳ Ｐゴシック" pitchFamily="80" charset="-128"/>
                <a:cs typeface="+mj-cs"/>
              </a:rPr>
              <a:t>.</a:t>
            </a:r>
            <a:r>
              <a:rPr lang="en-US" sz="3200" dirty="0">
                <a:solidFill>
                  <a:prstClr val="black"/>
                </a:solidFill>
                <a:ea typeface="ＭＳ Ｐゴシック" pitchFamily="80" charset="-128"/>
                <a:cs typeface="+mj-cs"/>
              </a:rPr>
              <a:t>   numbers for any substituents.</a:t>
            </a:r>
          </a:p>
          <a:p>
            <a:pPr marL="0" lvl="0" indent="0" algn="just" rtl="0">
              <a:lnSpc>
                <a:spcPct val="100000"/>
              </a:lnSpc>
              <a:spcBef>
                <a:spcPct val="20000"/>
              </a:spcBef>
            </a:pPr>
            <a:r>
              <a:rPr lang="en-US" sz="3200" dirty="0">
                <a:solidFill>
                  <a:prstClr val="black"/>
                </a:solidFill>
                <a:ea typeface="ＭＳ Ｐゴシック" pitchFamily="80" charset="-128"/>
                <a:cs typeface="+mj-cs"/>
              </a:rPr>
              <a:t>  The prefixes </a:t>
            </a:r>
            <a:r>
              <a:rPr lang="en-US" sz="3200" i="1" dirty="0" err="1">
                <a:solidFill>
                  <a:prstClr val="black"/>
                </a:solidFill>
                <a:ea typeface="ＭＳ Ｐゴシック" pitchFamily="80" charset="-128"/>
                <a:cs typeface="+mj-cs"/>
              </a:rPr>
              <a:t>ortho</a:t>
            </a:r>
            <a:r>
              <a:rPr lang="en-US" sz="3200" dirty="0">
                <a:solidFill>
                  <a:prstClr val="black"/>
                </a:solidFill>
                <a:ea typeface="ＭＳ Ｐゴシック" pitchFamily="80" charset="-128"/>
                <a:cs typeface="+mj-cs"/>
              </a:rPr>
              <a:t>, </a:t>
            </a:r>
            <a:r>
              <a:rPr lang="en-US" sz="3200" i="1" dirty="0">
                <a:solidFill>
                  <a:prstClr val="black"/>
                </a:solidFill>
                <a:ea typeface="ＭＳ Ｐゴシック" pitchFamily="80" charset="-128"/>
                <a:cs typeface="+mj-cs"/>
              </a:rPr>
              <a:t>meta</a:t>
            </a:r>
            <a:r>
              <a:rPr lang="en-US" sz="3200" dirty="0">
                <a:solidFill>
                  <a:prstClr val="black"/>
                </a:solidFill>
                <a:ea typeface="ＭＳ Ｐゴシック" pitchFamily="80" charset="-128"/>
                <a:cs typeface="+mj-cs"/>
              </a:rPr>
              <a:t>, and </a:t>
            </a:r>
            <a:r>
              <a:rPr lang="en-US" sz="3200" i="1" dirty="0">
                <a:solidFill>
                  <a:prstClr val="black"/>
                </a:solidFill>
                <a:ea typeface="ＭＳ Ｐゴシック" pitchFamily="80" charset="-128"/>
                <a:cs typeface="+mj-cs"/>
              </a:rPr>
              <a:t>para</a:t>
            </a:r>
            <a:r>
              <a:rPr lang="en-US" sz="3200" dirty="0">
                <a:solidFill>
                  <a:prstClr val="black"/>
                </a:solidFill>
                <a:ea typeface="ＭＳ Ｐゴシック" pitchFamily="80" charset="-128"/>
                <a:cs typeface="+mj-cs"/>
              </a:rPr>
              <a:t> may be used to   </a:t>
            </a:r>
            <a:r>
              <a:rPr lang="en-US" sz="3200" dirty="0">
                <a:solidFill>
                  <a:prstClr val="white"/>
                </a:solidFill>
                <a:ea typeface="ＭＳ Ｐゴシック" pitchFamily="80" charset="-128"/>
                <a:cs typeface="+mj-cs"/>
              </a:rPr>
              <a:t>.</a:t>
            </a:r>
            <a:r>
              <a:rPr lang="en-US" sz="3200" dirty="0">
                <a:solidFill>
                  <a:prstClr val="black"/>
                </a:solidFill>
                <a:ea typeface="ＭＳ Ｐゴシック" pitchFamily="80" charset="-128"/>
                <a:cs typeface="+mj-cs"/>
              </a:rPr>
              <a:t>   show the position of one other substituent.</a:t>
            </a:r>
          </a:p>
          <a:p>
            <a:endParaRPr lang="ar-IQ" dirty="0"/>
          </a:p>
        </p:txBody>
      </p:sp>
    </p:spTree>
    <p:extLst>
      <p:ext uri="{BB962C8B-B14F-4D97-AF65-F5344CB8AC3E}">
        <p14:creationId xmlns:p14="http://schemas.microsoft.com/office/powerpoint/2010/main" val="292602129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55844" y="382385"/>
            <a:ext cx="10078871" cy="1492132"/>
          </a:xfrm>
        </p:spPr>
        <p:txBody>
          <a:bodyPr/>
          <a:lstStyle/>
          <a:p>
            <a:r>
              <a:rPr lang="en-US" sz="4400" cap="none" spc="0" dirty="0">
                <a:solidFill>
                  <a:prstClr val="black"/>
                </a:solidFill>
                <a:latin typeface="Calibri"/>
                <a:ea typeface="ＭＳ Ｐゴシック" pitchFamily="80" charset="-128"/>
              </a:rPr>
              <a:t>IUPAC Names of Carboxylic Acids</a:t>
            </a:r>
            <a:endParaRPr lang="ar-IQ" dirty="0"/>
          </a:p>
        </p:txBody>
      </p:sp>
      <p:sp>
        <p:nvSpPr>
          <p:cNvPr id="3" name="عنصر نائب للمحتوى 2"/>
          <p:cNvSpPr>
            <a:spLocks noGrp="1"/>
          </p:cNvSpPr>
          <p:nvPr>
            <p:ph idx="1"/>
          </p:nvPr>
        </p:nvSpPr>
        <p:spPr>
          <a:xfrm>
            <a:off x="1347213" y="1398896"/>
            <a:ext cx="10178322" cy="3593591"/>
          </a:xfrm>
        </p:spPr>
        <p:txBody>
          <a:bodyPr/>
          <a:lstStyle/>
          <a:p>
            <a:pPr marL="0" lvl="0" indent="0" algn="l" rtl="0">
              <a:lnSpc>
                <a:spcPct val="100000"/>
              </a:lnSpc>
              <a:spcBef>
                <a:spcPct val="20000"/>
              </a:spcBef>
              <a:buClrTx/>
              <a:buNone/>
              <a:defRPr/>
            </a:pPr>
            <a:r>
              <a:rPr lang="en-US" sz="3200" dirty="0">
                <a:solidFill>
                  <a:prstClr val="black"/>
                </a:solidFill>
                <a:latin typeface="Calibri"/>
                <a:ea typeface="ＭＳ Ｐゴシック" pitchFamily="80" charset="-128"/>
              </a:rPr>
              <a:t>The prefixes </a:t>
            </a:r>
            <a:r>
              <a:rPr lang="en-US" sz="3200" i="1" dirty="0" err="1">
                <a:solidFill>
                  <a:prstClr val="black"/>
                </a:solidFill>
                <a:latin typeface="Calibri"/>
                <a:ea typeface="ＭＳ Ｐゴシック" pitchFamily="80" charset="-128"/>
              </a:rPr>
              <a:t>ortho</a:t>
            </a:r>
            <a:r>
              <a:rPr lang="en-US" sz="3200" dirty="0">
                <a:solidFill>
                  <a:prstClr val="black"/>
                </a:solidFill>
                <a:latin typeface="Calibri"/>
                <a:ea typeface="ＭＳ Ｐゴシック" pitchFamily="80" charset="-128"/>
              </a:rPr>
              <a:t>, </a:t>
            </a:r>
            <a:r>
              <a:rPr lang="en-US" sz="3200" i="1" dirty="0">
                <a:solidFill>
                  <a:prstClr val="black"/>
                </a:solidFill>
                <a:latin typeface="Calibri"/>
                <a:ea typeface="ＭＳ Ｐゴシック" pitchFamily="80" charset="-128"/>
              </a:rPr>
              <a:t>meta</a:t>
            </a:r>
            <a:r>
              <a:rPr lang="en-US" sz="3200" dirty="0">
                <a:solidFill>
                  <a:prstClr val="black"/>
                </a:solidFill>
                <a:latin typeface="Calibri"/>
                <a:ea typeface="ＭＳ Ｐゴシック" pitchFamily="80" charset="-128"/>
              </a:rPr>
              <a:t>, and </a:t>
            </a:r>
            <a:r>
              <a:rPr lang="en-US" sz="3200" i="1" dirty="0">
                <a:solidFill>
                  <a:prstClr val="black"/>
                </a:solidFill>
                <a:latin typeface="Calibri"/>
                <a:ea typeface="ＭＳ Ｐゴシック" pitchFamily="80" charset="-128"/>
              </a:rPr>
              <a:t>para</a:t>
            </a:r>
            <a:r>
              <a:rPr lang="en-US" sz="3200" dirty="0">
                <a:solidFill>
                  <a:prstClr val="black"/>
                </a:solidFill>
                <a:latin typeface="Calibri"/>
                <a:ea typeface="ＭＳ Ｐゴシック" pitchFamily="80" charset="-128"/>
              </a:rPr>
              <a:t> may be used to show the position of one other substituent.  </a:t>
            </a:r>
          </a:p>
          <a:p>
            <a:endParaRPr lang="ar-IQ" dirty="0"/>
          </a:p>
        </p:txBody>
      </p:sp>
      <p:pic>
        <p:nvPicPr>
          <p:cNvPr id="4" name="Picture 5" descr="H:\48353 Timberlake, 4e IRDVD\Working Files 48353\JPEG\ch16\004_16_Pg571_UnFigure_3.jpg"/>
          <p:cNvPicPr>
            <a:picLocks noChangeAspect="1" noChangeArrowheads="1"/>
          </p:cNvPicPr>
          <p:nvPr/>
        </p:nvPicPr>
        <p:blipFill>
          <a:blip r:embed="rId2" cstate="print"/>
          <a:srcRect/>
          <a:stretch>
            <a:fillRect/>
          </a:stretch>
        </p:blipFill>
        <p:spPr bwMode="auto">
          <a:xfrm>
            <a:off x="1994989" y="2597102"/>
            <a:ext cx="8704855" cy="4149725"/>
          </a:xfrm>
          <a:prstGeom prst="rect">
            <a:avLst/>
          </a:prstGeom>
          <a:noFill/>
          <a:ln w="9525">
            <a:noFill/>
            <a:miter lim="800000"/>
            <a:headEnd/>
            <a:tailEnd/>
          </a:ln>
        </p:spPr>
      </p:pic>
    </p:spTree>
    <p:extLst>
      <p:ext uri="{BB962C8B-B14F-4D97-AF65-F5344CB8AC3E}">
        <p14:creationId xmlns:p14="http://schemas.microsoft.com/office/powerpoint/2010/main" val="366307897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75057" y="232260"/>
            <a:ext cx="10178322" cy="1492132"/>
          </a:xfrm>
        </p:spPr>
        <p:txBody>
          <a:bodyPr/>
          <a:lstStyle/>
          <a:p>
            <a:r>
              <a:rPr lang="en-US" sz="4400" cap="none" spc="0" dirty="0">
                <a:solidFill>
                  <a:prstClr val="black"/>
                </a:solidFill>
                <a:latin typeface="Calibri"/>
                <a:ea typeface="ＭＳ Ｐゴシック" pitchFamily="80" charset="-128"/>
              </a:rPr>
              <a:t>Formic Acid</a:t>
            </a:r>
            <a:endParaRPr lang="ar-IQ" dirty="0"/>
          </a:p>
        </p:txBody>
      </p:sp>
      <p:sp>
        <p:nvSpPr>
          <p:cNvPr id="3" name="عنصر نائب للمحتوى 2"/>
          <p:cNvSpPr>
            <a:spLocks noGrp="1"/>
          </p:cNvSpPr>
          <p:nvPr>
            <p:ph idx="1"/>
          </p:nvPr>
        </p:nvSpPr>
        <p:spPr>
          <a:xfrm>
            <a:off x="1275057" y="1617261"/>
            <a:ext cx="10178322" cy="3593591"/>
          </a:xfrm>
        </p:spPr>
        <p:txBody>
          <a:bodyPr/>
          <a:lstStyle/>
          <a:p>
            <a:pPr marL="0" lvl="0" indent="0" algn="l" rtl="0">
              <a:lnSpc>
                <a:spcPct val="100000"/>
              </a:lnSpc>
              <a:spcBef>
                <a:spcPct val="20000"/>
              </a:spcBef>
              <a:buClrTx/>
              <a:buNone/>
              <a:defRPr/>
            </a:pPr>
            <a:r>
              <a:rPr lang="en-US" sz="3600" dirty="0">
                <a:solidFill>
                  <a:prstClr val="black"/>
                </a:solidFill>
                <a:latin typeface="Times New Roman" panose="02020603050405020304" pitchFamily="18" charset="0"/>
                <a:ea typeface="ＭＳ Ｐゴシック" pitchFamily="80" charset="-128"/>
                <a:cs typeface="Times New Roman" panose="02020603050405020304" pitchFamily="18" charset="0"/>
              </a:rPr>
              <a:t>A red ant sting contains formic acid that irritates the skin.</a:t>
            </a:r>
            <a:endParaRPr lang="en-US" sz="4000" dirty="0">
              <a:solidFill>
                <a:prstClr val="black"/>
              </a:solidFill>
              <a:latin typeface="Times New Roman" panose="02020603050405020304" pitchFamily="18" charset="0"/>
              <a:ea typeface="ＭＳ Ｐゴシック" pitchFamily="80" charset="-128"/>
              <a:cs typeface="Times New Roman" panose="02020603050405020304" pitchFamily="18" charset="0"/>
            </a:endParaRPr>
          </a:p>
          <a:p>
            <a:endParaRPr lang="ar-IQ" dirty="0"/>
          </a:p>
        </p:txBody>
      </p:sp>
      <p:pic>
        <p:nvPicPr>
          <p:cNvPr id="4" name="Picture 6" descr="H:\48353 Timberlake, 4e IRDVD\Working Files 48353\JPEG\ch16\006_16_Pg572_UnFigure_2.jpg"/>
          <p:cNvPicPr>
            <a:picLocks noChangeAspect="1" noChangeArrowheads="1"/>
          </p:cNvPicPr>
          <p:nvPr/>
        </p:nvPicPr>
        <p:blipFill>
          <a:blip r:embed="rId2" cstate="print"/>
          <a:srcRect/>
          <a:stretch>
            <a:fillRect/>
          </a:stretch>
        </p:blipFill>
        <p:spPr bwMode="auto">
          <a:xfrm>
            <a:off x="7620000" y="2487612"/>
            <a:ext cx="3581400" cy="4213439"/>
          </a:xfrm>
          <a:prstGeom prst="rect">
            <a:avLst/>
          </a:prstGeom>
          <a:noFill/>
          <a:ln w="9525">
            <a:noFill/>
            <a:miter lim="800000"/>
            <a:headEnd/>
            <a:tailEnd/>
          </a:ln>
        </p:spPr>
      </p:pic>
      <p:pic>
        <p:nvPicPr>
          <p:cNvPr id="5" name="Picture 4"/>
          <p:cNvPicPr>
            <a:picLocks noChangeAspect="1"/>
          </p:cNvPicPr>
          <p:nvPr/>
        </p:nvPicPr>
        <p:blipFill>
          <a:blip r:embed="rId3" cstate="print"/>
          <a:srcRect/>
          <a:stretch>
            <a:fillRect/>
          </a:stretch>
        </p:blipFill>
        <p:spPr bwMode="auto">
          <a:xfrm>
            <a:off x="3088943" y="3703743"/>
            <a:ext cx="2209800" cy="1781175"/>
          </a:xfrm>
          <a:prstGeom prst="rect">
            <a:avLst/>
          </a:prstGeom>
          <a:noFill/>
          <a:ln w="9525">
            <a:noFill/>
            <a:miter lim="800000"/>
            <a:headEnd/>
            <a:tailEnd/>
          </a:ln>
        </p:spPr>
      </p:pic>
    </p:spTree>
    <p:extLst>
      <p:ext uri="{BB962C8B-B14F-4D97-AF65-F5344CB8AC3E}">
        <p14:creationId xmlns:p14="http://schemas.microsoft.com/office/powerpoint/2010/main" val="3494521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1678" y="382385"/>
            <a:ext cx="10178322" cy="1492132"/>
          </a:xfrm>
        </p:spPr>
        <p:txBody>
          <a:bodyPr/>
          <a:lstStyle/>
          <a:p>
            <a:r>
              <a:rPr lang="en-US" sz="4400" cap="none" spc="0" dirty="0">
                <a:solidFill>
                  <a:prstClr val="black"/>
                </a:solidFill>
                <a:latin typeface="Calibri"/>
                <a:ea typeface="ＭＳ Ｐゴシック" pitchFamily="80" charset="-128"/>
              </a:rPr>
              <a:t>Preparation of Carboxylic Acids</a:t>
            </a:r>
            <a:endParaRPr lang="ar-IQ" dirty="0"/>
          </a:p>
        </p:txBody>
      </p:sp>
      <p:sp>
        <p:nvSpPr>
          <p:cNvPr id="3" name="عنصر نائب للمحتوى 2"/>
          <p:cNvSpPr>
            <a:spLocks noGrp="1"/>
          </p:cNvSpPr>
          <p:nvPr>
            <p:ph idx="1"/>
          </p:nvPr>
        </p:nvSpPr>
        <p:spPr>
          <a:xfrm>
            <a:off x="1142496" y="1426192"/>
            <a:ext cx="10178322" cy="2722727"/>
          </a:xfrm>
        </p:spPr>
        <p:txBody>
          <a:bodyPr/>
          <a:lstStyle/>
          <a:p>
            <a:pPr marL="342900" lvl="0" indent="-342900" algn="just" rtl="0">
              <a:lnSpc>
                <a:spcPct val="100000"/>
              </a:lnSpc>
              <a:spcBef>
                <a:spcPct val="10000"/>
              </a:spcBef>
              <a:spcAft>
                <a:spcPct val="5000"/>
              </a:spcAft>
              <a:buClrTx/>
              <a:buNone/>
            </a:pPr>
            <a:r>
              <a:rPr lang="en-US" sz="3600" dirty="0">
                <a:solidFill>
                  <a:prstClr val="black"/>
                </a:solidFill>
                <a:latin typeface="Calibri"/>
                <a:ea typeface="ＭＳ Ｐゴシック" pitchFamily="80" charset="-128"/>
              </a:rPr>
              <a:t>Carboxylic acids are prepared </a:t>
            </a:r>
          </a:p>
          <a:p>
            <a:pPr marL="342900" lvl="0" indent="-342900" algn="just" rtl="0">
              <a:lnSpc>
                <a:spcPct val="100000"/>
              </a:lnSpc>
              <a:spcBef>
                <a:spcPct val="10000"/>
              </a:spcBef>
              <a:spcAft>
                <a:spcPct val="5000"/>
              </a:spcAft>
              <a:buClrTx/>
            </a:pPr>
            <a:r>
              <a:rPr lang="en-US" sz="3600" dirty="0">
                <a:solidFill>
                  <a:prstClr val="black"/>
                </a:solidFill>
                <a:latin typeface="Calibri"/>
                <a:ea typeface="ＭＳ Ｐゴシック" pitchFamily="80" charset="-128"/>
              </a:rPr>
              <a:t>by oxidizing primary alcohols or aldehydes.</a:t>
            </a:r>
          </a:p>
          <a:p>
            <a:pPr marL="342900" lvl="0" indent="-342900" algn="just" rtl="0">
              <a:lnSpc>
                <a:spcPct val="100000"/>
              </a:lnSpc>
              <a:spcBef>
                <a:spcPct val="10000"/>
              </a:spcBef>
              <a:spcAft>
                <a:spcPct val="5000"/>
              </a:spcAft>
              <a:buClrTx/>
            </a:pPr>
            <a:r>
              <a:rPr lang="en-US" sz="3600" dirty="0">
                <a:solidFill>
                  <a:prstClr val="black"/>
                </a:solidFill>
                <a:latin typeface="Calibri"/>
                <a:ea typeface="ＭＳ Ｐゴシック" pitchFamily="80" charset="-128"/>
              </a:rPr>
              <a:t>from the oxidation of ethanol, which produces ethanoic acid (acetic acid).</a:t>
            </a:r>
            <a:endParaRPr lang="en-US" sz="3600" baseline="-25000" dirty="0">
              <a:solidFill>
                <a:prstClr val="black"/>
              </a:solidFill>
              <a:latin typeface="Calibri"/>
              <a:ea typeface="ＭＳ Ｐゴシック" pitchFamily="80" charset="-128"/>
              <a:cs typeface="Arial" charset="0"/>
            </a:endParaRPr>
          </a:p>
          <a:p>
            <a:endParaRPr lang="ar-IQ" dirty="0"/>
          </a:p>
        </p:txBody>
      </p:sp>
      <p:grpSp>
        <p:nvGrpSpPr>
          <p:cNvPr id="4" name="Group 9"/>
          <p:cNvGrpSpPr>
            <a:grpSpLocks/>
          </p:cNvGrpSpPr>
          <p:nvPr/>
        </p:nvGrpSpPr>
        <p:grpSpPr bwMode="auto">
          <a:xfrm>
            <a:off x="1637731" y="4148918"/>
            <a:ext cx="8693624" cy="2047165"/>
            <a:chOff x="225" y="2304"/>
            <a:chExt cx="3807" cy="1056"/>
          </a:xfrm>
        </p:grpSpPr>
        <p:pic>
          <p:nvPicPr>
            <p:cNvPr id="5" name="Picture 9" descr="16_01-01UN"/>
            <p:cNvPicPr>
              <a:picLocks noChangeAspect="1" noChangeArrowheads="1"/>
            </p:cNvPicPr>
            <p:nvPr/>
          </p:nvPicPr>
          <p:blipFill>
            <a:blip r:embed="rId2" cstate="print"/>
            <a:srcRect b="11284"/>
            <a:stretch>
              <a:fillRect/>
            </a:stretch>
          </p:blipFill>
          <p:spPr bwMode="auto">
            <a:xfrm>
              <a:off x="225" y="2304"/>
              <a:ext cx="3807" cy="912"/>
            </a:xfrm>
            <a:prstGeom prst="rect">
              <a:avLst/>
            </a:prstGeom>
            <a:noFill/>
            <a:ln w="9525">
              <a:noFill/>
              <a:miter lim="800000"/>
              <a:headEnd/>
              <a:tailEnd/>
            </a:ln>
          </p:spPr>
        </p:pic>
        <p:sp>
          <p:nvSpPr>
            <p:cNvPr id="6" name="Text Box 8"/>
            <p:cNvSpPr txBox="1">
              <a:spLocks noChangeArrowheads="1"/>
            </p:cNvSpPr>
            <p:nvPr/>
          </p:nvSpPr>
          <p:spPr bwMode="auto">
            <a:xfrm>
              <a:off x="1632" y="3225"/>
              <a:ext cx="1200" cy="135"/>
            </a:xfrm>
            <a:prstGeom prst="rect">
              <a:avLst/>
            </a:prstGeom>
            <a:noFill/>
            <a:ln w="9525">
              <a:noFill/>
              <a:miter lim="800000"/>
              <a:headEnd/>
              <a:tailEnd/>
            </a:ln>
            <a:effectLst/>
          </p:spPr>
          <p:txBody>
            <a:bodyPr>
              <a:spAutoFit/>
            </a:bodyPr>
            <a:lstStyle/>
            <a:p>
              <a:pPr>
                <a:spcBef>
                  <a:spcPct val="50000"/>
                </a:spcBef>
              </a:pPr>
              <a:r>
                <a:rPr lang="en-US" sz="800">
                  <a:solidFill>
                    <a:srgbClr val="4D4D4D"/>
                  </a:solidFill>
                  <a:latin typeface="Calibri"/>
                  <a:cs typeface="Arial" charset="0"/>
                </a:rPr>
                <a:t>© </a:t>
              </a:r>
              <a:r>
                <a:rPr lang="en-US" sz="800">
                  <a:solidFill>
                    <a:srgbClr val="4D4D4D"/>
                  </a:solidFill>
                  <a:latin typeface="Calibri"/>
                </a:rPr>
                <a:t>2013 Pearson Education, Inc.</a:t>
              </a:r>
            </a:p>
          </p:txBody>
        </p:sp>
      </p:grpSp>
    </p:spTree>
    <p:extLst>
      <p:ext uri="{BB962C8B-B14F-4D97-AF65-F5344CB8AC3E}">
        <p14:creationId xmlns:p14="http://schemas.microsoft.com/office/powerpoint/2010/main" val="1625164322"/>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8549" y="313898"/>
            <a:ext cx="9758150" cy="6114197"/>
          </a:xfrm>
          <a:prstGeom prst="rect">
            <a:avLst/>
          </a:prstGeom>
        </p:spPr>
      </p:pic>
    </p:spTree>
    <p:extLst>
      <p:ext uri="{BB962C8B-B14F-4D97-AF65-F5344CB8AC3E}">
        <p14:creationId xmlns:p14="http://schemas.microsoft.com/office/powerpoint/2010/main" val="359230706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لام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الشارة</Template>
  <TotalTime>89</TotalTime>
  <Words>907</Words>
  <Application>Microsoft Office PowerPoint</Application>
  <PresentationFormat>شاشة عريضة</PresentationFormat>
  <Paragraphs>71</Paragraphs>
  <Slides>26</Slides>
  <Notes>0</Notes>
  <HiddenSlides>0</HiddenSlides>
  <MMClips>0</MMClips>
  <ScaleCrop>false</ScaleCrop>
  <HeadingPairs>
    <vt:vector size="8" baseType="variant">
      <vt:variant>
        <vt:lpstr>الخطوط المستخدمة</vt:lpstr>
      </vt:variant>
      <vt:variant>
        <vt:i4>8</vt:i4>
      </vt:variant>
      <vt:variant>
        <vt:lpstr>نسق</vt:lpstr>
      </vt:variant>
      <vt:variant>
        <vt:i4>1</vt:i4>
      </vt:variant>
      <vt:variant>
        <vt:lpstr>خوادم OLE مضمنة</vt:lpstr>
      </vt:variant>
      <vt:variant>
        <vt:i4>1</vt:i4>
      </vt:variant>
      <vt:variant>
        <vt:lpstr>عناوين الشرائح</vt:lpstr>
      </vt:variant>
      <vt:variant>
        <vt:i4>26</vt:i4>
      </vt:variant>
    </vt:vector>
  </HeadingPairs>
  <TitlesOfParts>
    <vt:vector size="36" baseType="lpstr">
      <vt:lpstr>ＭＳ Ｐゴシック</vt:lpstr>
      <vt:lpstr>Andalus</vt:lpstr>
      <vt:lpstr>Arial</vt:lpstr>
      <vt:lpstr>Calibri</vt:lpstr>
      <vt:lpstr>Gill Sans MT</vt:lpstr>
      <vt:lpstr>Impact</vt:lpstr>
      <vt:lpstr>Majalla UI</vt:lpstr>
      <vt:lpstr>Times New Roman</vt:lpstr>
      <vt:lpstr>Badge</vt:lpstr>
      <vt:lpstr>CS ChemDraw Drawing</vt:lpstr>
      <vt:lpstr>EXPERIMENT 4</vt:lpstr>
      <vt:lpstr>عرض تقديمي في PowerPoint</vt:lpstr>
      <vt:lpstr>عرض تقديمي في PowerPoint</vt:lpstr>
      <vt:lpstr>عرض تقديمي في PowerPoint</vt:lpstr>
      <vt:lpstr>IUPAC Names of Carboxylic Acids</vt:lpstr>
      <vt:lpstr>IUPAC Names of Carboxylic Acids</vt:lpstr>
      <vt:lpstr>Formic Acid</vt:lpstr>
      <vt:lpstr>Preparation of Carboxylic Acids</vt:lpstr>
      <vt:lpstr>عرض تقديمي في PowerPoint</vt:lpstr>
      <vt:lpstr>عرض تقديمي في PowerPoint</vt:lpstr>
      <vt:lpstr>عرض تقديمي في PowerPoint</vt:lpstr>
      <vt:lpstr>General test (Ferric chloride test).</vt:lpstr>
      <vt:lpstr>عرض تقديمي في PowerPoint</vt:lpstr>
      <vt:lpstr>عرض تقديمي في PowerPoint</vt:lpstr>
      <vt:lpstr>عرض تقديمي في PowerPoint</vt:lpstr>
      <vt:lpstr>عرض تقديمي في PowerPoint</vt:lpstr>
      <vt:lpstr>عرض تقديمي في PowerPoint</vt:lpstr>
      <vt:lpstr>Special tests for formic acid</vt:lpstr>
      <vt:lpstr>عرض تقديمي في PowerPoint</vt:lpstr>
      <vt:lpstr>عرض تقديمي في PowerPoint</vt:lpstr>
      <vt:lpstr>عرض تقديمي في PowerPoint</vt:lpstr>
      <vt:lpstr>Special tests for oxalic acid</vt:lpstr>
      <vt:lpstr>عرض تقديمي في PowerPoint</vt:lpstr>
      <vt:lpstr>Special test for lactic acid.</vt:lpstr>
      <vt:lpstr>عرض تقديمي في PowerPoint</vt:lpstr>
      <vt:lpstr>Fluorescence test for succinic acid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5</dc:title>
  <dc:creator>Sura</dc:creator>
  <cp:lastModifiedBy>lenovo</cp:lastModifiedBy>
  <cp:revision>38</cp:revision>
  <dcterms:created xsi:type="dcterms:W3CDTF">2016-11-05T11:13:48Z</dcterms:created>
  <dcterms:modified xsi:type="dcterms:W3CDTF">2019-10-26T18:53:49Z</dcterms:modified>
</cp:coreProperties>
</file>