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0" r:id="rId2"/>
    <p:sldId id="279" r:id="rId3"/>
    <p:sldId id="257" r:id="rId4"/>
    <p:sldId id="275" r:id="rId5"/>
    <p:sldId id="264" r:id="rId6"/>
    <p:sldId id="258" r:id="rId7"/>
    <p:sldId id="260" r:id="rId8"/>
    <p:sldId id="261" r:id="rId9"/>
    <p:sldId id="262" r:id="rId10"/>
    <p:sldId id="276" r:id="rId11"/>
    <p:sldId id="263" r:id="rId12"/>
    <p:sldId id="268" r:id="rId13"/>
    <p:sldId id="277" r:id="rId14"/>
    <p:sldId id="265" r:id="rId15"/>
    <p:sldId id="266" r:id="rId16"/>
    <p:sldId id="269" r:id="rId17"/>
    <p:sldId id="270" r:id="rId18"/>
    <p:sldId id="271" r:id="rId19"/>
    <p:sldId id="272" r:id="rId20"/>
    <p:sldId id="273" r:id="rId21"/>
    <p:sldId id="278" r:id="rId22"/>
    <p:sldId id="274" r:id="rId23"/>
    <p:sldId id="281" r:id="rId2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336874-AE71-4FF4-9510-5E7AE2402712}" type="doc">
      <dgm:prSet loTypeId="urn:microsoft.com/office/officeart/2005/8/layout/venn1" loCatId="relationship" qsTypeId="urn:microsoft.com/office/officeart/2005/8/quickstyle/3d4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1674EFD-84B2-4D3A-8390-9FDBDE819C09}">
      <dgm:prSet/>
      <dgm:spPr>
        <a:ln>
          <a:solidFill>
            <a:schemeClr val="accent1"/>
          </a:solidFill>
        </a:ln>
      </dgm:spPr>
      <dgm:t>
        <a:bodyPr/>
        <a:lstStyle/>
        <a:p>
          <a:pPr rtl="0"/>
          <a:r>
            <a:rPr lang="en-US" dirty="0" smtClean="0"/>
            <a:t>1.</a:t>
          </a:r>
          <a:r>
            <a:rPr lang="en-US" b="1" dirty="0" smtClean="0"/>
            <a:t>Mixing (blending) </a:t>
          </a:r>
          <a:r>
            <a:rPr lang="en-US" dirty="0" smtClean="0"/>
            <a:t>of the drug, diluent and </a:t>
          </a:r>
          <a:r>
            <a:rPr lang="en-US" dirty="0" err="1" smtClean="0"/>
            <a:t>disintegrant</a:t>
          </a:r>
          <a:r>
            <a:rPr lang="en-US" dirty="0" smtClean="0"/>
            <a:t>. </a:t>
          </a:r>
          <a:endParaRPr lang="en-US" dirty="0"/>
        </a:p>
      </dgm:t>
    </dgm:pt>
    <dgm:pt modelId="{DE2008E0-0871-47B1-9241-F823DCA4AE93}" type="parTrans" cxnId="{DF2A1859-ABBC-47C7-8DD2-2D1F78537572}">
      <dgm:prSet/>
      <dgm:spPr/>
      <dgm:t>
        <a:bodyPr/>
        <a:lstStyle/>
        <a:p>
          <a:endParaRPr lang="en-US"/>
        </a:p>
      </dgm:t>
    </dgm:pt>
    <dgm:pt modelId="{3FEE0CCD-B8EA-400A-A733-1D504E1702EC}" type="sibTrans" cxnId="{DF2A1859-ABBC-47C7-8DD2-2D1F78537572}">
      <dgm:prSet/>
      <dgm:spPr/>
      <dgm:t>
        <a:bodyPr/>
        <a:lstStyle/>
        <a:p>
          <a:endParaRPr lang="en-US"/>
        </a:p>
      </dgm:t>
    </dgm:pt>
    <dgm:pt modelId="{F532250D-3B17-4E34-B39E-EC4B93F5ED40}">
      <dgm:prSet/>
      <dgm:spPr/>
      <dgm:t>
        <a:bodyPr/>
        <a:lstStyle/>
        <a:p>
          <a:pPr rtl="0"/>
          <a:r>
            <a:rPr lang="en-US" smtClean="0"/>
            <a:t>2.</a:t>
          </a:r>
          <a:r>
            <a:rPr lang="en-US" b="1" smtClean="0"/>
            <a:t>Wet massing</a:t>
          </a:r>
          <a:r>
            <a:rPr lang="en-US" smtClean="0"/>
            <a:t> by addition of binder or adhesive or called granulation agent. </a:t>
          </a:r>
          <a:endParaRPr lang="en-US"/>
        </a:p>
      </dgm:t>
    </dgm:pt>
    <dgm:pt modelId="{62F61CB9-60F6-4081-B048-2CE7FAA0D879}" type="parTrans" cxnId="{7360D1E2-FEF9-4210-91CB-20D76F2D3F11}">
      <dgm:prSet/>
      <dgm:spPr/>
      <dgm:t>
        <a:bodyPr/>
        <a:lstStyle/>
        <a:p>
          <a:endParaRPr lang="en-US"/>
        </a:p>
      </dgm:t>
    </dgm:pt>
    <dgm:pt modelId="{7F30F16A-96CA-4E34-A6B1-A986DD3F935F}" type="sibTrans" cxnId="{7360D1E2-FEF9-4210-91CB-20D76F2D3F11}">
      <dgm:prSet/>
      <dgm:spPr/>
      <dgm:t>
        <a:bodyPr/>
        <a:lstStyle/>
        <a:p>
          <a:endParaRPr lang="en-US"/>
        </a:p>
      </dgm:t>
    </dgm:pt>
    <dgm:pt modelId="{8BE7DD7C-498A-463C-81D5-131E79279B20}">
      <dgm:prSet/>
      <dgm:spPr/>
      <dgm:t>
        <a:bodyPr/>
        <a:lstStyle/>
        <a:p>
          <a:pPr rtl="0"/>
          <a:r>
            <a:rPr lang="en-US" smtClean="0"/>
            <a:t>3.</a:t>
          </a:r>
          <a:r>
            <a:rPr lang="en-US" b="1" smtClean="0"/>
            <a:t>Granulation</a:t>
          </a:r>
          <a:r>
            <a:rPr lang="en-US" smtClean="0"/>
            <a:t> by sieving (</a:t>
          </a:r>
          <a:r>
            <a:rPr lang="en-US" b="1" smtClean="0"/>
            <a:t>wet screening</a:t>
          </a:r>
          <a:r>
            <a:rPr lang="en-US" smtClean="0"/>
            <a:t>).</a:t>
          </a:r>
          <a:endParaRPr lang="en-US"/>
        </a:p>
      </dgm:t>
    </dgm:pt>
    <dgm:pt modelId="{0E38C069-45EC-4E5A-ACBC-A0055A4EC1C5}" type="parTrans" cxnId="{7AF9BDA0-CA63-47F3-BE40-C0DEF2F3F7CA}">
      <dgm:prSet/>
      <dgm:spPr/>
      <dgm:t>
        <a:bodyPr/>
        <a:lstStyle/>
        <a:p>
          <a:endParaRPr lang="en-US"/>
        </a:p>
      </dgm:t>
    </dgm:pt>
    <dgm:pt modelId="{5CD00F1C-0FE4-4A5A-B3AE-F408822BD3D0}" type="sibTrans" cxnId="{7AF9BDA0-CA63-47F3-BE40-C0DEF2F3F7CA}">
      <dgm:prSet/>
      <dgm:spPr/>
      <dgm:t>
        <a:bodyPr/>
        <a:lstStyle/>
        <a:p>
          <a:endParaRPr lang="en-US"/>
        </a:p>
      </dgm:t>
    </dgm:pt>
    <dgm:pt modelId="{002B8D2D-4A6C-416D-A06E-263A3C4674DB}">
      <dgm:prSet/>
      <dgm:spPr/>
      <dgm:t>
        <a:bodyPr/>
        <a:lstStyle/>
        <a:p>
          <a:pPr rtl="0"/>
          <a:r>
            <a:rPr lang="en-US" smtClean="0"/>
            <a:t>4.</a:t>
          </a:r>
          <a:r>
            <a:rPr lang="en-US" b="1" smtClean="0"/>
            <a:t>Drying</a:t>
          </a:r>
          <a:r>
            <a:rPr lang="en-US" smtClean="0"/>
            <a:t>.</a:t>
          </a:r>
          <a:endParaRPr lang="en-US"/>
        </a:p>
      </dgm:t>
    </dgm:pt>
    <dgm:pt modelId="{97A660F9-5B8B-4B84-8551-2674FC7672E0}" type="parTrans" cxnId="{EA359982-4FD6-4642-A666-9B1DDF92A4E9}">
      <dgm:prSet/>
      <dgm:spPr/>
      <dgm:t>
        <a:bodyPr/>
        <a:lstStyle/>
        <a:p>
          <a:endParaRPr lang="en-US"/>
        </a:p>
      </dgm:t>
    </dgm:pt>
    <dgm:pt modelId="{CBB96566-D4E9-4485-B229-0E5B085E1CF9}" type="sibTrans" cxnId="{EA359982-4FD6-4642-A666-9B1DDF92A4E9}">
      <dgm:prSet/>
      <dgm:spPr/>
      <dgm:t>
        <a:bodyPr/>
        <a:lstStyle/>
        <a:p>
          <a:endParaRPr lang="en-US"/>
        </a:p>
      </dgm:t>
    </dgm:pt>
    <dgm:pt modelId="{36E11C1D-2828-4E7A-99F2-ABC043D10BA2}">
      <dgm:prSet/>
      <dgm:spPr/>
      <dgm:t>
        <a:bodyPr/>
        <a:lstStyle/>
        <a:p>
          <a:pPr rtl="0"/>
          <a:r>
            <a:rPr lang="en-US" smtClean="0"/>
            <a:t>5.</a:t>
          </a:r>
          <a:r>
            <a:rPr lang="en-US" b="1" smtClean="0"/>
            <a:t>Homogenizing </a:t>
          </a:r>
          <a:r>
            <a:rPr lang="en-US" smtClean="0"/>
            <a:t>by second sieving (</a:t>
          </a:r>
          <a:r>
            <a:rPr lang="en-US" b="1" smtClean="0"/>
            <a:t>dry screening</a:t>
          </a:r>
          <a:r>
            <a:rPr lang="en-US" smtClean="0"/>
            <a:t>).</a:t>
          </a:r>
          <a:endParaRPr lang="en-US"/>
        </a:p>
      </dgm:t>
    </dgm:pt>
    <dgm:pt modelId="{2422178E-FA52-46EF-A0D8-0E84A685E4F7}" type="parTrans" cxnId="{2F413518-2BD3-4954-A932-8E08BD1B29D2}">
      <dgm:prSet/>
      <dgm:spPr/>
      <dgm:t>
        <a:bodyPr/>
        <a:lstStyle/>
        <a:p>
          <a:endParaRPr lang="en-US"/>
        </a:p>
      </dgm:t>
    </dgm:pt>
    <dgm:pt modelId="{99CD32FB-9842-4563-A2C8-9077C0476214}" type="sibTrans" cxnId="{2F413518-2BD3-4954-A932-8E08BD1B29D2}">
      <dgm:prSet/>
      <dgm:spPr/>
      <dgm:t>
        <a:bodyPr/>
        <a:lstStyle/>
        <a:p>
          <a:endParaRPr lang="en-US"/>
        </a:p>
      </dgm:t>
    </dgm:pt>
    <dgm:pt modelId="{603C630F-838A-420D-9A42-0FAB134FC236}">
      <dgm:prSet/>
      <dgm:spPr/>
      <dgm:t>
        <a:bodyPr/>
        <a:lstStyle/>
        <a:p>
          <a:pPr rtl="0"/>
          <a:r>
            <a:rPr lang="en-US" dirty="0" smtClean="0"/>
            <a:t>6.</a:t>
          </a:r>
          <a:r>
            <a:rPr lang="en-US" b="1" dirty="0" smtClean="0"/>
            <a:t>Mixing</a:t>
          </a:r>
          <a:r>
            <a:rPr lang="en-US" dirty="0" smtClean="0"/>
            <a:t> (</a:t>
          </a:r>
          <a:r>
            <a:rPr lang="en-US" b="1" dirty="0" smtClean="0"/>
            <a:t>blending)</a:t>
          </a:r>
          <a:r>
            <a:rPr lang="en-US" dirty="0" smtClean="0"/>
            <a:t> by addition of </a:t>
          </a:r>
          <a:r>
            <a:rPr lang="en-US" dirty="0" err="1" smtClean="0"/>
            <a:t>glidant</a:t>
          </a:r>
          <a:r>
            <a:rPr lang="en-US" dirty="0" smtClean="0"/>
            <a:t> and lubricant.</a:t>
          </a:r>
          <a:endParaRPr lang="en-US" dirty="0"/>
        </a:p>
      </dgm:t>
    </dgm:pt>
    <dgm:pt modelId="{4883C1B4-89F5-4910-83CD-C8CC757AF8FA}" type="parTrans" cxnId="{C7A05044-D9CB-4CCD-976A-D5EC8D9A37B4}">
      <dgm:prSet/>
      <dgm:spPr/>
      <dgm:t>
        <a:bodyPr/>
        <a:lstStyle/>
        <a:p>
          <a:endParaRPr lang="en-US"/>
        </a:p>
      </dgm:t>
    </dgm:pt>
    <dgm:pt modelId="{47F5C847-6F6F-47F5-ABCC-EF690E6598F6}" type="sibTrans" cxnId="{C7A05044-D9CB-4CCD-976A-D5EC8D9A37B4}">
      <dgm:prSet/>
      <dgm:spPr/>
      <dgm:t>
        <a:bodyPr/>
        <a:lstStyle/>
        <a:p>
          <a:endParaRPr lang="en-US"/>
        </a:p>
      </dgm:t>
    </dgm:pt>
    <dgm:pt modelId="{E86EF10D-EF1C-4797-B5FE-C25519AB7534}" type="pres">
      <dgm:prSet presAssocID="{F9336874-AE71-4FF4-9510-5E7AE2402712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919A992-25EA-47F8-840E-D4FDBE1F721E}" type="pres">
      <dgm:prSet presAssocID="{C1674EFD-84B2-4D3A-8390-9FDBDE819C09}" presName="circ1" presStyleLbl="vennNode1" presStyleIdx="0" presStyleCnt="6"/>
      <dgm:spPr/>
    </dgm:pt>
    <dgm:pt modelId="{5A710527-4B81-48AB-9FA2-0D20D7C73836}" type="pres">
      <dgm:prSet presAssocID="{C1674EFD-84B2-4D3A-8390-9FDBDE819C0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BEA7A7-C38A-426F-BAD8-7A2E224AD4EB}" type="pres">
      <dgm:prSet presAssocID="{F532250D-3B17-4E34-B39E-EC4B93F5ED40}" presName="circ2" presStyleLbl="vennNode1" presStyleIdx="1" presStyleCnt="6"/>
      <dgm:spPr/>
    </dgm:pt>
    <dgm:pt modelId="{0BBA7ADF-BC21-402C-94FA-0F4D1DD8A391}" type="pres">
      <dgm:prSet presAssocID="{F532250D-3B17-4E34-B39E-EC4B93F5ED4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A65A64-D489-4F67-9297-BBF2FA7A30AF}" type="pres">
      <dgm:prSet presAssocID="{8BE7DD7C-498A-463C-81D5-131E79279B20}" presName="circ3" presStyleLbl="vennNode1" presStyleIdx="2" presStyleCnt="6"/>
      <dgm:spPr/>
    </dgm:pt>
    <dgm:pt modelId="{1F4F6533-FB28-4575-903F-238B2A0A9470}" type="pres">
      <dgm:prSet presAssocID="{8BE7DD7C-498A-463C-81D5-131E79279B20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8CBDEF-BCB1-4988-ADF4-9776F97C1B10}" type="pres">
      <dgm:prSet presAssocID="{002B8D2D-4A6C-416D-A06E-263A3C4674DB}" presName="circ4" presStyleLbl="vennNode1" presStyleIdx="3" presStyleCnt="6"/>
      <dgm:spPr/>
    </dgm:pt>
    <dgm:pt modelId="{CB2F83A3-7F24-4455-BA25-A13EE8E4958E}" type="pres">
      <dgm:prSet presAssocID="{002B8D2D-4A6C-416D-A06E-263A3C4674DB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3D2B34-0DCF-45EC-B198-8A9B061200E6}" type="pres">
      <dgm:prSet presAssocID="{36E11C1D-2828-4E7A-99F2-ABC043D10BA2}" presName="circ5" presStyleLbl="vennNode1" presStyleIdx="4" presStyleCnt="6"/>
      <dgm:spPr/>
    </dgm:pt>
    <dgm:pt modelId="{2EDCBB29-1CDD-48C8-9087-3D8F8643E5B1}" type="pres">
      <dgm:prSet presAssocID="{36E11C1D-2828-4E7A-99F2-ABC043D10BA2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0789E7-98B3-450E-94A6-CFB701786DFF}" type="pres">
      <dgm:prSet presAssocID="{603C630F-838A-420D-9A42-0FAB134FC236}" presName="circ6" presStyleLbl="vennNode1" presStyleIdx="5" presStyleCnt="6"/>
      <dgm:spPr/>
    </dgm:pt>
    <dgm:pt modelId="{00713B52-2DB0-499C-9437-6755102D3E26}" type="pres">
      <dgm:prSet presAssocID="{603C630F-838A-420D-9A42-0FAB134FC236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60D1E2-FEF9-4210-91CB-20D76F2D3F11}" srcId="{F9336874-AE71-4FF4-9510-5E7AE2402712}" destId="{F532250D-3B17-4E34-B39E-EC4B93F5ED40}" srcOrd="1" destOrd="0" parTransId="{62F61CB9-60F6-4081-B048-2CE7FAA0D879}" sibTransId="{7F30F16A-96CA-4E34-A6B1-A986DD3F935F}"/>
    <dgm:cxn modelId="{EA359982-4FD6-4642-A666-9B1DDF92A4E9}" srcId="{F9336874-AE71-4FF4-9510-5E7AE2402712}" destId="{002B8D2D-4A6C-416D-A06E-263A3C4674DB}" srcOrd="3" destOrd="0" parTransId="{97A660F9-5B8B-4B84-8551-2674FC7672E0}" sibTransId="{CBB96566-D4E9-4485-B229-0E5B085E1CF9}"/>
    <dgm:cxn modelId="{DF2A1859-ABBC-47C7-8DD2-2D1F78537572}" srcId="{F9336874-AE71-4FF4-9510-5E7AE2402712}" destId="{C1674EFD-84B2-4D3A-8390-9FDBDE819C09}" srcOrd="0" destOrd="0" parTransId="{DE2008E0-0871-47B1-9241-F823DCA4AE93}" sibTransId="{3FEE0CCD-B8EA-400A-A733-1D504E1702EC}"/>
    <dgm:cxn modelId="{2F413518-2BD3-4954-A932-8E08BD1B29D2}" srcId="{F9336874-AE71-4FF4-9510-5E7AE2402712}" destId="{36E11C1D-2828-4E7A-99F2-ABC043D10BA2}" srcOrd="4" destOrd="0" parTransId="{2422178E-FA52-46EF-A0D8-0E84A685E4F7}" sibTransId="{99CD32FB-9842-4563-A2C8-9077C0476214}"/>
    <dgm:cxn modelId="{7AF9BDA0-CA63-47F3-BE40-C0DEF2F3F7CA}" srcId="{F9336874-AE71-4FF4-9510-5E7AE2402712}" destId="{8BE7DD7C-498A-463C-81D5-131E79279B20}" srcOrd="2" destOrd="0" parTransId="{0E38C069-45EC-4E5A-ACBC-A0055A4EC1C5}" sibTransId="{5CD00F1C-0FE4-4A5A-B3AE-F408822BD3D0}"/>
    <dgm:cxn modelId="{42E65F21-BAAB-4457-A220-945508F0F452}" type="presOf" srcId="{36E11C1D-2828-4E7A-99F2-ABC043D10BA2}" destId="{2EDCBB29-1CDD-48C8-9087-3D8F8643E5B1}" srcOrd="0" destOrd="0" presId="urn:microsoft.com/office/officeart/2005/8/layout/venn1"/>
    <dgm:cxn modelId="{F69D43F7-0ECE-4C48-81E1-8D67C08D2AEF}" type="presOf" srcId="{C1674EFD-84B2-4D3A-8390-9FDBDE819C09}" destId="{5A710527-4B81-48AB-9FA2-0D20D7C73836}" srcOrd="0" destOrd="0" presId="urn:microsoft.com/office/officeart/2005/8/layout/venn1"/>
    <dgm:cxn modelId="{32B32F65-9D6D-4A95-9E0E-5AB24E001C03}" type="presOf" srcId="{F9336874-AE71-4FF4-9510-5E7AE2402712}" destId="{E86EF10D-EF1C-4797-B5FE-C25519AB7534}" srcOrd="0" destOrd="0" presId="urn:microsoft.com/office/officeart/2005/8/layout/venn1"/>
    <dgm:cxn modelId="{80B6143A-BF2B-46F7-89D6-BC071EBBB197}" type="presOf" srcId="{F532250D-3B17-4E34-B39E-EC4B93F5ED40}" destId="{0BBA7ADF-BC21-402C-94FA-0F4D1DD8A391}" srcOrd="0" destOrd="0" presId="urn:microsoft.com/office/officeart/2005/8/layout/venn1"/>
    <dgm:cxn modelId="{4E7B7BC2-3DBA-4114-BD3A-61BE2C427FFD}" type="presOf" srcId="{8BE7DD7C-498A-463C-81D5-131E79279B20}" destId="{1F4F6533-FB28-4575-903F-238B2A0A9470}" srcOrd="0" destOrd="0" presId="urn:microsoft.com/office/officeart/2005/8/layout/venn1"/>
    <dgm:cxn modelId="{C7A05044-D9CB-4CCD-976A-D5EC8D9A37B4}" srcId="{F9336874-AE71-4FF4-9510-5E7AE2402712}" destId="{603C630F-838A-420D-9A42-0FAB134FC236}" srcOrd="5" destOrd="0" parTransId="{4883C1B4-89F5-4910-83CD-C8CC757AF8FA}" sibTransId="{47F5C847-6F6F-47F5-ABCC-EF690E6598F6}"/>
    <dgm:cxn modelId="{C0A3EE91-2AF3-4173-8572-8BA6189AFFCE}" type="presOf" srcId="{603C630F-838A-420D-9A42-0FAB134FC236}" destId="{00713B52-2DB0-499C-9437-6755102D3E26}" srcOrd="0" destOrd="0" presId="urn:microsoft.com/office/officeart/2005/8/layout/venn1"/>
    <dgm:cxn modelId="{B9EA6911-6B5C-4E5A-AC48-935E7653C075}" type="presOf" srcId="{002B8D2D-4A6C-416D-A06E-263A3C4674DB}" destId="{CB2F83A3-7F24-4455-BA25-A13EE8E4958E}" srcOrd="0" destOrd="0" presId="urn:microsoft.com/office/officeart/2005/8/layout/venn1"/>
    <dgm:cxn modelId="{4CF7705B-0802-4EEF-9F32-DFDF329DB1CA}" type="presParOf" srcId="{E86EF10D-EF1C-4797-B5FE-C25519AB7534}" destId="{5919A992-25EA-47F8-840E-D4FDBE1F721E}" srcOrd="0" destOrd="0" presId="urn:microsoft.com/office/officeart/2005/8/layout/venn1"/>
    <dgm:cxn modelId="{D26A8A85-28F4-4313-AB6A-12290CFF2999}" type="presParOf" srcId="{E86EF10D-EF1C-4797-B5FE-C25519AB7534}" destId="{5A710527-4B81-48AB-9FA2-0D20D7C73836}" srcOrd="1" destOrd="0" presId="urn:microsoft.com/office/officeart/2005/8/layout/venn1"/>
    <dgm:cxn modelId="{C90652C2-76FC-4E16-A0FC-4B22201B5751}" type="presParOf" srcId="{E86EF10D-EF1C-4797-B5FE-C25519AB7534}" destId="{CCBEA7A7-C38A-426F-BAD8-7A2E224AD4EB}" srcOrd="2" destOrd="0" presId="urn:microsoft.com/office/officeart/2005/8/layout/venn1"/>
    <dgm:cxn modelId="{0271A266-FDFE-4B04-A8D0-C3370A5307AA}" type="presParOf" srcId="{E86EF10D-EF1C-4797-B5FE-C25519AB7534}" destId="{0BBA7ADF-BC21-402C-94FA-0F4D1DD8A391}" srcOrd="3" destOrd="0" presId="urn:microsoft.com/office/officeart/2005/8/layout/venn1"/>
    <dgm:cxn modelId="{B3F74656-A646-4919-844E-73A0BA4549D7}" type="presParOf" srcId="{E86EF10D-EF1C-4797-B5FE-C25519AB7534}" destId="{4DA65A64-D489-4F67-9297-BBF2FA7A30AF}" srcOrd="4" destOrd="0" presId="urn:microsoft.com/office/officeart/2005/8/layout/venn1"/>
    <dgm:cxn modelId="{8270D778-0F1B-47B3-95B0-9F06E3202618}" type="presParOf" srcId="{E86EF10D-EF1C-4797-B5FE-C25519AB7534}" destId="{1F4F6533-FB28-4575-903F-238B2A0A9470}" srcOrd="5" destOrd="0" presId="urn:microsoft.com/office/officeart/2005/8/layout/venn1"/>
    <dgm:cxn modelId="{A89B4E14-7E4E-4282-A27B-0F27AAE8DE1A}" type="presParOf" srcId="{E86EF10D-EF1C-4797-B5FE-C25519AB7534}" destId="{2F8CBDEF-BCB1-4988-ADF4-9776F97C1B10}" srcOrd="6" destOrd="0" presId="urn:microsoft.com/office/officeart/2005/8/layout/venn1"/>
    <dgm:cxn modelId="{5E52579F-B70E-437D-A861-95B873147EB3}" type="presParOf" srcId="{E86EF10D-EF1C-4797-B5FE-C25519AB7534}" destId="{CB2F83A3-7F24-4455-BA25-A13EE8E4958E}" srcOrd="7" destOrd="0" presId="urn:microsoft.com/office/officeart/2005/8/layout/venn1"/>
    <dgm:cxn modelId="{081D9D01-79EC-4370-A356-2C016244CC1B}" type="presParOf" srcId="{E86EF10D-EF1C-4797-B5FE-C25519AB7534}" destId="{C73D2B34-0DCF-45EC-B198-8A9B061200E6}" srcOrd="8" destOrd="0" presId="urn:microsoft.com/office/officeart/2005/8/layout/venn1"/>
    <dgm:cxn modelId="{43DCF6EF-6787-4C7C-ADC6-11BACCAA3BEB}" type="presParOf" srcId="{E86EF10D-EF1C-4797-B5FE-C25519AB7534}" destId="{2EDCBB29-1CDD-48C8-9087-3D8F8643E5B1}" srcOrd="9" destOrd="0" presId="urn:microsoft.com/office/officeart/2005/8/layout/venn1"/>
    <dgm:cxn modelId="{BBB26B23-EBF1-4D3E-B409-C949CE9681AB}" type="presParOf" srcId="{E86EF10D-EF1C-4797-B5FE-C25519AB7534}" destId="{FF0789E7-98B3-450E-94A6-CFB701786DFF}" srcOrd="10" destOrd="0" presId="urn:microsoft.com/office/officeart/2005/8/layout/venn1"/>
    <dgm:cxn modelId="{12054E8B-A263-418F-BF3D-56EE5797BE57}" type="presParOf" srcId="{E86EF10D-EF1C-4797-B5FE-C25519AB7534}" destId="{00713B52-2DB0-499C-9437-6755102D3E26}" srcOrd="11" destOrd="0" presId="urn:microsoft.com/office/officeart/2005/8/layout/venn1"/>
  </dgm:cxnLst>
  <dgm:bg/>
  <dgm:whole>
    <a:ln>
      <a:solidFill>
        <a:schemeClr val="accent1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489D8-2D2C-4C27-BE57-907FBF5C279E}" type="doc">
      <dgm:prSet loTypeId="urn:microsoft.com/office/officeart/2005/8/layout/vList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C5158DD-B4FB-4EA5-9C38-58640430C3CB}">
      <dgm:prSet/>
      <dgm:spPr/>
      <dgm:t>
        <a:bodyPr/>
        <a:lstStyle/>
        <a:p>
          <a:pPr algn="just" rtl="0"/>
          <a:r>
            <a:rPr lang="en-US" b="1" dirty="0" smtClean="0">
              <a:solidFill>
                <a:schemeClr val="tx1"/>
              </a:solidFill>
            </a:rPr>
            <a:t>1.Hard aggregates of powder during milling process.</a:t>
          </a:r>
          <a:endParaRPr lang="en-US" b="1" dirty="0">
            <a:solidFill>
              <a:schemeClr val="tx1"/>
            </a:solidFill>
          </a:endParaRPr>
        </a:p>
      </dgm:t>
    </dgm:pt>
    <dgm:pt modelId="{6DE0F183-9B3B-4524-A6EF-5229C0B4B495}" type="parTrans" cxnId="{FCB0204B-E97E-41B6-82AB-863C6D9F7009}">
      <dgm:prSet/>
      <dgm:spPr/>
      <dgm:t>
        <a:bodyPr/>
        <a:lstStyle/>
        <a:p>
          <a:endParaRPr lang="en-US"/>
        </a:p>
      </dgm:t>
    </dgm:pt>
    <dgm:pt modelId="{D71B97A4-6DBD-4BBC-B085-D0FBFABC2BBA}" type="sibTrans" cxnId="{FCB0204B-E97E-41B6-82AB-863C6D9F7009}">
      <dgm:prSet/>
      <dgm:spPr/>
      <dgm:t>
        <a:bodyPr/>
        <a:lstStyle/>
        <a:p>
          <a:endParaRPr lang="en-US"/>
        </a:p>
      </dgm:t>
    </dgm:pt>
    <dgm:pt modelId="{46F44B36-D272-4575-A714-D80C54A1542F}">
      <dgm:prSet/>
      <dgm:spPr/>
      <dgm:t>
        <a:bodyPr/>
        <a:lstStyle/>
        <a:p>
          <a:pPr algn="just" rtl="0"/>
          <a:r>
            <a:rPr lang="en-US" b="1" dirty="0" smtClean="0">
              <a:solidFill>
                <a:schemeClr val="tx1"/>
              </a:solidFill>
            </a:rPr>
            <a:t>2. Some of the material may block the sieve or screen(sticky).</a:t>
          </a:r>
          <a:endParaRPr lang="en-US" b="1" dirty="0">
            <a:solidFill>
              <a:schemeClr val="tx1"/>
            </a:solidFill>
          </a:endParaRPr>
        </a:p>
      </dgm:t>
    </dgm:pt>
    <dgm:pt modelId="{12D00CBC-5E28-4A1D-8ED4-562BEFBA0A42}" type="parTrans" cxnId="{6FC632A8-0AFA-4D15-91B7-DDD9EDCFDDF1}">
      <dgm:prSet/>
      <dgm:spPr/>
      <dgm:t>
        <a:bodyPr/>
        <a:lstStyle/>
        <a:p>
          <a:endParaRPr lang="en-US"/>
        </a:p>
      </dgm:t>
    </dgm:pt>
    <dgm:pt modelId="{5DCF061C-1AA6-4290-B211-B357146CD53D}" type="sibTrans" cxnId="{6FC632A8-0AFA-4D15-91B7-DDD9EDCFDDF1}">
      <dgm:prSet/>
      <dgm:spPr/>
      <dgm:t>
        <a:bodyPr/>
        <a:lstStyle/>
        <a:p>
          <a:endParaRPr lang="en-US"/>
        </a:p>
      </dgm:t>
    </dgm:pt>
    <dgm:pt modelId="{C0F32F57-E9C4-4984-AFC0-53659B5CD788}">
      <dgm:prSet/>
      <dgm:spPr/>
      <dgm:t>
        <a:bodyPr/>
        <a:lstStyle/>
        <a:p>
          <a:pPr algn="just" rtl="0"/>
          <a:r>
            <a:rPr lang="en-US" b="1" dirty="0" smtClean="0">
              <a:solidFill>
                <a:schemeClr val="tx1"/>
              </a:solidFill>
            </a:rPr>
            <a:t>3. Slow drying process. </a:t>
          </a:r>
          <a:endParaRPr lang="en-US" b="1" dirty="0">
            <a:solidFill>
              <a:schemeClr val="tx1"/>
            </a:solidFill>
          </a:endParaRPr>
        </a:p>
      </dgm:t>
    </dgm:pt>
    <dgm:pt modelId="{CD396403-F7FF-4FE4-93D7-93B48525DEA9}" type="parTrans" cxnId="{DABFE8E6-115C-4C7F-BC92-AAFE77CE9D62}">
      <dgm:prSet/>
      <dgm:spPr/>
      <dgm:t>
        <a:bodyPr/>
        <a:lstStyle/>
        <a:p>
          <a:endParaRPr lang="en-US"/>
        </a:p>
      </dgm:t>
    </dgm:pt>
    <dgm:pt modelId="{A9F13179-B8E5-417B-977D-C640E30F7622}" type="sibTrans" cxnId="{DABFE8E6-115C-4C7F-BC92-AAFE77CE9D62}">
      <dgm:prSet/>
      <dgm:spPr/>
      <dgm:t>
        <a:bodyPr/>
        <a:lstStyle/>
        <a:p>
          <a:endParaRPr lang="en-US"/>
        </a:p>
      </dgm:t>
    </dgm:pt>
    <dgm:pt modelId="{6CDDD665-375F-47B0-9167-4780017FCA73}" type="pres">
      <dgm:prSet presAssocID="{BE1489D8-2D2C-4C27-BE57-907FBF5C279E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753DE0E-1092-4CFC-A247-52FEFDD56E96}" type="pres">
      <dgm:prSet presAssocID="{AC5158DD-B4FB-4EA5-9C38-58640430C3CB}" presName="composite" presStyleCnt="0"/>
      <dgm:spPr/>
    </dgm:pt>
    <dgm:pt modelId="{B5D344C6-13A2-4140-B930-D49BD766E486}" type="pres">
      <dgm:prSet presAssocID="{AC5158DD-B4FB-4EA5-9C38-58640430C3CB}" presName="imgShp" presStyleLbl="fgImgPlace1" presStyleIdx="0" presStyleCnt="3" custLinFactX="-28824" custLinFactNeighborX="-100000" custLinFactNeighborY="-43"/>
      <dgm:spPr/>
    </dgm:pt>
    <dgm:pt modelId="{76E5635B-D585-4435-A5CA-ADF09A202E5D}" type="pres">
      <dgm:prSet presAssocID="{AC5158DD-B4FB-4EA5-9C38-58640430C3CB}" presName="txShp" presStyleLbl="node1" presStyleIdx="0" presStyleCnt="3" custScaleX="140363" custLinFactNeighborX="5595" custLinFactNeighborY="-12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827521-0FC5-4C3B-AEAB-E35FDDC8C459}" type="pres">
      <dgm:prSet presAssocID="{D71B97A4-6DBD-4BBC-B085-D0FBFABC2BBA}" presName="spacing" presStyleCnt="0"/>
      <dgm:spPr/>
    </dgm:pt>
    <dgm:pt modelId="{FFEA1F86-F917-4E96-8644-1F549B761082}" type="pres">
      <dgm:prSet presAssocID="{46F44B36-D272-4575-A714-D80C54A1542F}" presName="composite" presStyleCnt="0"/>
      <dgm:spPr/>
    </dgm:pt>
    <dgm:pt modelId="{E3788C76-786F-4941-9535-33D90EA6A237}" type="pres">
      <dgm:prSet presAssocID="{46F44B36-D272-4575-A714-D80C54A1542F}" presName="imgShp" presStyleLbl="fgImgPlace1" presStyleIdx="1" presStyleCnt="3" custLinFactX="-53908" custLinFactNeighborX="-100000" custLinFactNeighborY="-2834"/>
      <dgm:spPr/>
    </dgm:pt>
    <dgm:pt modelId="{7B3B3EEB-E413-4EE8-90C5-1B36F992EE67}" type="pres">
      <dgm:prSet presAssocID="{46F44B36-D272-4575-A714-D80C54A1542F}" presName="txShp" presStyleLbl="node1" presStyleIdx="1" presStyleCnt="3" custScaleX="142356" custLinFactNeighborX="6684" custLinFactNeighborY="-28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44B926-36BD-4FB9-AF0D-8B6DAC8329C2}" type="pres">
      <dgm:prSet presAssocID="{5DCF061C-1AA6-4290-B211-B357146CD53D}" presName="spacing" presStyleCnt="0"/>
      <dgm:spPr/>
    </dgm:pt>
    <dgm:pt modelId="{025333C7-E729-4F0E-939D-09FBBBCDE2B4}" type="pres">
      <dgm:prSet presAssocID="{C0F32F57-E9C4-4984-AFC0-53659B5CD788}" presName="composite" presStyleCnt="0"/>
      <dgm:spPr/>
    </dgm:pt>
    <dgm:pt modelId="{6E790D3E-5185-43CB-8F99-25EB7B570A2E}" type="pres">
      <dgm:prSet presAssocID="{C0F32F57-E9C4-4984-AFC0-53659B5CD788}" presName="imgShp" presStyleLbl="fgImgPlace1" presStyleIdx="2" presStyleCnt="3" custLinFactX="-53908" custLinFactNeighborX="-100000" custLinFactNeighborY="-4401"/>
      <dgm:spPr/>
    </dgm:pt>
    <dgm:pt modelId="{0FCF9EAD-C7E3-49F5-8432-1C80850453DA}" type="pres">
      <dgm:prSet presAssocID="{C0F32F57-E9C4-4984-AFC0-53659B5CD788}" presName="txShp" presStyleLbl="node1" presStyleIdx="2" presStyleCnt="3" custScaleX="143336" custLinFactNeighborX="7174" custLinFactNeighborY="50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EA0A4E6-CF2D-4408-96A4-D006C0602FDB}" type="presOf" srcId="{BE1489D8-2D2C-4C27-BE57-907FBF5C279E}" destId="{6CDDD665-375F-47B0-9167-4780017FCA73}" srcOrd="0" destOrd="0" presId="urn:microsoft.com/office/officeart/2005/8/layout/vList3"/>
    <dgm:cxn modelId="{6FC632A8-0AFA-4D15-91B7-DDD9EDCFDDF1}" srcId="{BE1489D8-2D2C-4C27-BE57-907FBF5C279E}" destId="{46F44B36-D272-4575-A714-D80C54A1542F}" srcOrd="1" destOrd="0" parTransId="{12D00CBC-5E28-4A1D-8ED4-562BEFBA0A42}" sibTransId="{5DCF061C-1AA6-4290-B211-B357146CD53D}"/>
    <dgm:cxn modelId="{596419DC-B735-45DD-839C-F4B82DE20051}" type="presOf" srcId="{C0F32F57-E9C4-4984-AFC0-53659B5CD788}" destId="{0FCF9EAD-C7E3-49F5-8432-1C80850453DA}" srcOrd="0" destOrd="0" presId="urn:microsoft.com/office/officeart/2005/8/layout/vList3"/>
    <dgm:cxn modelId="{FCB0204B-E97E-41B6-82AB-863C6D9F7009}" srcId="{BE1489D8-2D2C-4C27-BE57-907FBF5C279E}" destId="{AC5158DD-B4FB-4EA5-9C38-58640430C3CB}" srcOrd="0" destOrd="0" parTransId="{6DE0F183-9B3B-4524-A6EF-5229C0B4B495}" sibTransId="{D71B97A4-6DBD-4BBC-B085-D0FBFABC2BBA}"/>
    <dgm:cxn modelId="{36B49B37-903F-4174-AE6E-27D846359A17}" type="presOf" srcId="{AC5158DD-B4FB-4EA5-9C38-58640430C3CB}" destId="{76E5635B-D585-4435-A5CA-ADF09A202E5D}" srcOrd="0" destOrd="0" presId="urn:microsoft.com/office/officeart/2005/8/layout/vList3"/>
    <dgm:cxn modelId="{DABFE8E6-115C-4C7F-BC92-AAFE77CE9D62}" srcId="{BE1489D8-2D2C-4C27-BE57-907FBF5C279E}" destId="{C0F32F57-E9C4-4984-AFC0-53659B5CD788}" srcOrd="2" destOrd="0" parTransId="{CD396403-F7FF-4FE4-93D7-93B48525DEA9}" sibTransId="{A9F13179-B8E5-417B-977D-C640E30F7622}"/>
    <dgm:cxn modelId="{C96D6B5B-5D69-4616-B206-C5BF9727E4C9}" type="presOf" srcId="{46F44B36-D272-4575-A714-D80C54A1542F}" destId="{7B3B3EEB-E413-4EE8-90C5-1B36F992EE67}" srcOrd="0" destOrd="0" presId="urn:microsoft.com/office/officeart/2005/8/layout/vList3"/>
    <dgm:cxn modelId="{35EBBCA4-E9C0-44F6-B059-04ADC098A186}" type="presParOf" srcId="{6CDDD665-375F-47B0-9167-4780017FCA73}" destId="{1753DE0E-1092-4CFC-A247-52FEFDD56E96}" srcOrd="0" destOrd="0" presId="urn:microsoft.com/office/officeart/2005/8/layout/vList3"/>
    <dgm:cxn modelId="{D9368540-B989-4B66-8651-D46C9354A95D}" type="presParOf" srcId="{1753DE0E-1092-4CFC-A247-52FEFDD56E96}" destId="{B5D344C6-13A2-4140-B930-D49BD766E486}" srcOrd="0" destOrd="0" presId="urn:microsoft.com/office/officeart/2005/8/layout/vList3"/>
    <dgm:cxn modelId="{E5BA2F5C-50B9-4BD8-A28E-7A0FBB205F58}" type="presParOf" srcId="{1753DE0E-1092-4CFC-A247-52FEFDD56E96}" destId="{76E5635B-D585-4435-A5CA-ADF09A202E5D}" srcOrd="1" destOrd="0" presId="urn:microsoft.com/office/officeart/2005/8/layout/vList3"/>
    <dgm:cxn modelId="{EE17E9CC-3097-4DAA-AC88-DD245CEEBD50}" type="presParOf" srcId="{6CDDD665-375F-47B0-9167-4780017FCA73}" destId="{BC827521-0FC5-4C3B-AEAB-E35FDDC8C459}" srcOrd="1" destOrd="0" presId="urn:microsoft.com/office/officeart/2005/8/layout/vList3"/>
    <dgm:cxn modelId="{505EC513-3C2A-4585-8165-51168B8036A1}" type="presParOf" srcId="{6CDDD665-375F-47B0-9167-4780017FCA73}" destId="{FFEA1F86-F917-4E96-8644-1F549B761082}" srcOrd="2" destOrd="0" presId="urn:microsoft.com/office/officeart/2005/8/layout/vList3"/>
    <dgm:cxn modelId="{B2B8E4FA-E6ED-4AFE-80D6-B69A583EB3DF}" type="presParOf" srcId="{FFEA1F86-F917-4E96-8644-1F549B761082}" destId="{E3788C76-786F-4941-9535-33D90EA6A237}" srcOrd="0" destOrd="0" presId="urn:microsoft.com/office/officeart/2005/8/layout/vList3"/>
    <dgm:cxn modelId="{6154C147-F3DA-4D68-BDC9-61963CC2525F}" type="presParOf" srcId="{FFEA1F86-F917-4E96-8644-1F549B761082}" destId="{7B3B3EEB-E413-4EE8-90C5-1B36F992EE67}" srcOrd="1" destOrd="0" presId="urn:microsoft.com/office/officeart/2005/8/layout/vList3"/>
    <dgm:cxn modelId="{0F249F7D-79A2-49A6-91A1-B2771F3D5C27}" type="presParOf" srcId="{6CDDD665-375F-47B0-9167-4780017FCA73}" destId="{D644B926-36BD-4FB9-AF0D-8B6DAC8329C2}" srcOrd="3" destOrd="0" presId="urn:microsoft.com/office/officeart/2005/8/layout/vList3"/>
    <dgm:cxn modelId="{AD36B9A1-77DC-4722-9BAA-6E95A713BD7C}" type="presParOf" srcId="{6CDDD665-375F-47B0-9167-4780017FCA73}" destId="{025333C7-E729-4F0E-939D-09FBBBCDE2B4}" srcOrd="4" destOrd="0" presId="urn:microsoft.com/office/officeart/2005/8/layout/vList3"/>
    <dgm:cxn modelId="{8A3C73FA-E489-4D24-AC69-16DAE15F3D6F}" type="presParOf" srcId="{025333C7-E729-4F0E-939D-09FBBBCDE2B4}" destId="{6E790D3E-5185-43CB-8F99-25EB7B570A2E}" srcOrd="0" destOrd="0" presId="urn:microsoft.com/office/officeart/2005/8/layout/vList3"/>
    <dgm:cxn modelId="{CB16484F-B42A-4E9B-BD0A-22D60F04E022}" type="presParOf" srcId="{025333C7-E729-4F0E-939D-09FBBBCDE2B4}" destId="{0FCF9EAD-C7E3-49F5-8432-1C80850453D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B7DDB6-F856-4820-AF91-1F135CB35714}" type="doc">
      <dgm:prSet loTypeId="urn:microsoft.com/office/officeart/2005/8/layout/target3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0EEAE4C-A837-4F38-994C-9DE2D7B0962D}">
      <dgm:prSet/>
      <dgm:spPr/>
      <dgm:t>
        <a:bodyPr/>
        <a:lstStyle/>
        <a:p>
          <a:pPr algn="just" rtl="0"/>
          <a:r>
            <a:rPr lang="en-US" b="1" dirty="0" smtClean="0"/>
            <a:t>1.Improve flowability, cohesiveness and compressibility of the powder, so the powder is easily compressed with lower binder concentration </a:t>
          </a:r>
          <a:r>
            <a:rPr lang="en-US" b="0" dirty="0" smtClean="0"/>
            <a:t>(due to the stick of powder particles together that are surrounded by layer of a binder) </a:t>
          </a:r>
          <a:r>
            <a:rPr lang="en-US" b="1" dirty="0" smtClean="0"/>
            <a:t>in addition to the low pressure and low energy comparing to dry granulation </a:t>
          </a:r>
          <a:r>
            <a:rPr lang="en-US" b="0" dirty="0" smtClean="0"/>
            <a:t>(prolong machine age)</a:t>
          </a:r>
          <a:r>
            <a:rPr lang="en-US" b="1" dirty="0" smtClean="0"/>
            <a:t>.</a:t>
          </a:r>
          <a:endParaRPr lang="en-US" b="1" dirty="0"/>
        </a:p>
      </dgm:t>
    </dgm:pt>
    <dgm:pt modelId="{FF0BBB78-5DBD-4A03-9F4C-5B033B23424D}" type="parTrans" cxnId="{22927285-FE9B-4F4A-BA90-C7B80B3B51F9}">
      <dgm:prSet/>
      <dgm:spPr/>
      <dgm:t>
        <a:bodyPr/>
        <a:lstStyle/>
        <a:p>
          <a:endParaRPr lang="en-US"/>
        </a:p>
      </dgm:t>
    </dgm:pt>
    <dgm:pt modelId="{18F7F461-A62F-410A-A50B-48E3FE1A8395}" type="sibTrans" cxnId="{22927285-FE9B-4F4A-BA90-C7B80B3B51F9}">
      <dgm:prSet/>
      <dgm:spPr/>
      <dgm:t>
        <a:bodyPr/>
        <a:lstStyle/>
        <a:p>
          <a:endParaRPr lang="en-US"/>
        </a:p>
      </dgm:t>
    </dgm:pt>
    <dgm:pt modelId="{4AF41C1B-8085-4835-8D63-FA8F3451430D}">
      <dgm:prSet/>
      <dgm:spPr/>
      <dgm:t>
        <a:bodyPr/>
        <a:lstStyle/>
        <a:p>
          <a:pPr algn="just" rtl="0"/>
          <a:r>
            <a:rPr lang="en-US" b="1" dirty="0" smtClean="0"/>
            <a:t>2. Can be used for high dose drug with weak compressibility that is not affected by heat and moisture.</a:t>
          </a:r>
          <a:endParaRPr lang="en-US" b="1" dirty="0"/>
        </a:p>
      </dgm:t>
    </dgm:pt>
    <dgm:pt modelId="{012CBEA2-D0C5-4F1D-B3EF-1EA16C1FAB19}" type="parTrans" cxnId="{F93A35BD-6B9C-4625-BF22-33477EC449D3}">
      <dgm:prSet/>
      <dgm:spPr/>
      <dgm:t>
        <a:bodyPr/>
        <a:lstStyle/>
        <a:p>
          <a:endParaRPr lang="en-US"/>
        </a:p>
      </dgm:t>
    </dgm:pt>
    <dgm:pt modelId="{A961DBC3-FE49-4DB2-A2EA-703927A00E96}" type="sibTrans" cxnId="{F93A35BD-6B9C-4625-BF22-33477EC449D3}">
      <dgm:prSet/>
      <dgm:spPr/>
      <dgm:t>
        <a:bodyPr/>
        <a:lstStyle/>
        <a:p>
          <a:endParaRPr lang="en-US"/>
        </a:p>
      </dgm:t>
    </dgm:pt>
    <dgm:pt modelId="{D7811562-C702-445E-96BC-780707958EA7}">
      <dgm:prSet/>
      <dgm:spPr/>
      <dgm:t>
        <a:bodyPr/>
        <a:lstStyle/>
        <a:p>
          <a:pPr algn="just" rtl="0"/>
          <a:r>
            <a:rPr lang="en-US" b="1" dirty="0" smtClean="0"/>
            <a:t>3. Maintaining uniform distribution for low dose drug and water soluble dyes (coloring agent).</a:t>
          </a:r>
          <a:endParaRPr lang="en-US" b="1" dirty="0"/>
        </a:p>
      </dgm:t>
    </dgm:pt>
    <dgm:pt modelId="{9EECE544-01DA-4060-9DC6-CB41D394E950}" type="parTrans" cxnId="{CD6C0A97-1784-4028-9AE3-9E35B3B41FC9}">
      <dgm:prSet/>
      <dgm:spPr/>
      <dgm:t>
        <a:bodyPr/>
        <a:lstStyle/>
        <a:p>
          <a:endParaRPr lang="en-US"/>
        </a:p>
      </dgm:t>
    </dgm:pt>
    <dgm:pt modelId="{2DA3521D-6165-4594-B5BC-99A5392E3A12}" type="sibTrans" cxnId="{CD6C0A97-1784-4028-9AE3-9E35B3B41FC9}">
      <dgm:prSet/>
      <dgm:spPr/>
      <dgm:t>
        <a:bodyPr/>
        <a:lstStyle/>
        <a:p>
          <a:endParaRPr lang="en-US"/>
        </a:p>
      </dgm:t>
    </dgm:pt>
    <dgm:pt modelId="{9F25DCA5-222F-4F8A-961C-B9BAC8B2EF3A}" type="pres">
      <dgm:prSet presAssocID="{84B7DDB6-F856-4820-AF91-1F135CB35714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D15798E-7D5A-4B6F-BD7A-A0FD3BADF90A}" type="pres">
      <dgm:prSet presAssocID="{C0EEAE4C-A837-4F38-994C-9DE2D7B0962D}" presName="circle1" presStyleLbl="node1" presStyleIdx="0" presStyleCnt="3" custScaleY="127223"/>
      <dgm:spPr/>
    </dgm:pt>
    <dgm:pt modelId="{D7597464-1F51-4F21-A00A-1EB532A0CDFC}" type="pres">
      <dgm:prSet presAssocID="{C0EEAE4C-A837-4F38-994C-9DE2D7B0962D}" presName="space" presStyleCnt="0"/>
      <dgm:spPr/>
    </dgm:pt>
    <dgm:pt modelId="{89EED737-3BA5-407D-B7F8-FCE18BAA09F2}" type="pres">
      <dgm:prSet presAssocID="{C0EEAE4C-A837-4F38-994C-9DE2D7B0962D}" presName="rect1" presStyleLbl="alignAcc1" presStyleIdx="0" presStyleCnt="3" custScaleY="127223"/>
      <dgm:spPr/>
      <dgm:t>
        <a:bodyPr/>
        <a:lstStyle/>
        <a:p>
          <a:endParaRPr lang="en-US"/>
        </a:p>
      </dgm:t>
    </dgm:pt>
    <dgm:pt modelId="{5ECC813A-B251-4ED5-B2C4-42BBB07ED1A2}" type="pres">
      <dgm:prSet presAssocID="{4AF41C1B-8085-4835-8D63-FA8F3451430D}" presName="vertSpace2" presStyleLbl="node1" presStyleIdx="0" presStyleCnt="3"/>
      <dgm:spPr/>
    </dgm:pt>
    <dgm:pt modelId="{767A2F1E-DCA4-45F2-8839-FFA06F76F718}" type="pres">
      <dgm:prSet presAssocID="{4AF41C1B-8085-4835-8D63-FA8F3451430D}" presName="circle2" presStyleLbl="node1" presStyleIdx="1" presStyleCnt="3" custLinFactNeighborX="549" custLinFactNeighborY="-703"/>
      <dgm:spPr/>
    </dgm:pt>
    <dgm:pt modelId="{E9D6E4ED-AEE0-44F4-8292-E4E79272778C}" type="pres">
      <dgm:prSet presAssocID="{4AF41C1B-8085-4835-8D63-FA8F3451430D}" presName="rect2" presStyleLbl="alignAcc1" presStyleIdx="1" presStyleCnt="3"/>
      <dgm:spPr/>
      <dgm:t>
        <a:bodyPr/>
        <a:lstStyle/>
        <a:p>
          <a:endParaRPr lang="en-US"/>
        </a:p>
      </dgm:t>
    </dgm:pt>
    <dgm:pt modelId="{7EE6808A-B4AD-4ECE-959D-F64343D9C4E8}" type="pres">
      <dgm:prSet presAssocID="{D7811562-C702-445E-96BC-780707958EA7}" presName="vertSpace3" presStyleLbl="node1" presStyleIdx="1" presStyleCnt="3"/>
      <dgm:spPr/>
    </dgm:pt>
    <dgm:pt modelId="{B90AD9BB-DD8B-449A-9645-6C813C22DF99}" type="pres">
      <dgm:prSet presAssocID="{D7811562-C702-445E-96BC-780707958EA7}" presName="circle3" presStyleLbl="node1" presStyleIdx="2" presStyleCnt="3" custLinFactNeighborX="2381" custLinFactNeighborY="-2317"/>
      <dgm:spPr/>
    </dgm:pt>
    <dgm:pt modelId="{8C29DA6E-80C8-4F56-AA44-AC368676C969}" type="pres">
      <dgm:prSet presAssocID="{D7811562-C702-445E-96BC-780707958EA7}" presName="rect3" presStyleLbl="alignAcc1" presStyleIdx="2" presStyleCnt="3"/>
      <dgm:spPr/>
      <dgm:t>
        <a:bodyPr/>
        <a:lstStyle/>
        <a:p>
          <a:endParaRPr lang="en-US"/>
        </a:p>
      </dgm:t>
    </dgm:pt>
    <dgm:pt modelId="{C72E381A-0B79-405F-ABBB-CF91CA0428F1}" type="pres">
      <dgm:prSet presAssocID="{C0EEAE4C-A837-4F38-994C-9DE2D7B0962D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AFFACD-F8DB-4A97-8BCB-567C1C7F77DC}" type="pres">
      <dgm:prSet presAssocID="{4AF41C1B-8085-4835-8D63-FA8F3451430D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7599B0-16A4-456A-ABD5-5E652F53DB5F}" type="pres">
      <dgm:prSet presAssocID="{D7811562-C702-445E-96BC-780707958EA7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8598C8B-B323-4450-9DBA-219105211F17}" type="presOf" srcId="{C0EEAE4C-A837-4F38-994C-9DE2D7B0962D}" destId="{C72E381A-0B79-405F-ABBB-CF91CA0428F1}" srcOrd="1" destOrd="0" presId="urn:microsoft.com/office/officeart/2005/8/layout/target3"/>
    <dgm:cxn modelId="{B9A06124-75E8-40A9-B426-046F3D76591C}" type="presOf" srcId="{C0EEAE4C-A837-4F38-994C-9DE2D7B0962D}" destId="{89EED737-3BA5-407D-B7F8-FCE18BAA09F2}" srcOrd="0" destOrd="0" presId="urn:microsoft.com/office/officeart/2005/8/layout/target3"/>
    <dgm:cxn modelId="{8DDE37BE-F1D1-4724-A8D6-F4692CFA2A0D}" type="presOf" srcId="{84B7DDB6-F856-4820-AF91-1F135CB35714}" destId="{9F25DCA5-222F-4F8A-961C-B9BAC8B2EF3A}" srcOrd="0" destOrd="0" presId="urn:microsoft.com/office/officeart/2005/8/layout/target3"/>
    <dgm:cxn modelId="{59150394-B34E-4852-992A-665DB98967E9}" type="presOf" srcId="{D7811562-C702-445E-96BC-780707958EA7}" destId="{8C29DA6E-80C8-4F56-AA44-AC368676C969}" srcOrd="0" destOrd="0" presId="urn:microsoft.com/office/officeart/2005/8/layout/target3"/>
    <dgm:cxn modelId="{F93A35BD-6B9C-4625-BF22-33477EC449D3}" srcId="{84B7DDB6-F856-4820-AF91-1F135CB35714}" destId="{4AF41C1B-8085-4835-8D63-FA8F3451430D}" srcOrd="1" destOrd="0" parTransId="{012CBEA2-D0C5-4F1D-B3EF-1EA16C1FAB19}" sibTransId="{A961DBC3-FE49-4DB2-A2EA-703927A00E96}"/>
    <dgm:cxn modelId="{F5F60BDB-3920-4180-BCD7-101292997754}" type="presOf" srcId="{4AF41C1B-8085-4835-8D63-FA8F3451430D}" destId="{E9D6E4ED-AEE0-44F4-8292-E4E79272778C}" srcOrd="0" destOrd="0" presId="urn:microsoft.com/office/officeart/2005/8/layout/target3"/>
    <dgm:cxn modelId="{CD6C0A97-1784-4028-9AE3-9E35B3B41FC9}" srcId="{84B7DDB6-F856-4820-AF91-1F135CB35714}" destId="{D7811562-C702-445E-96BC-780707958EA7}" srcOrd="2" destOrd="0" parTransId="{9EECE544-01DA-4060-9DC6-CB41D394E950}" sibTransId="{2DA3521D-6165-4594-B5BC-99A5392E3A12}"/>
    <dgm:cxn modelId="{93CB788B-575A-4F7E-8D19-4995086ABE4B}" type="presOf" srcId="{4AF41C1B-8085-4835-8D63-FA8F3451430D}" destId="{45AFFACD-F8DB-4A97-8BCB-567C1C7F77DC}" srcOrd="1" destOrd="0" presId="urn:microsoft.com/office/officeart/2005/8/layout/target3"/>
    <dgm:cxn modelId="{22927285-FE9B-4F4A-BA90-C7B80B3B51F9}" srcId="{84B7DDB6-F856-4820-AF91-1F135CB35714}" destId="{C0EEAE4C-A837-4F38-994C-9DE2D7B0962D}" srcOrd="0" destOrd="0" parTransId="{FF0BBB78-5DBD-4A03-9F4C-5B033B23424D}" sibTransId="{18F7F461-A62F-410A-A50B-48E3FE1A8395}"/>
    <dgm:cxn modelId="{59BE1439-53BE-4E06-9AC0-3FFC19928B6B}" type="presOf" srcId="{D7811562-C702-445E-96BC-780707958EA7}" destId="{DA7599B0-16A4-456A-ABD5-5E652F53DB5F}" srcOrd="1" destOrd="0" presId="urn:microsoft.com/office/officeart/2005/8/layout/target3"/>
    <dgm:cxn modelId="{D5EA43A1-0DEB-4666-88AD-96ADEB9676A7}" type="presParOf" srcId="{9F25DCA5-222F-4F8A-961C-B9BAC8B2EF3A}" destId="{8D15798E-7D5A-4B6F-BD7A-A0FD3BADF90A}" srcOrd="0" destOrd="0" presId="urn:microsoft.com/office/officeart/2005/8/layout/target3"/>
    <dgm:cxn modelId="{4ACDEC9C-9596-4C3E-9C9B-72B7A5605E85}" type="presParOf" srcId="{9F25DCA5-222F-4F8A-961C-B9BAC8B2EF3A}" destId="{D7597464-1F51-4F21-A00A-1EB532A0CDFC}" srcOrd="1" destOrd="0" presId="urn:microsoft.com/office/officeart/2005/8/layout/target3"/>
    <dgm:cxn modelId="{5DBC1CBE-AE1B-4D51-90CA-1AEC41278BDC}" type="presParOf" srcId="{9F25DCA5-222F-4F8A-961C-B9BAC8B2EF3A}" destId="{89EED737-3BA5-407D-B7F8-FCE18BAA09F2}" srcOrd="2" destOrd="0" presId="urn:microsoft.com/office/officeart/2005/8/layout/target3"/>
    <dgm:cxn modelId="{B3834C60-C446-4D7C-84AA-8712C5809333}" type="presParOf" srcId="{9F25DCA5-222F-4F8A-961C-B9BAC8B2EF3A}" destId="{5ECC813A-B251-4ED5-B2C4-42BBB07ED1A2}" srcOrd="3" destOrd="0" presId="urn:microsoft.com/office/officeart/2005/8/layout/target3"/>
    <dgm:cxn modelId="{8506184C-F962-4002-B22C-B288A4230C9F}" type="presParOf" srcId="{9F25DCA5-222F-4F8A-961C-B9BAC8B2EF3A}" destId="{767A2F1E-DCA4-45F2-8839-FFA06F76F718}" srcOrd="4" destOrd="0" presId="urn:microsoft.com/office/officeart/2005/8/layout/target3"/>
    <dgm:cxn modelId="{AD233D0E-C5A1-4BD2-B841-8677899EAF7D}" type="presParOf" srcId="{9F25DCA5-222F-4F8A-961C-B9BAC8B2EF3A}" destId="{E9D6E4ED-AEE0-44F4-8292-E4E79272778C}" srcOrd="5" destOrd="0" presId="urn:microsoft.com/office/officeart/2005/8/layout/target3"/>
    <dgm:cxn modelId="{B606F077-411B-4D9D-8652-A57F3EFB2936}" type="presParOf" srcId="{9F25DCA5-222F-4F8A-961C-B9BAC8B2EF3A}" destId="{7EE6808A-B4AD-4ECE-959D-F64343D9C4E8}" srcOrd="6" destOrd="0" presId="urn:microsoft.com/office/officeart/2005/8/layout/target3"/>
    <dgm:cxn modelId="{15EC7C96-E0D8-4DA9-87E1-1C4414A970E0}" type="presParOf" srcId="{9F25DCA5-222F-4F8A-961C-B9BAC8B2EF3A}" destId="{B90AD9BB-DD8B-449A-9645-6C813C22DF99}" srcOrd="7" destOrd="0" presId="urn:microsoft.com/office/officeart/2005/8/layout/target3"/>
    <dgm:cxn modelId="{E502B1F5-AF59-4A91-BFF0-77B01DEC3CA5}" type="presParOf" srcId="{9F25DCA5-222F-4F8A-961C-B9BAC8B2EF3A}" destId="{8C29DA6E-80C8-4F56-AA44-AC368676C969}" srcOrd="8" destOrd="0" presId="urn:microsoft.com/office/officeart/2005/8/layout/target3"/>
    <dgm:cxn modelId="{2C238E37-A962-412B-AAA5-651BFFA5943B}" type="presParOf" srcId="{9F25DCA5-222F-4F8A-961C-B9BAC8B2EF3A}" destId="{C72E381A-0B79-405F-ABBB-CF91CA0428F1}" srcOrd="9" destOrd="0" presId="urn:microsoft.com/office/officeart/2005/8/layout/target3"/>
    <dgm:cxn modelId="{B91BA3A3-5B35-4328-A6FA-0425F6B7DB39}" type="presParOf" srcId="{9F25DCA5-222F-4F8A-961C-B9BAC8B2EF3A}" destId="{45AFFACD-F8DB-4A97-8BCB-567C1C7F77DC}" srcOrd="10" destOrd="0" presId="urn:microsoft.com/office/officeart/2005/8/layout/target3"/>
    <dgm:cxn modelId="{17B49E1B-B2AA-4F46-9202-944CD24B6582}" type="presParOf" srcId="{9F25DCA5-222F-4F8A-961C-B9BAC8B2EF3A}" destId="{DA7599B0-16A4-456A-ABD5-5E652F53DB5F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3093116-2DD9-49BB-B939-148620439B61}" type="doc">
      <dgm:prSet loTypeId="urn:microsoft.com/office/officeart/2005/8/layout/target3" loCatId="relationship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DA1CF13-EFE3-41A8-B262-5B4412881657}">
      <dgm:prSet/>
      <dgm:spPr/>
      <dgm:t>
        <a:bodyPr/>
        <a:lstStyle/>
        <a:p>
          <a:pPr algn="just" rtl="0"/>
          <a:r>
            <a:rPr lang="en-US" b="1" dirty="0" smtClean="0"/>
            <a:t>4.Improve the dissolution rate of hydrophobic drug because of the presence of moisture of the already used water.</a:t>
          </a:r>
          <a:endParaRPr lang="en-US" b="1" dirty="0"/>
        </a:p>
      </dgm:t>
    </dgm:pt>
    <dgm:pt modelId="{D5CCAAD4-FBE6-47D4-9EAA-6A27BB5C57CF}" type="parTrans" cxnId="{BE8BE20C-9800-41D1-9F3E-9E309D48003D}">
      <dgm:prSet/>
      <dgm:spPr/>
      <dgm:t>
        <a:bodyPr/>
        <a:lstStyle/>
        <a:p>
          <a:endParaRPr lang="en-US"/>
        </a:p>
      </dgm:t>
    </dgm:pt>
    <dgm:pt modelId="{D1C08FE0-268A-4D39-8DB7-D6204A97583D}" type="sibTrans" cxnId="{BE8BE20C-9800-41D1-9F3E-9E309D48003D}">
      <dgm:prSet/>
      <dgm:spPr/>
      <dgm:t>
        <a:bodyPr/>
        <a:lstStyle/>
        <a:p>
          <a:endParaRPr lang="en-US"/>
        </a:p>
      </dgm:t>
    </dgm:pt>
    <dgm:pt modelId="{FAE29AFA-0138-45E5-AB47-646917D1C57C}">
      <dgm:prSet/>
      <dgm:spPr/>
      <dgm:t>
        <a:bodyPr/>
        <a:lstStyle/>
        <a:p>
          <a:pPr algn="just" rtl="0"/>
          <a:r>
            <a:rPr lang="en-US" b="1" dirty="0" smtClean="0"/>
            <a:t>5. Maintaining good content uniformity due to prevention of particle segregation since all the granules will have the same density (same constituent of the powder mixture). </a:t>
          </a:r>
          <a:endParaRPr lang="en-US" b="1" dirty="0"/>
        </a:p>
      </dgm:t>
    </dgm:pt>
    <dgm:pt modelId="{A8C77544-B5D2-4D9F-9431-C77D34E49EB6}" type="parTrans" cxnId="{4C37FDCF-9016-4118-AEF1-3B5FCD92FF2A}">
      <dgm:prSet/>
      <dgm:spPr/>
      <dgm:t>
        <a:bodyPr/>
        <a:lstStyle/>
        <a:p>
          <a:endParaRPr lang="en-US"/>
        </a:p>
      </dgm:t>
    </dgm:pt>
    <dgm:pt modelId="{055A28F7-0987-4A56-93BF-42017A65E208}" type="sibTrans" cxnId="{4C37FDCF-9016-4118-AEF1-3B5FCD92FF2A}">
      <dgm:prSet/>
      <dgm:spPr/>
      <dgm:t>
        <a:bodyPr/>
        <a:lstStyle/>
        <a:p>
          <a:endParaRPr lang="en-US"/>
        </a:p>
      </dgm:t>
    </dgm:pt>
    <dgm:pt modelId="{571C4046-7994-42D6-82E1-CDD6560A18F3}" type="pres">
      <dgm:prSet presAssocID="{73093116-2DD9-49BB-B939-148620439B61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D47138B-6CFF-434D-B941-00B8E7D72DCA}" type="pres">
      <dgm:prSet presAssocID="{0DA1CF13-EFE3-41A8-B262-5B4412881657}" presName="circle1" presStyleLbl="node1" presStyleIdx="0" presStyleCnt="2" custLinFactNeighborY="12515"/>
      <dgm:spPr/>
    </dgm:pt>
    <dgm:pt modelId="{ED667401-8630-4AEA-90F4-F84A1A72BFC2}" type="pres">
      <dgm:prSet presAssocID="{0DA1CF13-EFE3-41A8-B262-5B4412881657}" presName="space" presStyleCnt="0"/>
      <dgm:spPr/>
    </dgm:pt>
    <dgm:pt modelId="{99DAF956-2B79-4C38-8642-4F68CD484492}" type="pres">
      <dgm:prSet presAssocID="{0DA1CF13-EFE3-41A8-B262-5B4412881657}" presName="rect1" presStyleLbl="alignAcc1" presStyleIdx="0" presStyleCnt="2" custLinFactNeighborX="-133" custLinFactNeighborY="13099"/>
      <dgm:spPr/>
      <dgm:t>
        <a:bodyPr/>
        <a:lstStyle/>
        <a:p>
          <a:endParaRPr lang="en-US"/>
        </a:p>
      </dgm:t>
    </dgm:pt>
    <dgm:pt modelId="{106B5113-C5D9-4DC9-9E0A-AFEFEBF2CABD}" type="pres">
      <dgm:prSet presAssocID="{FAE29AFA-0138-45E5-AB47-646917D1C57C}" presName="vertSpace2" presStyleLbl="node1" presStyleIdx="0" presStyleCnt="2"/>
      <dgm:spPr/>
    </dgm:pt>
    <dgm:pt modelId="{035F80AE-45E3-46AE-948A-AFC061C1A551}" type="pres">
      <dgm:prSet presAssocID="{FAE29AFA-0138-45E5-AB47-646917D1C57C}" presName="circle2" presStyleLbl="node1" presStyleIdx="1" presStyleCnt="2" custLinFactNeighborX="1128" custLinFactNeighborY="39129"/>
      <dgm:spPr/>
    </dgm:pt>
    <dgm:pt modelId="{A425204D-251D-4F15-BAC1-1ED1532AA240}" type="pres">
      <dgm:prSet presAssocID="{FAE29AFA-0138-45E5-AB47-646917D1C57C}" presName="rect2" presStyleLbl="alignAcc1" presStyleIdx="1" presStyleCnt="2" custLinFactNeighborX="510" custLinFactNeighborY="39129"/>
      <dgm:spPr/>
      <dgm:t>
        <a:bodyPr/>
        <a:lstStyle/>
        <a:p>
          <a:endParaRPr lang="en-US"/>
        </a:p>
      </dgm:t>
    </dgm:pt>
    <dgm:pt modelId="{78103B1F-C3A3-471F-A3FB-456255353EFD}" type="pres">
      <dgm:prSet presAssocID="{0DA1CF13-EFE3-41A8-B262-5B4412881657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DD69E6-92DF-4CFA-B618-2BA5A09EFB45}" type="pres">
      <dgm:prSet presAssocID="{FAE29AFA-0138-45E5-AB47-646917D1C57C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E8BE20C-9800-41D1-9F3E-9E309D48003D}" srcId="{73093116-2DD9-49BB-B939-148620439B61}" destId="{0DA1CF13-EFE3-41A8-B262-5B4412881657}" srcOrd="0" destOrd="0" parTransId="{D5CCAAD4-FBE6-47D4-9EAA-6A27BB5C57CF}" sibTransId="{D1C08FE0-268A-4D39-8DB7-D6204A97583D}"/>
    <dgm:cxn modelId="{4C37FDCF-9016-4118-AEF1-3B5FCD92FF2A}" srcId="{73093116-2DD9-49BB-B939-148620439B61}" destId="{FAE29AFA-0138-45E5-AB47-646917D1C57C}" srcOrd="1" destOrd="0" parTransId="{A8C77544-B5D2-4D9F-9431-C77D34E49EB6}" sibTransId="{055A28F7-0987-4A56-93BF-42017A65E208}"/>
    <dgm:cxn modelId="{5FF57B1A-CA3A-4CCC-AB38-C1ADBBB27034}" type="presOf" srcId="{73093116-2DD9-49BB-B939-148620439B61}" destId="{571C4046-7994-42D6-82E1-CDD6560A18F3}" srcOrd="0" destOrd="0" presId="urn:microsoft.com/office/officeart/2005/8/layout/target3"/>
    <dgm:cxn modelId="{71489595-B263-428D-9E58-2B9A4FAB2088}" type="presOf" srcId="{0DA1CF13-EFE3-41A8-B262-5B4412881657}" destId="{99DAF956-2B79-4C38-8642-4F68CD484492}" srcOrd="0" destOrd="0" presId="urn:microsoft.com/office/officeart/2005/8/layout/target3"/>
    <dgm:cxn modelId="{DA1EC2C2-FA7B-48EE-8C6B-4C2422E4ADA3}" type="presOf" srcId="{0DA1CF13-EFE3-41A8-B262-5B4412881657}" destId="{78103B1F-C3A3-471F-A3FB-456255353EFD}" srcOrd="1" destOrd="0" presId="urn:microsoft.com/office/officeart/2005/8/layout/target3"/>
    <dgm:cxn modelId="{22D7FDD6-788E-49B5-A77B-F8C8125AEF78}" type="presOf" srcId="{FAE29AFA-0138-45E5-AB47-646917D1C57C}" destId="{5CDD69E6-92DF-4CFA-B618-2BA5A09EFB45}" srcOrd="1" destOrd="0" presId="urn:microsoft.com/office/officeart/2005/8/layout/target3"/>
    <dgm:cxn modelId="{C4B896E6-241C-495B-8994-6B9FBACA2705}" type="presOf" srcId="{FAE29AFA-0138-45E5-AB47-646917D1C57C}" destId="{A425204D-251D-4F15-BAC1-1ED1532AA240}" srcOrd="0" destOrd="0" presId="urn:microsoft.com/office/officeart/2005/8/layout/target3"/>
    <dgm:cxn modelId="{C95CEE52-CED6-42B9-BF09-F74ECE579B48}" type="presParOf" srcId="{571C4046-7994-42D6-82E1-CDD6560A18F3}" destId="{8D47138B-6CFF-434D-B941-00B8E7D72DCA}" srcOrd="0" destOrd="0" presId="urn:microsoft.com/office/officeart/2005/8/layout/target3"/>
    <dgm:cxn modelId="{C8B0005D-BBB9-4713-B35D-97AA939D23A3}" type="presParOf" srcId="{571C4046-7994-42D6-82E1-CDD6560A18F3}" destId="{ED667401-8630-4AEA-90F4-F84A1A72BFC2}" srcOrd="1" destOrd="0" presId="urn:microsoft.com/office/officeart/2005/8/layout/target3"/>
    <dgm:cxn modelId="{969DF4DD-31D8-4158-85D8-090673833939}" type="presParOf" srcId="{571C4046-7994-42D6-82E1-CDD6560A18F3}" destId="{99DAF956-2B79-4C38-8642-4F68CD484492}" srcOrd="2" destOrd="0" presId="urn:microsoft.com/office/officeart/2005/8/layout/target3"/>
    <dgm:cxn modelId="{EE5C11B2-0133-43B6-8682-2E059F796E15}" type="presParOf" srcId="{571C4046-7994-42D6-82E1-CDD6560A18F3}" destId="{106B5113-C5D9-4DC9-9E0A-AFEFEBF2CABD}" srcOrd="3" destOrd="0" presId="urn:microsoft.com/office/officeart/2005/8/layout/target3"/>
    <dgm:cxn modelId="{67815221-9DCD-4DDB-8BDC-5C8CB28A6D2C}" type="presParOf" srcId="{571C4046-7994-42D6-82E1-CDD6560A18F3}" destId="{035F80AE-45E3-46AE-948A-AFC061C1A551}" srcOrd="4" destOrd="0" presId="urn:microsoft.com/office/officeart/2005/8/layout/target3"/>
    <dgm:cxn modelId="{36FC48BB-BD35-420B-84BA-B118EBC2A807}" type="presParOf" srcId="{571C4046-7994-42D6-82E1-CDD6560A18F3}" destId="{A425204D-251D-4F15-BAC1-1ED1532AA240}" srcOrd="5" destOrd="0" presId="urn:microsoft.com/office/officeart/2005/8/layout/target3"/>
    <dgm:cxn modelId="{3AD6283A-E397-42FC-AB0A-8AA2FFBFA8A0}" type="presParOf" srcId="{571C4046-7994-42D6-82E1-CDD6560A18F3}" destId="{78103B1F-C3A3-471F-A3FB-456255353EFD}" srcOrd="6" destOrd="0" presId="urn:microsoft.com/office/officeart/2005/8/layout/target3"/>
    <dgm:cxn modelId="{DDF35D22-54AA-4071-93FC-34B6FBA1826D}" type="presParOf" srcId="{571C4046-7994-42D6-82E1-CDD6560A18F3}" destId="{5CDD69E6-92DF-4CFA-B618-2BA5A09EFB45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6E54B27-9DDD-433F-8B86-B3EFC3EA5906}" type="doc">
      <dgm:prSet loTypeId="urn:microsoft.com/office/officeart/2005/8/layout/vList3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6D981257-3425-43D4-9869-EBA741E864A9}">
      <dgm:prSet custT="1"/>
      <dgm:spPr/>
      <dgm:t>
        <a:bodyPr/>
        <a:lstStyle/>
        <a:p>
          <a:pPr algn="just" rtl="0"/>
          <a:r>
            <a: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1.cost-time consumer </a:t>
          </a:r>
          <a:endParaRPr lang="en-US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ABED54E-9FD1-4B3D-B203-9BBDF88462D8}" type="parTrans" cxnId="{043833F2-9DFF-4495-ADA3-EBDD88EC66F8}">
      <dgm:prSet/>
      <dgm:spPr/>
      <dgm:t>
        <a:bodyPr/>
        <a:lstStyle/>
        <a:p>
          <a:endParaRPr lang="en-US"/>
        </a:p>
      </dgm:t>
    </dgm:pt>
    <dgm:pt modelId="{59D9BB2D-B12F-4720-93C7-C0BE71FD3E17}" type="sibTrans" cxnId="{043833F2-9DFF-4495-ADA3-EBDD88EC66F8}">
      <dgm:prSet/>
      <dgm:spPr/>
      <dgm:t>
        <a:bodyPr/>
        <a:lstStyle/>
        <a:p>
          <a:endParaRPr lang="en-US"/>
        </a:p>
      </dgm:t>
    </dgm:pt>
    <dgm:pt modelId="{34EC0479-7119-4DB8-9C3E-6EC0B4B8536E}">
      <dgm:prSet custT="1"/>
      <dgm:spPr/>
      <dgm:t>
        <a:bodyPr/>
        <a:lstStyle/>
        <a:p>
          <a:pPr algn="just" rtl="0"/>
          <a:r>
            <a:rPr lang="en-US" sz="20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Personal and environmental hazards upon using organic solvents represented by the flammability and toxicity of these solvents after evaporation during drying, handling or storage.</a:t>
          </a:r>
          <a:endParaRPr lang="en-US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B5EA896-1F5B-4B03-8ED5-516FE36FD7D3}" type="parTrans" cxnId="{809B5EF7-9500-4287-AD0B-85EFEE31B3CD}">
      <dgm:prSet/>
      <dgm:spPr/>
      <dgm:t>
        <a:bodyPr/>
        <a:lstStyle/>
        <a:p>
          <a:endParaRPr lang="en-US"/>
        </a:p>
      </dgm:t>
    </dgm:pt>
    <dgm:pt modelId="{4A23134F-6F3C-4C40-A34A-17D2DFCA1DE1}" type="sibTrans" cxnId="{809B5EF7-9500-4287-AD0B-85EFEE31B3CD}">
      <dgm:prSet/>
      <dgm:spPr/>
      <dgm:t>
        <a:bodyPr/>
        <a:lstStyle/>
        <a:p>
          <a:endParaRPr lang="en-US"/>
        </a:p>
      </dgm:t>
    </dgm:pt>
    <dgm:pt modelId="{44609BED-03FD-4773-8763-7E8C6E63B7B6}">
      <dgm:prSet custT="1"/>
      <dgm:spPr/>
      <dgm:t>
        <a:bodyPr/>
        <a:lstStyle/>
        <a:p>
          <a:pPr algn="just" rtl="0"/>
          <a:r>
            <a:rPr lang="en-US" sz="20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3. Stability problem because of the presence of moisture speeds up the reaction between active ingredients and the additives and the additives itself.</a:t>
          </a:r>
          <a:endParaRPr lang="en-US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8CD7115-25FB-4FF6-8DBA-7AD05AE826E3}" type="parTrans" cxnId="{85831C27-2EB8-4ED9-A8C3-0DE3F9563B48}">
      <dgm:prSet/>
      <dgm:spPr/>
      <dgm:t>
        <a:bodyPr/>
        <a:lstStyle/>
        <a:p>
          <a:endParaRPr lang="en-US"/>
        </a:p>
      </dgm:t>
    </dgm:pt>
    <dgm:pt modelId="{C95B4973-EC06-44BA-841A-0F13D3496551}" type="sibTrans" cxnId="{85831C27-2EB8-4ED9-A8C3-0DE3F9563B48}">
      <dgm:prSet/>
      <dgm:spPr/>
      <dgm:t>
        <a:bodyPr/>
        <a:lstStyle/>
        <a:p>
          <a:endParaRPr lang="en-US"/>
        </a:p>
      </dgm:t>
    </dgm:pt>
    <dgm:pt modelId="{56586D04-3094-4611-A055-7184BAE2EDA4}" type="pres">
      <dgm:prSet presAssocID="{D6E54B27-9DDD-433F-8B86-B3EFC3EA5906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67A8314-BEB8-468A-81C3-5E46FAF6A9F9}" type="pres">
      <dgm:prSet presAssocID="{6D981257-3425-43D4-9869-EBA741E864A9}" presName="composite" presStyleCnt="0"/>
      <dgm:spPr/>
      <dgm:t>
        <a:bodyPr/>
        <a:lstStyle/>
        <a:p>
          <a:endParaRPr lang="en-GB"/>
        </a:p>
      </dgm:t>
    </dgm:pt>
    <dgm:pt modelId="{5C6C9B43-CCC6-45F0-9D44-8CBFC61E75BB}" type="pres">
      <dgm:prSet presAssocID="{6D981257-3425-43D4-9869-EBA741E864A9}" presName="imgShp" presStyleLbl="fgImgPlace1" presStyleIdx="0" presStyleCnt="3" custLinFactNeighborX="-51644" custLinFactNeighborY="1785"/>
      <dgm:spPr/>
      <dgm:t>
        <a:bodyPr/>
        <a:lstStyle/>
        <a:p>
          <a:endParaRPr lang="en-GB"/>
        </a:p>
      </dgm:t>
    </dgm:pt>
    <dgm:pt modelId="{FB29B633-C7AB-4129-95EC-EF1DA290FE1A}" type="pres">
      <dgm:prSet presAssocID="{6D981257-3425-43D4-9869-EBA741E864A9}" presName="txShp" presStyleLbl="node1" presStyleIdx="0" presStyleCnt="3" custScaleX="132327" custScaleY="111327" custLinFactNeighborX="9024" custLinFactNeighborY="-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1BBE7C-6FC1-4FC0-86C3-BA620303DD73}" type="pres">
      <dgm:prSet presAssocID="{59D9BB2D-B12F-4720-93C7-C0BE71FD3E17}" presName="spacing" presStyleCnt="0"/>
      <dgm:spPr/>
      <dgm:t>
        <a:bodyPr/>
        <a:lstStyle/>
        <a:p>
          <a:endParaRPr lang="en-GB"/>
        </a:p>
      </dgm:t>
    </dgm:pt>
    <dgm:pt modelId="{B7DD7F3E-1065-443C-B412-0E154197F243}" type="pres">
      <dgm:prSet presAssocID="{34EC0479-7119-4DB8-9C3E-6EC0B4B8536E}" presName="composite" presStyleCnt="0"/>
      <dgm:spPr/>
      <dgm:t>
        <a:bodyPr/>
        <a:lstStyle/>
        <a:p>
          <a:endParaRPr lang="en-GB"/>
        </a:p>
      </dgm:t>
    </dgm:pt>
    <dgm:pt modelId="{90DDC144-3B48-4E8D-AE93-AC2C78FE434B}" type="pres">
      <dgm:prSet presAssocID="{34EC0479-7119-4DB8-9C3E-6EC0B4B8536E}" presName="imgShp" presStyleLbl="fgImgPlace1" presStyleIdx="1" presStyleCnt="3" custLinFactNeighborX="-74800" custLinFactNeighborY="56"/>
      <dgm:spPr/>
      <dgm:t>
        <a:bodyPr/>
        <a:lstStyle/>
        <a:p>
          <a:endParaRPr lang="en-GB"/>
        </a:p>
      </dgm:t>
    </dgm:pt>
    <dgm:pt modelId="{949AEDAA-9838-410C-9951-EE2AF412C21F}" type="pres">
      <dgm:prSet presAssocID="{34EC0479-7119-4DB8-9C3E-6EC0B4B8536E}" presName="txShp" presStyleLbl="node1" presStyleIdx="1" presStyleCnt="3" custScaleX="139776" custScaleY="163914" custLinFactNeighborX="9275" custLinFactNeighborY="-11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B2F997-5EB3-4D52-8AB2-709B691AD96C}" type="pres">
      <dgm:prSet presAssocID="{4A23134F-6F3C-4C40-A34A-17D2DFCA1DE1}" presName="spacing" presStyleCnt="0"/>
      <dgm:spPr/>
      <dgm:t>
        <a:bodyPr/>
        <a:lstStyle/>
        <a:p>
          <a:endParaRPr lang="en-GB"/>
        </a:p>
      </dgm:t>
    </dgm:pt>
    <dgm:pt modelId="{9072E2EE-5660-43B9-BA4C-8A3F6C5FD462}" type="pres">
      <dgm:prSet presAssocID="{44609BED-03FD-4773-8763-7E8C6E63B7B6}" presName="composite" presStyleCnt="0"/>
      <dgm:spPr/>
      <dgm:t>
        <a:bodyPr/>
        <a:lstStyle/>
        <a:p>
          <a:endParaRPr lang="en-GB"/>
        </a:p>
      </dgm:t>
    </dgm:pt>
    <dgm:pt modelId="{A1F759A2-73B6-40FA-8186-9FD8B7FB604F}" type="pres">
      <dgm:prSet presAssocID="{44609BED-03FD-4773-8763-7E8C6E63B7B6}" presName="imgShp" presStyleLbl="fgImgPlace1" presStyleIdx="2" presStyleCnt="3" custLinFactNeighborX="-74580" custLinFactNeighborY="7812"/>
      <dgm:spPr/>
      <dgm:t>
        <a:bodyPr/>
        <a:lstStyle/>
        <a:p>
          <a:endParaRPr lang="en-GB"/>
        </a:p>
      </dgm:t>
    </dgm:pt>
    <dgm:pt modelId="{27ED2B5C-2FF3-4B51-A1B1-0A3B1DB233F4}" type="pres">
      <dgm:prSet presAssocID="{44609BED-03FD-4773-8763-7E8C6E63B7B6}" presName="txShp" presStyleLbl="node1" presStyleIdx="2" presStyleCnt="3" custScaleX="135755" custScaleY="136555" custLinFactNeighborX="7511" custLinFactNeighborY="119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5831C27-2EB8-4ED9-A8C3-0DE3F9563B48}" srcId="{D6E54B27-9DDD-433F-8B86-B3EFC3EA5906}" destId="{44609BED-03FD-4773-8763-7E8C6E63B7B6}" srcOrd="2" destOrd="0" parTransId="{A8CD7115-25FB-4FF6-8DBA-7AD05AE826E3}" sibTransId="{C95B4973-EC06-44BA-841A-0F13D3496551}"/>
    <dgm:cxn modelId="{095CB41E-AFAD-4914-97AA-907173FB7512}" type="presOf" srcId="{34EC0479-7119-4DB8-9C3E-6EC0B4B8536E}" destId="{949AEDAA-9838-410C-9951-EE2AF412C21F}" srcOrd="0" destOrd="0" presId="urn:microsoft.com/office/officeart/2005/8/layout/vList3"/>
    <dgm:cxn modelId="{ECC05090-CD8E-414C-9F10-494ACCB0DEC2}" type="presOf" srcId="{44609BED-03FD-4773-8763-7E8C6E63B7B6}" destId="{27ED2B5C-2FF3-4B51-A1B1-0A3B1DB233F4}" srcOrd="0" destOrd="0" presId="urn:microsoft.com/office/officeart/2005/8/layout/vList3"/>
    <dgm:cxn modelId="{8366ECEF-6471-4036-BEAB-28CC1F1F5CB6}" type="presOf" srcId="{D6E54B27-9DDD-433F-8B86-B3EFC3EA5906}" destId="{56586D04-3094-4611-A055-7184BAE2EDA4}" srcOrd="0" destOrd="0" presId="urn:microsoft.com/office/officeart/2005/8/layout/vList3"/>
    <dgm:cxn modelId="{043833F2-9DFF-4495-ADA3-EBDD88EC66F8}" srcId="{D6E54B27-9DDD-433F-8B86-B3EFC3EA5906}" destId="{6D981257-3425-43D4-9869-EBA741E864A9}" srcOrd="0" destOrd="0" parTransId="{6ABED54E-9FD1-4B3D-B203-9BBDF88462D8}" sibTransId="{59D9BB2D-B12F-4720-93C7-C0BE71FD3E17}"/>
    <dgm:cxn modelId="{B291BDE3-CCF5-4EB9-9ACC-DA51281C1F93}" type="presOf" srcId="{6D981257-3425-43D4-9869-EBA741E864A9}" destId="{FB29B633-C7AB-4129-95EC-EF1DA290FE1A}" srcOrd="0" destOrd="0" presId="urn:microsoft.com/office/officeart/2005/8/layout/vList3"/>
    <dgm:cxn modelId="{809B5EF7-9500-4287-AD0B-85EFEE31B3CD}" srcId="{D6E54B27-9DDD-433F-8B86-B3EFC3EA5906}" destId="{34EC0479-7119-4DB8-9C3E-6EC0B4B8536E}" srcOrd="1" destOrd="0" parTransId="{5B5EA896-1F5B-4B03-8ED5-516FE36FD7D3}" sibTransId="{4A23134F-6F3C-4C40-A34A-17D2DFCA1DE1}"/>
    <dgm:cxn modelId="{E0629D74-5E89-4C9C-9268-536C2AA1D8FD}" type="presParOf" srcId="{56586D04-3094-4611-A055-7184BAE2EDA4}" destId="{D67A8314-BEB8-468A-81C3-5E46FAF6A9F9}" srcOrd="0" destOrd="0" presId="urn:microsoft.com/office/officeart/2005/8/layout/vList3"/>
    <dgm:cxn modelId="{B12232D9-0C38-4DEB-BC3C-D33290351BBE}" type="presParOf" srcId="{D67A8314-BEB8-468A-81C3-5E46FAF6A9F9}" destId="{5C6C9B43-CCC6-45F0-9D44-8CBFC61E75BB}" srcOrd="0" destOrd="0" presId="urn:microsoft.com/office/officeart/2005/8/layout/vList3"/>
    <dgm:cxn modelId="{29F7FDF8-4ADF-41F6-847D-1CCC2FDC6494}" type="presParOf" srcId="{D67A8314-BEB8-468A-81C3-5E46FAF6A9F9}" destId="{FB29B633-C7AB-4129-95EC-EF1DA290FE1A}" srcOrd="1" destOrd="0" presId="urn:microsoft.com/office/officeart/2005/8/layout/vList3"/>
    <dgm:cxn modelId="{4CA0B94F-D3B4-49C4-87FD-180E4F1227A1}" type="presParOf" srcId="{56586D04-3094-4611-A055-7184BAE2EDA4}" destId="{4C1BBE7C-6FC1-4FC0-86C3-BA620303DD73}" srcOrd="1" destOrd="0" presId="urn:microsoft.com/office/officeart/2005/8/layout/vList3"/>
    <dgm:cxn modelId="{7465A3D9-4E76-45D6-8F37-5EC9CF5CE0AC}" type="presParOf" srcId="{56586D04-3094-4611-A055-7184BAE2EDA4}" destId="{B7DD7F3E-1065-443C-B412-0E154197F243}" srcOrd="2" destOrd="0" presId="urn:microsoft.com/office/officeart/2005/8/layout/vList3"/>
    <dgm:cxn modelId="{7913B94E-199E-4AF4-93F4-33F4748C5AB1}" type="presParOf" srcId="{B7DD7F3E-1065-443C-B412-0E154197F243}" destId="{90DDC144-3B48-4E8D-AE93-AC2C78FE434B}" srcOrd="0" destOrd="0" presId="urn:microsoft.com/office/officeart/2005/8/layout/vList3"/>
    <dgm:cxn modelId="{91609B3D-2301-48A0-9364-077A6CB20685}" type="presParOf" srcId="{B7DD7F3E-1065-443C-B412-0E154197F243}" destId="{949AEDAA-9838-410C-9951-EE2AF412C21F}" srcOrd="1" destOrd="0" presId="urn:microsoft.com/office/officeart/2005/8/layout/vList3"/>
    <dgm:cxn modelId="{FF337525-3888-41F6-83DA-25EC8CBCE070}" type="presParOf" srcId="{56586D04-3094-4611-A055-7184BAE2EDA4}" destId="{8BB2F997-5EB3-4D52-8AB2-709B691AD96C}" srcOrd="3" destOrd="0" presId="urn:microsoft.com/office/officeart/2005/8/layout/vList3"/>
    <dgm:cxn modelId="{5DC2EAB3-0A96-4C12-8303-8E516F1148CA}" type="presParOf" srcId="{56586D04-3094-4611-A055-7184BAE2EDA4}" destId="{9072E2EE-5660-43B9-BA4C-8A3F6C5FD462}" srcOrd="4" destOrd="0" presId="urn:microsoft.com/office/officeart/2005/8/layout/vList3"/>
    <dgm:cxn modelId="{07663863-1901-48F9-9677-42A07C25D3DB}" type="presParOf" srcId="{9072E2EE-5660-43B9-BA4C-8A3F6C5FD462}" destId="{A1F759A2-73B6-40FA-8186-9FD8B7FB604F}" srcOrd="0" destOrd="0" presId="urn:microsoft.com/office/officeart/2005/8/layout/vList3"/>
    <dgm:cxn modelId="{B5BC8CCD-7B13-4E1E-BF67-6203640DD78B}" type="presParOf" srcId="{9072E2EE-5660-43B9-BA4C-8A3F6C5FD462}" destId="{27ED2B5C-2FF3-4B51-A1B1-0A3B1DB233F4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0535D85-D321-4382-B12A-86DFFB69BC6A}" type="doc">
      <dgm:prSet loTypeId="urn:microsoft.com/office/officeart/2008/layout/VerticalAccent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6D8B0F3B-2B61-4D17-9A7F-F7499816551E}">
      <dgm:prSet/>
      <dgm:spPr/>
      <dgm:t>
        <a:bodyPr/>
        <a:lstStyle/>
        <a:p>
          <a:pPr rtl="0"/>
          <a:r>
            <a:rPr lang="en-US" smtClean="0"/>
            <a:t>1.They are </a:t>
          </a:r>
          <a:r>
            <a:rPr lang="en-US" b="1" smtClean="0"/>
            <a:t>not affected by moisture and heat.</a:t>
          </a:r>
          <a:endParaRPr lang="en-US"/>
        </a:p>
      </dgm:t>
    </dgm:pt>
    <dgm:pt modelId="{BA662401-ADC9-4B45-860F-C1DDFC06DFA7}" type="parTrans" cxnId="{A63C0E47-3885-49CD-947F-695D03A9F17A}">
      <dgm:prSet/>
      <dgm:spPr/>
      <dgm:t>
        <a:bodyPr/>
        <a:lstStyle/>
        <a:p>
          <a:endParaRPr lang="en-US"/>
        </a:p>
      </dgm:t>
    </dgm:pt>
    <dgm:pt modelId="{72E08F0F-63DE-4C22-AFD7-FA5BC671074A}" type="sibTrans" cxnId="{A63C0E47-3885-49CD-947F-695D03A9F17A}">
      <dgm:prSet/>
      <dgm:spPr/>
      <dgm:t>
        <a:bodyPr/>
        <a:lstStyle/>
        <a:p>
          <a:endParaRPr lang="en-US"/>
        </a:p>
      </dgm:t>
    </dgm:pt>
    <dgm:pt modelId="{C0A0F23B-A8C3-480B-A276-14DD850A955F}">
      <dgm:prSet/>
      <dgm:spPr/>
      <dgm:t>
        <a:bodyPr/>
        <a:lstStyle/>
        <a:p>
          <a:pPr rtl="0"/>
          <a:r>
            <a:rPr lang="en-US" dirty="0" smtClean="0"/>
            <a:t>2.</a:t>
          </a:r>
          <a:r>
            <a:rPr lang="en-US" b="1" dirty="0" smtClean="0"/>
            <a:t>Large doses</a:t>
          </a:r>
          <a:endParaRPr lang="en-US" dirty="0"/>
        </a:p>
      </dgm:t>
    </dgm:pt>
    <dgm:pt modelId="{F74838D2-E4AF-43E1-9662-CD55116898AE}" type="parTrans" cxnId="{19819371-0CB3-4BFF-AFBA-101DF2CB6D24}">
      <dgm:prSet/>
      <dgm:spPr/>
      <dgm:t>
        <a:bodyPr/>
        <a:lstStyle/>
        <a:p>
          <a:endParaRPr lang="en-US"/>
        </a:p>
      </dgm:t>
    </dgm:pt>
    <dgm:pt modelId="{21F44C3F-8FBB-4AA9-A935-AE2E2A800149}" type="sibTrans" cxnId="{19819371-0CB3-4BFF-AFBA-101DF2CB6D24}">
      <dgm:prSet/>
      <dgm:spPr/>
      <dgm:t>
        <a:bodyPr/>
        <a:lstStyle/>
        <a:p>
          <a:endParaRPr lang="en-US"/>
        </a:p>
      </dgm:t>
    </dgm:pt>
    <dgm:pt modelId="{FEE9638A-117D-4DC2-95AC-19C5904C862C}">
      <dgm:prSet/>
      <dgm:spPr/>
      <dgm:t>
        <a:bodyPr/>
        <a:lstStyle/>
        <a:p>
          <a:pPr rtl="0"/>
          <a:r>
            <a:rPr lang="en-US" smtClean="0"/>
            <a:t>3.Present in powder form as </a:t>
          </a:r>
          <a:r>
            <a:rPr lang="en-US" b="1" smtClean="0"/>
            <a:t>fine crystals</a:t>
          </a:r>
          <a:r>
            <a:rPr lang="en-US" smtClean="0"/>
            <a:t>. </a:t>
          </a:r>
          <a:endParaRPr lang="en-US"/>
        </a:p>
      </dgm:t>
    </dgm:pt>
    <dgm:pt modelId="{9537409C-EB53-4DE0-92E2-86DA378C74BC}" type="parTrans" cxnId="{FF794B23-DAC6-41D1-9538-E1749A8D94E2}">
      <dgm:prSet/>
      <dgm:spPr/>
      <dgm:t>
        <a:bodyPr/>
        <a:lstStyle/>
        <a:p>
          <a:endParaRPr lang="en-US"/>
        </a:p>
      </dgm:t>
    </dgm:pt>
    <dgm:pt modelId="{79DA3CBD-7C2A-433E-AB45-0F92E01CB5B4}" type="sibTrans" cxnId="{FF794B23-DAC6-41D1-9538-E1749A8D94E2}">
      <dgm:prSet/>
      <dgm:spPr/>
      <dgm:t>
        <a:bodyPr/>
        <a:lstStyle/>
        <a:p>
          <a:endParaRPr lang="en-US"/>
        </a:p>
      </dgm:t>
    </dgm:pt>
    <dgm:pt modelId="{92DA7C65-DF36-4D72-A6C7-1098D44F3D85}" type="pres">
      <dgm:prSet presAssocID="{10535D85-D321-4382-B12A-86DFFB69BC6A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n-US"/>
        </a:p>
      </dgm:t>
    </dgm:pt>
    <dgm:pt modelId="{BAD27E2B-5907-4008-8628-0AA5F9B1E289}" type="pres">
      <dgm:prSet presAssocID="{6D8B0F3B-2B61-4D17-9A7F-F7499816551E}" presName="parenttextcomposite" presStyleCnt="0"/>
      <dgm:spPr/>
    </dgm:pt>
    <dgm:pt modelId="{7D0EB126-20AA-473A-B27D-EC6B28341060}" type="pres">
      <dgm:prSet presAssocID="{6D8B0F3B-2B61-4D17-9A7F-F7499816551E}" presName="parenttext" presStyleLbl="revTx" presStyleIdx="0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1020E5-2761-4326-80BA-61B988E6CB47}" type="pres">
      <dgm:prSet presAssocID="{6D8B0F3B-2B61-4D17-9A7F-F7499816551E}" presName="parallelogramComposite" presStyleCnt="0"/>
      <dgm:spPr/>
    </dgm:pt>
    <dgm:pt modelId="{BEAAF6CE-B9E8-42BC-98A8-6DC19732B381}" type="pres">
      <dgm:prSet presAssocID="{6D8B0F3B-2B61-4D17-9A7F-F7499816551E}" presName="parallelogram1" presStyleLbl="alignNode1" presStyleIdx="0" presStyleCnt="21"/>
      <dgm:spPr/>
    </dgm:pt>
    <dgm:pt modelId="{46DC4E65-13C6-4136-8394-25B39732864C}" type="pres">
      <dgm:prSet presAssocID="{6D8B0F3B-2B61-4D17-9A7F-F7499816551E}" presName="parallelogram2" presStyleLbl="alignNode1" presStyleIdx="1" presStyleCnt="21"/>
      <dgm:spPr/>
    </dgm:pt>
    <dgm:pt modelId="{34253EFC-37B6-43DE-A996-42E80E57BC1B}" type="pres">
      <dgm:prSet presAssocID="{6D8B0F3B-2B61-4D17-9A7F-F7499816551E}" presName="parallelogram3" presStyleLbl="alignNode1" presStyleIdx="2" presStyleCnt="21"/>
      <dgm:spPr/>
    </dgm:pt>
    <dgm:pt modelId="{08ED92C3-D50F-4A54-8262-6F22F14CD246}" type="pres">
      <dgm:prSet presAssocID="{6D8B0F3B-2B61-4D17-9A7F-F7499816551E}" presName="parallelogram4" presStyleLbl="alignNode1" presStyleIdx="3" presStyleCnt="21"/>
      <dgm:spPr/>
    </dgm:pt>
    <dgm:pt modelId="{22E63193-FC9A-4824-9EB5-DA57F1CC10E0}" type="pres">
      <dgm:prSet presAssocID="{6D8B0F3B-2B61-4D17-9A7F-F7499816551E}" presName="parallelogram5" presStyleLbl="alignNode1" presStyleIdx="4" presStyleCnt="21"/>
      <dgm:spPr/>
    </dgm:pt>
    <dgm:pt modelId="{E595C11C-F14B-4F4F-8225-03283953CAC6}" type="pres">
      <dgm:prSet presAssocID="{6D8B0F3B-2B61-4D17-9A7F-F7499816551E}" presName="parallelogram6" presStyleLbl="alignNode1" presStyleIdx="5" presStyleCnt="21"/>
      <dgm:spPr/>
    </dgm:pt>
    <dgm:pt modelId="{5572A055-04E1-433C-8086-9FFD271977D9}" type="pres">
      <dgm:prSet presAssocID="{6D8B0F3B-2B61-4D17-9A7F-F7499816551E}" presName="parallelogram7" presStyleLbl="alignNode1" presStyleIdx="6" presStyleCnt="21"/>
      <dgm:spPr/>
    </dgm:pt>
    <dgm:pt modelId="{AD39F15E-F4D8-4EB3-A5A7-F5A23AD93973}" type="pres">
      <dgm:prSet presAssocID="{72E08F0F-63DE-4C22-AFD7-FA5BC671074A}" presName="sibTrans" presStyleCnt="0"/>
      <dgm:spPr/>
    </dgm:pt>
    <dgm:pt modelId="{A9D29E46-AB81-49B4-9399-716ED7797309}" type="pres">
      <dgm:prSet presAssocID="{C0A0F23B-A8C3-480B-A276-14DD850A955F}" presName="parenttextcomposite" presStyleCnt="0"/>
      <dgm:spPr/>
    </dgm:pt>
    <dgm:pt modelId="{2449660B-D1A3-41F1-B898-A08E4AD3945E}" type="pres">
      <dgm:prSet presAssocID="{C0A0F23B-A8C3-480B-A276-14DD850A955F}" presName="parenttext" presStyleLbl="revTx" presStyleIdx="1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360FD9-A653-4481-BA9A-78F6501869A4}" type="pres">
      <dgm:prSet presAssocID="{C0A0F23B-A8C3-480B-A276-14DD850A955F}" presName="parallelogramComposite" presStyleCnt="0"/>
      <dgm:spPr/>
    </dgm:pt>
    <dgm:pt modelId="{ABF8A04D-E912-4CFB-ADE8-79B2F029BAAA}" type="pres">
      <dgm:prSet presAssocID="{C0A0F23B-A8C3-480B-A276-14DD850A955F}" presName="parallelogram1" presStyleLbl="alignNode1" presStyleIdx="7" presStyleCnt="21"/>
      <dgm:spPr/>
    </dgm:pt>
    <dgm:pt modelId="{603EEA16-BD32-460B-B3D8-70D964D8441F}" type="pres">
      <dgm:prSet presAssocID="{C0A0F23B-A8C3-480B-A276-14DD850A955F}" presName="parallelogram2" presStyleLbl="alignNode1" presStyleIdx="8" presStyleCnt="21"/>
      <dgm:spPr/>
    </dgm:pt>
    <dgm:pt modelId="{FEE38EAF-5260-49E3-8E3B-53BC130956E3}" type="pres">
      <dgm:prSet presAssocID="{C0A0F23B-A8C3-480B-A276-14DD850A955F}" presName="parallelogram3" presStyleLbl="alignNode1" presStyleIdx="9" presStyleCnt="21"/>
      <dgm:spPr/>
    </dgm:pt>
    <dgm:pt modelId="{8ADFC6A1-24E4-4489-A835-83E90C31B898}" type="pres">
      <dgm:prSet presAssocID="{C0A0F23B-A8C3-480B-A276-14DD850A955F}" presName="parallelogram4" presStyleLbl="alignNode1" presStyleIdx="10" presStyleCnt="21"/>
      <dgm:spPr/>
    </dgm:pt>
    <dgm:pt modelId="{9F689128-A2D9-4FBE-8521-D8CD031F7E87}" type="pres">
      <dgm:prSet presAssocID="{C0A0F23B-A8C3-480B-A276-14DD850A955F}" presName="parallelogram5" presStyleLbl="alignNode1" presStyleIdx="11" presStyleCnt="21"/>
      <dgm:spPr/>
    </dgm:pt>
    <dgm:pt modelId="{379E2B8B-A5EE-4B2E-B0C2-772BBD9BBCEA}" type="pres">
      <dgm:prSet presAssocID="{C0A0F23B-A8C3-480B-A276-14DD850A955F}" presName="parallelogram6" presStyleLbl="alignNode1" presStyleIdx="12" presStyleCnt="21"/>
      <dgm:spPr/>
    </dgm:pt>
    <dgm:pt modelId="{D66AB574-F807-4EBD-BE3E-49741E33B0D0}" type="pres">
      <dgm:prSet presAssocID="{C0A0F23B-A8C3-480B-A276-14DD850A955F}" presName="parallelogram7" presStyleLbl="alignNode1" presStyleIdx="13" presStyleCnt="21"/>
      <dgm:spPr/>
    </dgm:pt>
    <dgm:pt modelId="{6167F6B6-3A1D-4BFD-94C6-506EF6BF5EAA}" type="pres">
      <dgm:prSet presAssocID="{21F44C3F-8FBB-4AA9-A935-AE2E2A800149}" presName="sibTrans" presStyleCnt="0"/>
      <dgm:spPr/>
    </dgm:pt>
    <dgm:pt modelId="{2AC27D97-62B1-4821-A6C2-64C9A3017A83}" type="pres">
      <dgm:prSet presAssocID="{FEE9638A-117D-4DC2-95AC-19C5904C862C}" presName="parenttextcomposite" presStyleCnt="0"/>
      <dgm:spPr/>
    </dgm:pt>
    <dgm:pt modelId="{9D1CFB08-287A-462C-AE7D-2385BE287371}" type="pres">
      <dgm:prSet presAssocID="{FEE9638A-117D-4DC2-95AC-19C5904C862C}" presName="parenttext" presStyleLbl="revTx" presStyleIdx="2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0309C6-8C0E-4510-B580-B245B9477B44}" type="pres">
      <dgm:prSet presAssocID="{FEE9638A-117D-4DC2-95AC-19C5904C862C}" presName="parallelogramComposite" presStyleCnt="0"/>
      <dgm:spPr/>
    </dgm:pt>
    <dgm:pt modelId="{89F55359-41D2-4C96-863A-F5BC334D5C61}" type="pres">
      <dgm:prSet presAssocID="{FEE9638A-117D-4DC2-95AC-19C5904C862C}" presName="parallelogram1" presStyleLbl="alignNode1" presStyleIdx="14" presStyleCnt="21"/>
      <dgm:spPr/>
    </dgm:pt>
    <dgm:pt modelId="{AFAE35CA-2EE7-4A9D-89AB-1D18CFE35527}" type="pres">
      <dgm:prSet presAssocID="{FEE9638A-117D-4DC2-95AC-19C5904C862C}" presName="parallelogram2" presStyleLbl="alignNode1" presStyleIdx="15" presStyleCnt="21"/>
      <dgm:spPr/>
    </dgm:pt>
    <dgm:pt modelId="{94D9BEA9-012E-431B-8968-CB624A6D9D6B}" type="pres">
      <dgm:prSet presAssocID="{FEE9638A-117D-4DC2-95AC-19C5904C862C}" presName="parallelogram3" presStyleLbl="alignNode1" presStyleIdx="16" presStyleCnt="21"/>
      <dgm:spPr/>
    </dgm:pt>
    <dgm:pt modelId="{0220F3E6-6864-4E1A-A111-D6CFB669048C}" type="pres">
      <dgm:prSet presAssocID="{FEE9638A-117D-4DC2-95AC-19C5904C862C}" presName="parallelogram4" presStyleLbl="alignNode1" presStyleIdx="17" presStyleCnt="21"/>
      <dgm:spPr/>
    </dgm:pt>
    <dgm:pt modelId="{0842FE2F-DDAC-4657-B584-174AF161DEB9}" type="pres">
      <dgm:prSet presAssocID="{FEE9638A-117D-4DC2-95AC-19C5904C862C}" presName="parallelogram5" presStyleLbl="alignNode1" presStyleIdx="18" presStyleCnt="21"/>
      <dgm:spPr/>
    </dgm:pt>
    <dgm:pt modelId="{04886E9D-11C5-4CCE-98C1-C072E019F9CC}" type="pres">
      <dgm:prSet presAssocID="{FEE9638A-117D-4DC2-95AC-19C5904C862C}" presName="parallelogram6" presStyleLbl="alignNode1" presStyleIdx="19" presStyleCnt="21"/>
      <dgm:spPr/>
    </dgm:pt>
    <dgm:pt modelId="{E85D2712-4A61-4E80-9516-DB48B82C635E}" type="pres">
      <dgm:prSet presAssocID="{FEE9638A-117D-4DC2-95AC-19C5904C862C}" presName="parallelogram7" presStyleLbl="alignNode1" presStyleIdx="20" presStyleCnt="21"/>
      <dgm:spPr/>
    </dgm:pt>
  </dgm:ptLst>
  <dgm:cxnLst>
    <dgm:cxn modelId="{19819371-0CB3-4BFF-AFBA-101DF2CB6D24}" srcId="{10535D85-D321-4382-B12A-86DFFB69BC6A}" destId="{C0A0F23B-A8C3-480B-A276-14DD850A955F}" srcOrd="1" destOrd="0" parTransId="{F74838D2-E4AF-43E1-9662-CD55116898AE}" sibTransId="{21F44C3F-8FBB-4AA9-A935-AE2E2A800149}"/>
    <dgm:cxn modelId="{FF794B23-DAC6-41D1-9538-E1749A8D94E2}" srcId="{10535D85-D321-4382-B12A-86DFFB69BC6A}" destId="{FEE9638A-117D-4DC2-95AC-19C5904C862C}" srcOrd="2" destOrd="0" parTransId="{9537409C-EB53-4DE0-92E2-86DA378C74BC}" sibTransId="{79DA3CBD-7C2A-433E-AB45-0F92E01CB5B4}"/>
    <dgm:cxn modelId="{11D395F3-DC86-4521-AF88-CBBB31E4E21D}" type="presOf" srcId="{FEE9638A-117D-4DC2-95AC-19C5904C862C}" destId="{9D1CFB08-287A-462C-AE7D-2385BE287371}" srcOrd="0" destOrd="0" presId="urn:microsoft.com/office/officeart/2008/layout/VerticalAccentList"/>
    <dgm:cxn modelId="{FB7D77A5-A01F-4519-8C0A-1795629161B4}" type="presOf" srcId="{10535D85-D321-4382-B12A-86DFFB69BC6A}" destId="{92DA7C65-DF36-4D72-A6C7-1098D44F3D85}" srcOrd="0" destOrd="0" presId="urn:microsoft.com/office/officeart/2008/layout/VerticalAccentList"/>
    <dgm:cxn modelId="{514A09D4-5C90-4A61-B203-5F84165417EB}" type="presOf" srcId="{C0A0F23B-A8C3-480B-A276-14DD850A955F}" destId="{2449660B-D1A3-41F1-B898-A08E4AD3945E}" srcOrd="0" destOrd="0" presId="urn:microsoft.com/office/officeart/2008/layout/VerticalAccentList"/>
    <dgm:cxn modelId="{0C5BADED-96CC-4A4F-A15D-C3FA4386DA55}" type="presOf" srcId="{6D8B0F3B-2B61-4D17-9A7F-F7499816551E}" destId="{7D0EB126-20AA-473A-B27D-EC6B28341060}" srcOrd="0" destOrd="0" presId="urn:microsoft.com/office/officeart/2008/layout/VerticalAccentList"/>
    <dgm:cxn modelId="{A63C0E47-3885-49CD-947F-695D03A9F17A}" srcId="{10535D85-D321-4382-B12A-86DFFB69BC6A}" destId="{6D8B0F3B-2B61-4D17-9A7F-F7499816551E}" srcOrd="0" destOrd="0" parTransId="{BA662401-ADC9-4B45-860F-C1DDFC06DFA7}" sibTransId="{72E08F0F-63DE-4C22-AFD7-FA5BC671074A}"/>
    <dgm:cxn modelId="{7D50D713-4E0A-43C3-89F3-0A291D23C503}" type="presParOf" srcId="{92DA7C65-DF36-4D72-A6C7-1098D44F3D85}" destId="{BAD27E2B-5907-4008-8628-0AA5F9B1E289}" srcOrd="0" destOrd="0" presId="urn:microsoft.com/office/officeart/2008/layout/VerticalAccentList"/>
    <dgm:cxn modelId="{F2E2D191-1DD2-4368-953C-647B22C74636}" type="presParOf" srcId="{BAD27E2B-5907-4008-8628-0AA5F9B1E289}" destId="{7D0EB126-20AA-473A-B27D-EC6B28341060}" srcOrd="0" destOrd="0" presId="urn:microsoft.com/office/officeart/2008/layout/VerticalAccentList"/>
    <dgm:cxn modelId="{6F8DCA0A-787C-4802-9097-BAD5615177B9}" type="presParOf" srcId="{92DA7C65-DF36-4D72-A6C7-1098D44F3D85}" destId="{391020E5-2761-4326-80BA-61B988E6CB47}" srcOrd="1" destOrd="0" presId="urn:microsoft.com/office/officeart/2008/layout/VerticalAccentList"/>
    <dgm:cxn modelId="{A7B000D0-371B-4B28-A929-ABE91EEF859A}" type="presParOf" srcId="{391020E5-2761-4326-80BA-61B988E6CB47}" destId="{BEAAF6CE-B9E8-42BC-98A8-6DC19732B381}" srcOrd="0" destOrd="0" presId="urn:microsoft.com/office/officeart/2008/layout/VerticalAccentList"/>
    <dgm:cxn modelId="{D3CAEF14-D78A-4433-BE1C-5C029833861D}" type="presParOf" srcId="{391020E5-2761-4326-80BA-61B988E6CB47}" destId="{46DC4E65-13C6-4136-8394-25B39732864C}" srcOrd="1" destOrd="0" presId="urn:microsoft.com/office/officeart/2008/layout/VerticalAccentList"/>
    <dgm:cxn modelId="{93F55F17-F7B6-4E16-A267-A4571E767DC9}" type="presParOf" srcId="{391020E5-2761-4326-80BA-61B988E6CB47}" destId="{34253EFC-37B6-43DE-A996-42E80E57BC1B}" srcOrd="2" destOrd="0" presId="urn:microsoft.com/office/officeart/2008/layout/VerticalAccentList"/>
    <dgm:cxn modelId="{768F2BC4-7A7C-44D1-BC20-9334F5AE3522}" type="presParOf" srcId="{391020E5-2761-4326-80BA-61B988E6CB47}" destId="{08ED92C3-D50F-4A54-8262-6F22F14CD246}" srcOrd="3" destOrd="0" presId="urn:microsoft.com/office/officeart/2008/layout/VerticalAccentList"/>
    <dgm:cxn modelId="{021754D7-CF39-42B2-AB2D-F84C0D09C56F}" type="presParOf" srcId="{391020E5-2761-4326-80BA-61B988E6CB47}" destId="{22E63193-FC9A-4824-9EB5-DA57F1CC10E0}" srcOrd="4" destOrd="0" presId="urn:microsoft.com/office/officeart/2008/layout/VerticalAccentList"/>
    <dgm:cxn modelId="{B06764F0-849F-49D1-94DD-95517B64D12A}" type="presParOf" srcId="{391020E5-2761-4326-80BA-61B988E6CB47}" destId="{E595C11C-F14B-4F4F-8225-03283953CAC6}" srcOrd="5" destOrd="0" presId="urn:microsoft.com/office/officeart/2008/layout/VerticalAccentList"/>
    <dgm:cxn modelId="{DDCC8FB7-FDA4-48FA-88DA-8E6B585839CB}" type="presParOf" srcId="{391020E5-2761-4326-80BA-61B988E6CB47}" destId="{5572A055-04E1-433C-8086-9FFD271977D9}" srcOrd="6" destOrd="0" presId="urn:microsoft.com/office/officeart/2008/layout/VerticalAccentList"/>
    <dgm:cxn modelId="{AC34A062-5A9A-4DAD-B7E9-EE14706DE5A0}" type="presParOf" srcId="{92DA7C65-DF36-4D72-A6C7-1098D44F3D85}" destId="{AD39F15E-F4D8-4EB3-A5A7-F5A23AD93973}" srcOrd="2" destOrd="0" presId="urn:microsoft.com/office/officeart/2008/layout/VerticalAccentList"/>
    <dgm:cxn modelId="{5D122B1A-053E-44EF-BD08-2BCE90D70BB1}" type="presParOf" srcId="{92DA7C65-DF36-4D72-A6C7-1098D44F3D85}" destId="{A9D29E46-AB81-49B4-9399-716ED7797309}" srcOrd="3" destOrd="0" presId="urn:microsoft.com/office/officeart/2008/layout/VerticalAccentList"/>
    <dgm:cxn modelId="{EAC248E8-87FA-4F8F-8BD4-B17883E4D745}" type="presParOf" srcId="{A9D29E46-AB81-49B4-9399-716ED7797309}" destId="{2449660B-D1A3-41F1-B898-A08E4AD3945E}" srcOrd="0" destOrd="0" presId="urn:microsoft.com/office/officeart/2008/layout/VerticalAccentList"/>
    <dgm:cxn modelId="{6D761DD0-2C1D-42F4-A1DB-E0983C14113D}" type="presParOf" srcId="{92DA7C65-DF36-4D72-A6C7-1098D44F3D85}" destId="{61360FD9-A653-4481-BA9A-78F6501869A4}" srcOrd="4" destOrd="0" presId="urn:microsoft.com/office/officeart/2008/layout/VerticalAccentList"/>
    <dgm:cxn modelId="{1D04D027-258D-47BE-99AC-75E1044882F4}" type="presParOf" srcId="{61360FD9-A653-4481-BA9A-78F6501869A4}" destId="{ABF8A04D-E912-4CFB-ADE8-79B2F029BAAA}" srcOrd="0" destOrd="0" presId="urn:microsoft.com/office/officeart/2008/layout/VerticalAccentList"/>
    <dgm:cxn modelId="{BD5FFC58-083C-4EE9-B5A3-FB277E056335}" type="presParOf" srcId="{61360FD9-A653-4481-BA9A-78F6501869A4}" destId="{603EEA16-BD32-460B-B3D8-70D964D8441F}" srcOrd="1" destOrd="0" presId="urn:microsoft.com/office/officeart/2008/layout/VerticalAccentList"/>
    <dgm:cxn modelId="{8E9138A3-4B53-4B88-AEC3-E0BD47B24380}" type="presParOf" srcId="{61360FD9-A653-4481-BA9A-78F6501869A4}" destId="{FEE38EAF-5260-49E3-8E3B-53BC130956E3}" srcOrd="2" destOrd="0" presId="urn:microsoft.com/office/officeart/2008/layout/VerticalAccentList"/>
    <dgm:cxn modelId="{1AE088B2-13AB-4649-BBC4-0EE3E8B34164}" type="presParOf" srcId="{61360FD9-A653-4481-BA9A-78F6501869A4}" destId="{8ADFC6A1-24E4-4489-A835-83E90C31B898}" srcOrd="3" destOrd="0" presId="urn:microsoft.com/office/officeart/2008/layout/VerticalAccentList"/>
    <dgm:cxn modelId="{742BF55F-B4DC-4744-9D91-F08ECA60F09B}" type="presParOf" srcId="{61360FD9-A653-4481-BA9A-78F6501869A4}" destId="{9F689128-A2D9-4FBE-8521-D8CD031F7E87}" srcOrd="4" destOrd="0" presId="urn:microsoft.com/office/officeart/2008/layout/VerticalAccentList"/>
    <dgm:cxn modelId="{58EAD51F-2CBB-44A8-83EF-8742F605FF3F}" type="presParOf" srcId="{61360FD9-A653-4481-BA9A-78F6501869A4}" destId="{379E2B8B-A5EE-4B2E-B0C2-772BBD9BBCEA}" srcOrd="5" destOrd="0" presId="urn:microsoft.com/office/officeart/2008/layout/VerticalAccentList"/>
    <dgm:cxn modelId="{F902890F-240B-41AB-A4D1-FF7A9513F870}" type="presParOf" srcId="{61360FD9-A653-4481-BA9A-78F6501869A4}" destId="{D66AB574-F807-4EBD-BE3E-49741E33B0D0}" srcOrd="6" destOrd="0" presId="urn:microsoft.com/office/officeart/2008/layout/VerticalAccentList"/>
    <dgm:cxn modelId="{A934937C-CDBD-441A-8169-7ABF5E09B188}" type="presParOf" srcId="{92DA7C65-DF36-4D72-A6C7-1098D44F3D85}" destId="{6167F6B6-3A1D-4BFD-94C6-506EF6BF5EAA}" srcOrd="5" destOrd="0" presId="urn:microsoft.com/office/officeart/2008/layout/VerticalAccentList"/>
    <dgm:cxn modelId="{483B9F46-5480-429A-8509-66E172B6CD03}" type="presParOf" srcId="{92DA7C65-DF36-4D72-A6C7-1098D44F3D85}" destId="{2AC27D97-62B1-4821-A6C2-64C9A3017A83}" srcOrd="6" destOrd="0" presId="urn:microsoft.com/office/officeart/2008/layout/VerticalAccentList"/>
    <dgm:cxn modelId="{BED87A2E-531E-42E7-9C9D-9B9907137A6B}" type="presParOf" srcId="{2AC27D97-62B1-4821-A6C2-64C9A3017A83}" destId="{9D1CFB08-287A-462C-AE7D-2385BE287371}" srcOrd="0" destOrd="0" presId="urn:microsoft.com/office/officeart/2008/layout/VerticalAccentList"/>
    <dgm:cxn modelId="{E0DADE51-6920-4DEE-AD9A-B912C4B9350D}" type="presParOf" srcId="{92DA7C65-DF36-4D72-A6C7-1098D44F3D85}" destId="{4F0309C6-8C0E-4510-B580-B245B9477B44}" srcOrd="7" destOrd="0" presId="urn:microsoft.com/office/officeart/2008/layout/VerticalAccentList"/>
    <dgm:cxn modelId="{733F0EDA-720D-489C-B366-17B07E6B20D5}" type="presParOf" srcId="{4F0309C6-8C0E-4510-B580-B245B9477B44}" destId="{89F55359-41D2-4C96-863A-F5BC334D5C61}" srcOrd="0" destOrd="0" presId="urn:microsoft.com/office/officeart/2008/layout/VerticalAccentList"/>
    <dgm:cxn modelId="{458BB9B2-F331-46DA-9785-6A693FF40934}" type="presParOf" srcId="{4F0309C6-8C0E-4510-B580-B245B9477B44}" destId="{AFAE35CA-2EE7-4A9D-89AB-1D18CFE35527}" srcOrd="1" destOrd="0" presId="urn:microsoft.com/office/officeart/2008/layout/VerticalAccentList"/>
    <dgm:cxn modelId="{9D08A79F-012A-4C61-BE0E-38F340768F67}" type="presParOf" srcId="{4F0309C6-8C0E-4510-B580-B245B9477B44}" destId="{94D9BEA9-012E-431B-8968-CB624A6D9D6B}" srcOrd="2" destOrd="0" presId="urn:microsoft.com/office/officeart/2008/layout/VerticalAccentList"/>
    <dgm:cxn modelId="{D65E4C87-D756-4A95-BC98-87F8AD7C3A3C}" type="presParOf" srcId="{4F0309C6-8C0E-4510-B580-B245B9477B44}" destId="{0220F3E6-6864-4E1A-A111-D6CFB669048C}" srcOrd="3" destOrd="0" presId="urn:microsoft.com/office/officeart/2008/layout/VerticalAccentList"/>
    <dgm:cxn modelId="{0254A5BE-0A13-463F-9271-371444D3D075}" type="presParOf" srcId="{4F0309C6-8C0E-4510-B580-B245B9477B44}" destId="{0842FE2F-DDAC-4657-B584-174AF161DEB9}" srcOrd="4" destOrd="0" presId="urn:microsoft.com/office/officeart/2008/layout/VerticalAccentList"/>
    <dgm:cxn modelId="{987F9B32-79F0-4871-8035-48C243EDA8BC}" type="presParOf" srcId="{4F0309C6-8C0E-4510-B580-B245B9477B44}" destId="{04886E9D-11C5-4CCE-98C1-C072E019F9CC}" srcOrd="5" destOrd="0" presId="urn:microsoft.com/office/officeart/2008/layout/VerticalAccentList"/>
    <dgm:cxn modelId="{C00A2666-49EF-4355-8D4A-EF23F8DC9E51}" type="presParOf" srcId="{4F0309C6-8C0E-4510-B580-B245B9477B44}" destId="{E85D2712-4A61-4E80-9516-DB48B82C635E}" srcOrd="6" destOrd="0" presId="urn:microsoft.com/office/officeart/2008/layout/VerticalAccentList"/>
  </dgm:cxnLst>
  <dgm:bg/>
  <dgm:whole>
    <a:ln>
      <a:solidFill>
        <a:schemeClr val="accent1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C23B491-7641-41D7-AE3E-8356EF5C50F4}" type="doc">
      <dgm:prSet loTypeId="urn:microsoft.com/office/officeart/2005/8/layout/hList6" loCatId="list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en-US"/>
        </a:p>
      </dgm:t>
    </dgm:pt>
    <dgm:pt modelId="{CD16921D-5078-41AD-8614-A26E505C4CB3}">
      <dgm:prSet/>
      <dgm:spPr/>
      <dgm:t>
        <a:bodyPr/>
        <a:lstStyle/>
        <a:p>
          <a:pPr algn="ctr" rtl="0"/>
          <a:r>
            <a:rPr lang="en-US" b="1" dirty="0" smtClean="0">
              <a:solidFill>
                <a:srgbClr val="002060"/>
              </a:solidFill>
            </a:rPr>
            <a:t>1.They had bad flowability because they present as fine powder or fine crystals</a:t>
          </a:r>
          <a:endParaRPr lang="en-US" b="1" dirty="0">
            <a:solidFill>
              <a:srgbClr val="002060"/>
            </a:solidFill>
          </a:endParaRPr>
        </a:p>
      </dgm:t>
    </dgm:pt>
    <dgm:pt modelId="{9633C4F2-157D-4B0A-AD0C-C8AC79962662}" type="parTrans" cxnId="{CACF3423-7343-4F70-92DC-30F4CDAB705E}">
      <dgm:prSet/>
      <dgm:spPr/>
      <dgm:t>
        <a:bodyPr/>
        <a:lstStyle/>
        <a:p>
          <a:endParaRPr lang="en-US"/>
        </a:p>
      </dgm:t>
    </dgm:pt>
    <dgm:pt modelId="{FEF66872-E7FE-4557-9F89-8D73085F26AB}" type="sibTrans" cxnId="{CACF3423-7343-4F70-92DC-30F4CDAB705E}">
      <dgm:prSet/>
      <dgm:spPr/>
      <dgm:t>
        <a:bodyPr/>
        <a:lstStyle/>
        <a:p>
          <a:endParaRPr lang="en-US"/>
        </a:p>
      </dgm:t>
    </dgm:pt>
    <dgm:pt modelId="{64C392FC-302D-48EE-84EA-09738A223799}">
      <dgm:prSet/>
      <dgm:spPr/>
      <dgm:t>
        <a:bodyPr/>
        <a:lstStyle/>
        <a:p>
          <a:pPr algn="ctr" rtl="0"/>
          <a:r>
            <a:rPr lang="en-US" b="1" dirty="0" smtClean="0">
              <a:solidFill>
                <a:srgbClr val="002060"/>
              </a:solidFill>
            </a:rPr>
            <a:t>2.They are used in large doses and direct compression is  only used for intermediate doses.</a:t>
          </a:r>
          <a:endParaRPr lang="en-US" b="1" dirty="0">
            <a:solidFill>
              <a:srgbClr val="002060"/>
            </a:solidFill>
          </a:endParaRPr>
        </a:p>
      </dgm:t>
    </dgm:pt>
    <dgm:pt modelId="{F005CD77-DADC-4B7B-AFFE-E9783E7B5FB1}" type="parTrans" cxnId="{52049B23-277C-476A-B23C-FDA9D2D3A3EE}">
      <dgm:prSet/>
      <dgm:spPr/>
      <dgm:t>
        <a:bodyPr/>
        <a:lstStyle/>
        <a:p>
          <a:endParaRPr lang="en-US"/>
        </a:p>
      </dgm:t>
    </dgm:pt>
    <dgm:pt modelId="{F909DCD8-2CE8-4559-B404-9EC2EFC23916}" type="sibTrans" cxnId="{52049B23-277C-476A-B23C-FDA9D2D3A3EE}">
      <dgm:prSet/>
      <dgm:spPr/>
      <dgm:t>
        <a:bodyPr/>
        <a:lstStyle/>
        <a:p>
          <a:endParaRPr lang="en-US"/>
        </a:p>
      </dgm:t>
    </dgm:pt>
    <dgm:pt modelId="{31DD317D-DED5-43E0-AC92-067AD5318E69}" type="pres">
      <dgm:prSet presAssocID="{FC23B491-7641-41D7-AE3E-8356EF5C50F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CA896C2-DD68-4302-82FE-22E344D94AFA}" type="pres">
      <dgm:prSet presAssocID="{CD16921D-5078-41AD-8614-A26E505C4CB3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0F7713-5E0B-49DC-A004-3391F6CD27DF}" type="pres">
      <dgm:prSet presAssocID="{FEF66872-E7FE-4557-9F89-8D73085F26AB}" presName="sibTrans" presStyleCnt="0"/>
      <dgm:spPr/>
    </dgm:pt>
    <dgm:pt modelId="{B7AC98C4-F037-41A7-8DF4-1C311EEB99D7}" type="pres">
      <dgm:prSet presAssocID="{64C392FC-302D-48EE-84EA-09738A223799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2049B23-277C-476A-B23C-FDA9D2D3A3EE}" srcId="{FC23B491-7641-41D7-AE3E-8356EF5C50F4}" destId="{64C392FC-302D-48EE-84EA-09738A223799}" srcOrd="1" destOrd="0" parTransId="{F005CD77-DADC-4B7B-AFFE-E9783E7B5FB1}" sibTransId="{F909DCD8-2CE8-4559-B404-9EC2EFC23916}"/>
    <dgm:cxn modelId="{CACF3423-7343-4F70-92DC-30F4CDAB705E}" srcId="{FC23B491-7641-41D7-AE3E-8356EF5C50F4}" destId="{CD16921D-5078-41AD-8614-A26E505C4CB3}" srcOrd="0" destOrd="0" parTransId="{9633C4F2-157D-4B0A-AD0C-C8AC79962662}" sibTransId="{FEF66872-E7FE-4557-9F89-8D73085F26AB}"/>
    <dgm:cxn modelId="{F70CBCDE-193D-4B0E-8C7B-3E6087690D5F}" type="presOf" srcId="{CD16921D-5078-41AD-8614-A26E505C4CB3}" destId="{ECA896C2-DD68-4302-82FE-22E344D94AFA}" srcOrd="0" destOrd="0" presId="urn:microsoft.com/office/officeart/2005/8/layout/hList6"/>
    <dgm:cxn modelId="{CBF628E5-40A5-499C-B665-6CB8BD2672E5}" type="presOf" srcId="{FC23B491-7641-41D7-AE3E-8356EF5C50F4}" destId="{31DD317D-DED5-43E0-AC92-067AD5318E69}" srcOrd="0" destOrd="0" presId="urn:microsoft.com/office/officeart/2005/8/layout/hList6"/>
    <dgm:cxn modelId="{00BAE393-8C4B-4B55-BC9B-02C75D727F7D}" type="presOf" srcId="{64C392FC-302D-48EE-84EA-09738A223799}" destId="{B7AC98C4-F037-41A7-8DF4-1C311EEB99D7}" srcOrd="0" destOrd="0" presId="urn:microsoft.com/office/officeart/2005/8/layout/hList6"/>
    <dgm:cxn modelId="{EBE87E01-A901-43D7-AE4B-7390039A98E2}" type="presParOf" srcId="{31DD317D-DED5-43E0-AC92-067AD5318E69}" destId="{ECA896C2-DD68-4302-82FE-22E344D94AFA}" srcOrd="0" destOrd="0" presId="urn:microsoft.com/office/officeart/2005/8/layout/hList6"/>
    <dgm:cxn modelId="{47AE3101-428D-4BBE-860A-9D936E431D99}" type="presParOf" srcId="{31DD317D-DED5-43E0-AC92-067AD5318E69}" destId="{E80F7713-5E0B-49DC-A004-3391F6CD27DF}" srcOrd="1" destOrd="0" presId="urn:microsoft.com/office/officeart/2005/8/layout/hList6"/>
    <dgm:cxn modelId="{6881C615-3806-4FBD-8B8B-E89C3BAF3657}" type="presParOf" srcId="{31DD317D-DED5-43E0-AC92-067AD5318E69}" destId="{B7AC98C4-F037-41A7-8DF4-1C311EEB99D7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19A992-25EA-47F8-840E-D4FDBE1F721E}">
      <dsp:nvSpPr>
        <dsp:cNvPr id="0" name=""/>
        <dsp:cNvSpPr/>
      </dsp:nvSpPr>
      <dsp:spPr>
        <a:xfrm>
          <a:off x="3005858" y="1210065"/>
          <a:ext cx="1621130" cy="1621130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A710527-4B81-48AB-9FA2-0D20D7C73836}">
      <dsp:nvSpPr>
        <dsp:cNvPr id="0" name=""/>
        <dsp:cNvSpPr/>
      </dsp:nvSpPr>
      <dsp:spPr>
        <a:xfrm>
          <a:off x="2803217" y="0"/>
          <a:ext cx="2026413" cy="110388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1.</a:t>
          </a:r>
          <a:r>
            <a:rPr lang="en-US" sz="1800" b="1" kern="1200" dirty="0" smtClean="0"/>
            <a:t>Mixing (blending) </a:t>
          </a:r>
          <a:r>
            <a:rPr lang="en-US" sz="1800" kern="1200" dirty="0" smtClean="0"/>
            <a:t>of the drug, diluent and </a:t>
          </a:r>
          <a:r>
            <a:rPr lang="en-US" sz="1800" kern="1200" dirty="0" err="1" smtClean="0"/>
            <a:t>disintegrant</a:t>
          </a:r>
          <a:r>
            <a:rPr lang="en-US" sz="1800" kern="1200" dirty="0" smtClean="0"/>
            <a:t>. </a:t>
          </a:r>
          <a:endParaRPr lang="en-US" sz="1800" kern="1200" dirty="0"/>
        </a:p>
      </dsp:txBody>
      <dsp:txXfrm>
        <a:off x="2803217" y="0"/>
        <a:ext cx="2026413" cy="1103882"/>
      </dsp:txXfrm>
    </dsp:sp>
    <dsp:sp modelId="{CCBEA7A7-C38A-426F-BAD8-7A2E224AD4EB}">
      <dsp:nvSpPr>
        <dsp:cNvPr id="0" name=""/>
        <dsp:cNvSpPr/>
      </dsp:nvSpPr>
      <dsp:spPr>
        <a:xfrm>
          <a:off x="3532050" y="1513896"/>
          <a:ext cx="1621130" cy="1621130"/>
        </a:xfrm>
        <a:prstGeom prst="ellipse">
          <a:avLst/>
        </a:prstGeom>
        <a:solidFill>
          <a:schemeClr val="accent2">
            <a:alpha val="50000"/>
            <a:hueOff val="3801769"/>
            <a:satOff val="-7337"/>
            <a:lumOff val="-942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BBA7ADF-BC21-402C-94FA-0F4D1DD8A391}">
      <dsp:nvSpPr>
        <dsp:cNvPr id="0" name=""/>
        <dsp:cNvSpPr/>
      </dsp:nvSpPr>
      <dsp:spPr>
        <a:xfrm>
          <a:off x="5273415" y="1051316"/>
          <a:ext cx="1920364" cy="120901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2.</a:t>
          </a:r>
          <a:r>
            <a:rPr lang="en-US" sz="1800" b="1" kern="1200" smtClean="0"/>
            <a:t>Wet massing</a:t>
          </a:r>
          <a:r>
            <a:rPr lang="en-US" sz="1800" kern="1200" smtClean="0"/>
            <a:t> by addition of binder or adhesive or called granulation agent. </a:t>
          </a:r>
          <a:endParaRPr lang="en-US" sz="1800" kern="1200"/>
        </a:p>
      </dsp:txBody>
      <dsp:txXfrm>
        <a:off x="5273415" y="1051316"/>
        <a:ext cx="1920364" cy="1209014"/>
      </dsp:txXfrm>
    </dsp:sp>
    <dsp:sp modelId="{4DA65A64-D489-4F67-9297-BBF2FA7A30AF}">
      <dsp:nvSpPr>
        <dsp:cNvPr id="0" name=""/>
        <dsp:cNvSpPr/>
      </dsp:nvSpPr>
      <dsp:spPr>
        <a:xfrm>
          <a:off x="3532050" y="2121557"/>
          <a:ext cx="1621130" cy="1621130"/>
        </a:xfrm>
        <a:prstGeom prst="ellipse">
          <a:avLst/>
        </a:prstGeom>
        <a:solidFill>
          <a:schemeClr val="accent2">
            <a:alpha val="50000"/>
            <a:hueOff val="7603537"/>
            <a:satOff val="-14674"/>
            <a:lumOff val="-1884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F4F6533-FB28-4575-903F-238B2A0A9470}">
      <dsp:nvSpPr>
        <dsp:cNvPr id="0" name=""/>
        <dsp:cNvSpPr/>
      </dsp:nvSpPr>
      <dsp:spPr>
        <a:xfrm>
          <a:off x="5273415" y="2854325"/>
          <a:ext cx="1920364" cy="135094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3.</a:t>
          </a:r>
          <a:r>
            <a:rPr lang="en-US" sz="1800" b="1" kern="1200" smtClean="0"/>
            <a:t>Granulation</a:t>
          </a:r>
          <a:r>
            <a:rPr lang="en-US" sz="1800" kern="1200" smtClean="0"/>
            <a:t> by sieving (</a:t>
          </a:r>
          <a:r>
            <a:rPr lang="en-US" sz="1800" b="1" kern="1200" smtClean="0"/>
            <a:t>wet screening</a:t>
          </a:r>
          <a:r>
            <a:rPr lang="en-US" sz="1800" kern="1200" smtClean="0"/>
            <a:t>).</a:t>
          </a:r>
          <a:endParaRPr lang="en-US" sz="1800" kern="1200"/>
        </a:p>
      </dsp:txBody>
      <dsp:txXfrm>
        <a:off x="5273415" y="2854325"/>
        <a:ext cx="1920364" cy="1350942"/>
      </dsp:txXfrm>
    </dsp:sp>
    <dsp:sp modelId="{2F8CBDEF-BCB1-4988-ADF4-9776F97C1B10}">
      <dsp:nvSpPr>
        <dsp:cNvPr id="0" name=""/>
        <dsp:cNvSpPr/>
      </dsp:nvSpPr>
      <dsp:spPr>
        <a:xfrm>
          <a:off x="3005858" y="2425913"/>
          <a:ext cx="1621130" cy="1621130"/>
        </a:xfrm>
        <a:prstGeom prst="ellipse">
          <a:avLst/>
        </a:prstGeom>
        <a:solidFill>
          <a:schemeClr val="accent2">
            <a:alpha val="50000"/>
            <a:hueOff val="11405306"/>
            <a:satOff val="-22012"/>
            <a:lumOff val="-2826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B2F83A3-7F24-4455-BA25-A13EE8E4958E}">
      <dsp:nvSpPr>
        <dsp:cNvPr id="0" name=""/>
        <dsp:cNvSpPr/>
      </dsp:nvSpPr>
      <dsp:spPr>
        <a:xfrm>
          <a:off x="2803217" y="4152701"/>
          <a:ext cx="2026413" cy="110388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4.</a:t>
          </a:r>
          <a:r>
            <a:rPr lang="en-US" sz="1800" b="1" kern="1200" smtClean="0"/>
            <a:t>Drying</a:t>
          </a:r>
          <a:r>
            <a:rPr lang="en-US" sz="1800" kern="1200" smtClean="0"/>
            <a:t>.</a:t>
          </a:r>
          <a:endParaRPr lang="en-US" sz="1800" kern="1200"/>
        </a:p>
      </dsp:txBody>
      <dsp:txXfrm>
        <a:off x="2803217" y="4152701"/>
        <a:ext cx="2026413" cy="1103882"/>
      </dsp:txXfrm>
    </dsp:sp>
    <dsp:sp modelId="{C73D2B34-0DCF-45EC-B198-8A9B061200E6}">
      <dsp:nvSpPr>
        <dsp:cNvPr id="0" name=""/>
        <dsp:cNvSpPr/>
      </dsp:nvSpPr>
      <dsp:spPr>
        <a:xfrm>
          <a:off x="2479666" y="2121557"/>
          <a:ext cx="1621130" cy="1621130"/>
        </a:xfrm>
        <a:prstGeom prst="ellipse">
          <a:avLst/>
        </a:prstGeom>
        <a:solidFill>
          <a:schemeClr val="accent2">
            <a:alpha val="50000"/>
            <a:hueOff val="15207075"/>
            <a:satOff val="-29349"/>
            <a:lumOff val="-3768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EDCBB29-1CDD-48C8-9087-3D8F8643E5B1}">
      <dsp:nvSpPr>
        <dsp:cNvPr id="0" name=""/>
        <dsp:cNvSpPr/>
      </dsp:nvSpPr>
      <dsp:spPr>
        <a:xfrm>
          <a:off x="439068" y="2854325"/>
          <a:ext cx="1920364" cy="135094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5.</a:t>
          </a:r>
          <a:r>
            <a:rPr lang="en-US" sz="1800" b="1" kern="1200" smtClean="0"/>
            <a:t>Homogenizing </a:t>
          </a:r>
          <a:r>
            <a:rPr lang="en-US" sz="1800" kern="1200" smtClean="0"/>
            <a:t>by second sieving (</a:t>
          </a:r>
          <a:r>
            <a:rPr lang="en-US" sz="1800" b="1" kern="1200" smtClean="0"/>
            <a:t>dry screening</a:t>
          </a:r>
          <a:r>
            <a:rPr lang="en-US" sz="1800" kern="1200" smtClean="0"/>
            <a:t>).</a:t>
          </a:r>
          <a:endParaRPr lang="en-US" sz="1800" kern="1200"/>
        </a:p>
      </dsp:txBody>
      <dsp:txXfrm>
        <a:off x="439068" y="2854325"/>
        <a:ext cx="1920364" cy="1350942"/>
      </dsp:txXfrm>
    </dsp:sp>
    <dsp:sp modelId="{FF0789E7-98B3-450E-94A6-CFB701786DFF}">
      <dsp:nvSpPr>
        <dsp:cNvPr id="0" name=""/>
        <dsp:cNvSpPr/>
      </dsp:nvSpPr>
      <dsp:spPr>
        <a:xfrm>
          <a:off x="2479666" y="1513896"/>
          <a:ext cx="1621130" cy="1621130"/>
        </a:xfrm>
        <a:prstGeom prst="ellipse">
          <a:avLst/>
        </a:prstGeom>
        <a:solidFill>
          <a:schemeClr val="accent2">
            <a:alpha val="50000"/>
            <a:hueOff val="19008843"/>
            <a:satOff val="-36686"/>
            <a:lumOff val="-471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0713B52-2DB0-499C-9437-6755102D3E26}">
      <dsp:nvSpPr>
        <dsp:cNvPr id="0" name=""/>
        <dsp:cNvSpPr/>
      </dsp:nvSpPr>
      <dsp:spPr>
        <a:xfrm>
          <a:off x="439068" y="1051316"/>
          <a:ext cx="1920364" cy="135094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6.</a:t>
          </a:r>
          <a:r>
            <a:rPr lang="en-US" sz="1800" b="1" kern="1200" dirty="0" smtClean="0"/>
            <a:t>Mixing</a:t>
          </a:r>
          <a:r>
            <a:rPr lang="en-US" sz="1800" kern="1200" dirty="0" smtClean="0"/>
            <a:t> (</a:t>
          </a:r>
          <a:r>
            <a:rPr lang="en-US" sz="1800" b="1" kern="1200" dirty="0" smtClean="0"/>
            <a:t>blending)</a:t>
          </a:r>
          <a:r>
            <a:rPr lang="en-US" sz="1800" kern="1200" dirty="0" smtClean="0"/>
            <a:t> by addition of </a:t>
          </a:r>
          <a:r>
            <a:rPr lang="en-US" sz="1800" kern="1200" dirty="0" err="1" smtClean="0"/>
            <a:t>glidant</a:t>
          </a:r>
          <a:r>
            <a:rPr lang="en-US" sz="1800" kern="1200" dirty="0" smtClean="0"/>
            <a:t> and lubricant.</a:t>
          </a:r>
          <a:endParaRPr lang="en-US" sz="1800" kern="1200" dirty="0"/>
        </a:p>
      </dsp:txBody>
      <dsp:txXfrm>
        <a:off x="439068" y="1051316"/>
        <a:ext cx="1920364" cy="13509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E5635B-D585-4435-A5CA-ADF09A202E5D}">
      <dsp:nvSpPr>
        <dsp:cNvPr id="0" name=""/>
        <dsp:cNvSpPr/>
      </dsp:nvSpPr>
      <dsp:spPr>
        <a:xfrm rot="10800000">
          <a:off x="539373" y="0"/>
          <a:ext cx="7561018" cy="758387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428" tIns="83820" rIns="156464" bIns="83820" numCol="1" spcCol="1270" anchor="ctr" anchorCtr="0">
          <a:noAutofit/>
        </a:bodyPr>
        <a:lstStyle/>
        <a:p>
          <a:pPr lvl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tx1"/>
              </a:solidFill>
            </a:rPr>
            <a:t>1.Hard aggregates of powder during milling process.</a:t>
          </a:r>
          <a:endParaRPr lang="en-US" sz="2200" b="1" kern="1200" dirty="0">
            <a:solidFill>
              <a:schemeClr val="tx1"/>
            </a:solidFill>
          </a:endParaRPr>
        </a:p>
      </dsp:txBody>
      <dsp:txXfrm rot="10800000">
        <a:off x="728970" y="0"/>
        <a:ext cx="7371421" cy="758387"/>
      </dsp:txXfrm>
    </dsp:sp>
    <dsp:sp modelId="{B5D344C6-13A2-4140-B930-D49BD766E486}">
      <dsp:nvSpPr>
        <dsp:cNvPr id="0" name=""/>
        <dsp:cNvSpPr/>
      </dsp:nvSpPr>
      <dsp:spPr>
        <a:xfrm>
          <a:off x="637" y="0"/>
          <a:ext cx="758387" cy="758387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3B3EEB-E413-4EE8-90C5-1B36F992EE67}">
      <dsp:nvSpPr>
        <dsp:cNvPr id="0" name=""/>
        <dsp:cNvSpPr/>
      </dsp:nvSpPr>
      <dsp:spPr>
        <a:xfrm rot="10800000">
          <a:off x="432014" y="926815"/>
          <a:ext cx="7668377" cy="758387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428" tIns="83820" rIns="156464" bIns="83820" numCol="1" spcCol="1270" anchor="ctr" anchorCtr="0">
          <a:noAutofit/>
        </a:bodyPr>
        <a:lstStyle/>
        <a:p>
          <a:pPr lvl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tx1"/>
              </a:solidFill>
            </a:rPr>
            <a:t>2. Some of the material may block the sieve or screen(sticky).</a:t>
          </a:r>
          <a:endParaRPr lang="en-US" sz="2200" b="1" kern="1200" dirty="0">
            <a:solidFill>
              <a:schemeClr val="tx1"/>
            </a:solidFill>
          </a:endParaRPr>
        </a:p>
      </dsp:txBody>
      <dsp:txXfrm rot="10800000">
        <a:off x="621611" y="926815"/>
        <a:ext cx="7478780" cy="758387"/>
      </dsp:txXfrm>
    </dsp:sp>
    <dsp:sp modelId="{E3788C76-786F-4941-9535-33D90EA6A237}">
      <dsp:nvSpPr>
        <dsp:cNvPr id="0" name=""/>
        <dsp:cNvSpPr/>
      </dsp:nvSpPr>
      <dsp:spPr>
        <a:xfrm>
          <a:off x="0" y="926815"/>
          <a:ext cx="758387" cy="758387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CF9EAD-C7E3-49F5-8432-1C80850453DA}">
      <dsp:nvSpPr>
        <dsp:cNvPr id="0" name=""/>
        <dsp:cNvSpPr/>
      </dsp:nvSpPr>
      <dsp:spPr>
        <a:xfrm rot="10800000">
          <a:off x="379224" y="1896616"/>
          <a:ext cx="7721167" cy="758387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4428" tIns="83820" rIns="156464" bIns="83820" numCol="1" spcCol="1270" anchor="ctr" anchorCtr="0">
          <a:noAutofit/>
        </a:bodyPr>
        <a:lstStyle/>
        <a:p>
          <a:pPr lvl="0" algn="just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tx1"/>
              </a:solidFill>
            </a:rPr>
            <a:t>3. Slow drying process. </a:t>
          </a:r>
          <a:endParaRPr lang="en-US" sz="2200" b="1" kern="1200" dirty="0">
            <a:solidFill>
              <a:schemeClr val="tx1"/>
            </a:solidFill>
          </a:endParaRPr>
        </a:p>
      </dsp:txBody>
      <dsp:txXfrm rot="10800000">
        <a:off x="568821" y="1896616"/>
        <a:ext cx="7531570" cy="758387"/>
      </dsp:txXfrm>
    </dsp:sp>
    <dsp:sp modelId="{6E790D3E-5185-43CB-8F99-25EB7B570A2E}">
      <dsp:nvSpPr>
        <dsp:cNvPr id="0" name=""/>
        <dsp:cNvSpPr/>
      </dsp:nvSpPr>
      <dsp:spPr>
        <a:xfrm>
          <a:off x="0" y="1862915"/>
          <a:ext cx="758387" cy="758387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15798E-7D5A-4B6F-BD7A-A0FD3BADF90A}">
      <dsp:nvSpPr>
        <dsp:cNvPr id="0" name=""/>
        <dsp:cNvSpPr/>
      </dsp:nvSpPr>
      <dsp:spPr>
        <a:xfrm>
          <a:off x="0" y="81060"/>
          <a:ext cx="4838937" cy="6156241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EED737-3BA5-407D-B7F8-FCE18BAA09F2}">
      <dsp:nvSpPr>
        <dsp:cNvPr id="0" name=""/>
        <dsp:cNvSpPr/>
      </dsp:nvSpPr>
      <dsp:spPr>
        <a:xfrm>
          <a:off x="2419468" y="81060"/>
          <a:ext cx="5645427" cy="615624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1.Improve flowability, cohesiveness and compressibility of the powder, so the powder is easily compressed with lower binder concentration </a:t>
          </a:r>
          <a:r>
            <a:rPr lang="en-US" sz="1800" b="0" kern="1200" dirty="0" smtClean="0"/>
            <a:t>(due to the stick of powder particles together that are surrounded by layer of a binder) </a:t>
          </a:r>
          <a:r>
            <a:rPr lang="en-US" sz="1800" b="1" kern="1200" dirty="0" smtClean="0"/>
            <a:t>in addition to the low pressure and low energy comparing to dry granulation </a:t>
          </a:r>
          <a:r>
            <a:rPr lang="en-US" sz="1800" b="0" kern="1200" dirty="0" smtClean="0"/>
            <a:t>(prolong machine age)</a:t>
          </a:r>
          <a:r>
            <a:rPr lang="en-US" sz="1800" b="1" kern="1200" dirty="0" smtClean="0"/>
            <a:t>.</a:t>
          </a:r>
          <a:endParaRPr lang="en-US" sz="1800" b="1" kern="1200" dirty="0"/>
        </a:p>
      </dsp:txBody>
      <dsp:txXfrm>
        <a:off x="2419468" y="81060"/>
        <a:ext cx="5645427" cy="1846876"/>
      </dsp:txXfrm>
    </dsp:sp>
    <dsp:sp modelId="{767A2F1E-DCA4-45F2-8839-FFA06F76F718}">
      <dsp:nvSpPr>
        <dsp:cNvPr id="0" name=""/>
        <dsp:cNvSpPr/>
      </dsp:nvSpPr>
      <dsp:spPr>
        <a:xfrm>
          <a:off x="864083" y="2169285"/>
          <a:ext cx="3145306" cy="3145306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9504422"/>
            <a:satOff val="-18343"/>
            <a:lumOff val="-235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D6E4ED-AEE0-44F4-8292-E4E79272778C}">
      <dsp:nvSpPr>
        <dsp:cNvPr id="0" name=""/>
        <dsp:cNvSpPr/>
      </dsp:nvSpPr>
      <dsp:spPr>
        <a:xfrm>
          <a:off x="2419468" y="2191397"/>
          <a:ext cx="5645427" cy="31453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9504422"/>
              <a:satOff val="-18343"/>
              <a:lumOff val="-235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2. Can be used for high dose drug with weak compressibility that is not affected by heat and moisture.</a:t>
          </a:r>
          <a:endParaRPr lang="en-US" sz="1800" b="1" kern="1200" dirty="0"/>
        </a:p>
      </dsp:txBody>
      <dsp:txXfrm>
        <a:off x="2419468" y="2191397"/>
        <a:ext cx="5645427" cy="1451679"/>
      </dsp:txXfrm>
    </dsp:sp>
    <dsp:sp modelId="{B90AD9BB-DD8B-449A-9645-6C813C22DF99}">
      <dsp:nvSpPr>
        <dsp:cNvPr id="0" name=""/>
        <dsp:cNvSpPr/>
      </dsp:nvSpPr>
      <dsp:spPr>
        <a:xfrm>
          <a:off x="1728193" y="3609441"/>
          <a:ext cx="1451679" cy="1451679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19008843"/>
            <a:satOff val="-36686"/>
            <a:lumOff val="-471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29DA6E-80C8-4F56-AA44-AC368676C969}">
      <dsp:nvSpPr>
        <dsp:cNvPr id="0" name=""/>
        <dsp:cNvSpPr/>
      </dsp:nvSpPr>
      <dsp:spPr>
        <a:xfrm>
          <a:off x="2419468" y="3643076"/>
          <a:ext cx="5645427" cy="14516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9008843"/>
              <a:satOff val="-36686"/>
              <a:lumOff val="-471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just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3. Maintaining uniform distribution for low dose drug and water soluble dyes (coloring agent).</a:t>
          </a:r>
          <a:endParaRPr lang="en-US" sz="1800" b="1" kern="1200" dirty="0"/>
        </a:p>
      </dsp:txBody>
      <dsp:txXfrm>
        <a:off x="2419468" y="3643076"/>
        <a:ext cx="5645427" cy="14516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47138B-6CFF-434D-B941-00B8E7D72DCA}">
      <dsp:nvSpPr>
        <dsp:cNvPr id="0" name=""/>
        <dsp:cNvSpPr/>
      </dsp:nvSpPr>
      <dsp:spPr>
        <a:xfrm>
          <a:off x="0" y="1340784"/>
          <a:ext cx="4838937" cy="4838937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DAF956-2B79-4C38-8642-4F68CD484492}">
      <dsp:nvSpPr>
        <dsp:cNvPr id="0" name=""/>
        <dsp:cNvSpPr/>
      </dsp:nvSpPr>
      <dsp:spPr>
        <a:xfrm>
          <a:off x="2411960" y="1369043"/>
          <a:ext cx="5645427" cy="48389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just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4.Improve the dissolution rate of hydrophobic drug because of the presence of moisture of the already used water.</a:t>
          </a:r>
          <a:endParaRPr lang="en-US" sz="2600" b="1" kern="1200" dirty="0"/>
        </a:p>
      </dsp:txBody>
      <dsp:txXfrm>
        <a:off x="2411960" y="1369043"/>
        <a:ext cx="5645427" cy="2298495"/>
      </dsp:txXfrm>
    </dsp:sp>
    <dsp:sp modelId="{035F80AE-45E3-46AE-948A-AFC061C1A551}">
      <dsp:nvSpPr>
        <dsp:cNvPr id="0" name=""/>
        <dsp:cNvSpPr/>
      </dsp:nvSpPr>
      <dsp:spPr>
        <a:xfrm>
          <a:off x="1296148" y="3933064"/>
          <a:ext cx="2298495" cy="2298495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19008843"/>
            <a:satOff val="-36686"/>
            <a:lumOff val="-471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25204D-251D-4F15-BAC1-1ED1532AA240}">
      <dsp:nvSpPr>
        <dsp:cNvPr id="0" name=""/>
        <dsp:cNvSpPr/>
      </dsp:nvSpPr>
      <dsp:spPr>
        <a:xfrm>
          <a:off x="2419468" y="3933064"/>
          <a:ext cx="5645427" cy="229849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9008843"/>
              <a:satOff val="-36686"/>
              <a:lumOff val="-471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just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/>
            <a:t>5. Maintaining good content uniformity due to prevention of particle segregation since all the granules will have the same density (same constituent of the powder mixture). </a:t>
          </a:r>
          <a:endParaRPr lang="en-US" sz="2600" b="1" kern="1200" dirty="0"/>
        </a:p>
      </dsp:txBody>
      <dsp:txXfrm>
        <a:off x="2419468" y="3933064"/>
        <a:ext cx="5645427" cy="229849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29B633-C7AB-4129-95EC-EF1DA290FE1A}">
      <dsp:nvSpPr>
        <dsp:cNvPr id="0" name=""/>
        <dsp:cNvSpPr/>
      </dsp:nvSpPr>
      <dsp:spPr>
        <a:xfrm rot="10800000">
          <a:off x="980870" y="3"/>
          <a:ext cx="7191504" cy="1451007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4752" tIns="76200" rIns="142240" bIns="76200" numCol="1" spcCol="1270" anchor="ctr" anchorCtr="0">
          <a:noAutofit/>
        </a:bodyPr>
        <a:lstStyle/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1.cost-time consumer </a:t>
          </a:r>
          <a:endParaRPr lang="en-US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343622" y="3"/>
        <a:ext cx="6828752" cy="1451007"/>
      </dsp:txXfrm>
    </dsp:sp>
    <dsp:sp modelId="{5C6C9B43-CCC6-45F0-9D44-8CBFC61E75BB}">
      <dsp:nvSpPr>
        <dsp:cNvPr id="0" name=""/>
        <dsp:cNvSpPr/>
      </dsp:nvSpPr>
      <dsp:spPr>
        <a:xfrm>
          <a:off x="44075" y="97463"/>
          <a:ext cx="1303374" cy="1303374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49AEDAA-9838-410C-9951-EE2AF412C21F}">
      <dsp:nvSpPr>
        <dsp:cNvPr id="0" name=""/>
        <dsp:cNvSpPr/>
      </dsp:nvSpPr>
      <dsp:spPr>
        <a:xfrm rot="10800000">
          <a:off x="576069" y="1825662"/>
          <a:ext cx="7596330" cy="2136412"/>
        </a:xfrm>
        <a:prstGeom prst="homePlate">
          <a:avLst/>
        </a:prstGeom>
        <a:solidFill>
          <a:schemeClr val="accent4">
            <a:hueOff val="-1605168"/>
            <a:satOff val="19845"/>
            <a:lumOff val="-647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4752" tIns="76200" rIns="142240" bIns="76200" numCol="1" spcCol="1270" anchor="ctr" anchorCtr="0">
          <a:noAutofit/>
        </a:bodyPr>
        <a:lstStyle/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Personal and environmental hazards upon using organic solvents represented by the flammability and toxicity of these solvents after evaporation during drying, handling or storage.</a:t>
          </a:r>
          <a:endParaRPr lang="en-US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110172" y="1825662"/>
        <a:ext cx="7062227" cy="2136412"/>
      </dsp:txXfrm>
    </dsp:sp>
    <dsp:sp modelId="{90DDC144-3B48-4E8D-AE93-AC2C78FE434B}">
      <dsp:nvSpPr>
        <dsp:cNvPr id="0" name=""/>
        <dsp:cNvSpPr/>
      </dsp:nvSpPr>
      <dsp:spPr>
        <a:xfrm>
          <a:off x="0" y="2257705"/>
          <a:ext cx="1303374" cy="1303374"/>
        </a:xfrm>
        <a:prstGeom prst="ellipse">
          <a:avLst/>
        </a:prstGeom>
        <a:solidFill>
          <a:schemeClr val="accent4">
            <a:tint val="50000"/>
            <a:hueOff val="-2250703"/>
            <a:satOff val="-3047"/>
            <a:lumOff val="-927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7ED2B5C-2FF3-4B51-A1B1-0A3B1DB233F4}">
      <dsp:nvSpPr>
        <dsp:cNvPr id="0" name=""/>
        <dsp:cNvSpPr/>
      </dsp:nvSpPr>
      <dsp:spPr>
        <a:xfrm rot="10800000">
          <a:off x="794596" y="4366317"/>
          <a:ext cx="7377803" cy="1779822"/>
        </a:xfrm>
        <a:prstGeom prst="homePlate">
          <a:avLst/>
        </a:prstGeom>
        <a:solidFill>
          <a:schemeClr val="accent4">
            <a:hueOff val="-3210336"/>
            <a:satOff val="39690"/>
            <a:lumOff val="-12939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4752" tIns="76200" rIns="142240" bIns="76200" numCol="1" spcCol="1270" anchor="ctr" anchorCtr="0">
          <a:noAutofit/>
        </a:bodyPr>
        <a:lstStyle/>
        <a:p>
          <a:pPr lvl="0" algn="just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3. Stability problem because of the presence of moisture speeds up the reaction between active ingredients and the additives and the additives itself.</a:t>
          </a:r>
          <a:endParaRPr lang="en-US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1239551" y="4366317"/>
        <a:ext cx="6932848" cy="1779822"/>
      </dsp:txXfrm>
    </dsp:sp>
    <dsp:sp modelId="{A1F759A2-73B6-40FA-8186-9FD8B7FB604F}">
      <dsp:nvSpPr>
        <dsp:cNvPr id="0" name=""/>
        <dsp:cNvSpPr/>
      </dsp:nvSpPr>
      <dsp:spPr>
        <a:xfrm>
          <a:off x="0" y="4705979"/>
          <a:ext cx="1303374" cy="1303374"/>
        </a:xfrm>
        <a:prstGeom prst="ellipse">
          <a:avLst/>
        </a:prstGeom>
        <a:solidFill>
          <a:schemeClr val="accent4">
            <a:tint val="50000"/>
            <a:hueOff val="-4501405"/>
            <a:satOff val="-6094"/>
            <a:lumOff val="-1854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0EB126-20AA-473A-B27D-EC6B28341060}">
      <dsp:nvSpPr>
        <dsp:cNvPr id="0" name=""/>
        <dsp:cNvSpPr/>
      </dsp:nvSpPr>
      <dsp:spPr>
        <a:xfrm>
          <a:off x="378041" y="193243"/>
          <a:ext cx="6804756" cy="6186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b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smtClean="0"/>
            <a:t>1.They are </a:t>
          </a:r>
          <a:r>
            <a:rPr lang="en-US" sz="2500" b="1" kern="1200" smtClean="0"/>
            <a:t>not affected by moisture and heat.</a:t>
          </a:r>
          <a:endParaRPr lang="en-US" sz="2500" kern="1200"/>
        </a:p>
      </dsp:txBody>
      <dsp:txXfrm>
        <a:off x="378041" y="193243"/>
        <a:ext cx="6804756" cy="618614"/>
      </dsp:txXfrm>
    </dsp:sp>
    <dsp:sp modelId="{BEAAF6CE-B9E8-42BC-98A8-6DC19732B381}">
      <dsp:nvSpPr>
        <dsp:cNvPr id="0" name=""/>
        <dsp:cNvSpPr/>
      </dsp:nvSpPr>
      <dsp:spPr>
        <a:xfrm>
          <a:off x="378041" y="811857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DC4E65-13C6-4136-8394-25B39732864C}">
      <dsp:nvSpPr>
        <dsp:cNvPr id="0" name=""/>
        <dsp:cNvSpPr/>
      </dsp:nvSpPr>
      <dsp:spPr>
        <a:xfrm>
          <a:off x="1338268" y="811857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841322"/>
            <a:satOff val="-433"/>
            <a:lumOff val="-186"/>
            <a:alphaOff val="0"/>
          </a:schemeClr>
        </a:solidFill>
        <a:ln w="25400" cap="flat" cmpd="sng" algn="ctr">
          <a:solidFill>
            <a:schemeClr val="accent3">
              <a:hueOff val="-841322"/>
              <a:satOff val="-433"/>
              <a:lumOff val="-1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253EFC-37B6-43DE-A996-42E80E57BC1B}">
      <dsp:nvSpPr>
        <dsp:cNvPr id="0" name=""/>
        <dsp:cNvSpPr/>
      </dsp:nvSpPr>
      <dsp:spPr>
        <a:xfrm>
          <a:off x="2298495" y="811857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1682644"/>
            <a:satOff val="-865"/>
            <a:lumOff val="-373"/>
            <a:alphaOff val="0"/>
          </a:schemeClr>
        </a:solidFill>
        <a:ln w="25400" cap="flat" cmpd="sng" algn="ctr">
          <a:solidFill>
            <a:schemeClr val="accent3">
              <a:hueOff val="-1682644"/>
              <a:satOff val="-865"/>
              <a:lumOff val="-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ED92C3-D50F-4A54-8262-6F22F14CD246}">
      <dsp:nvSpPr>
        <dsp:cNvPr id="0" name=""/>
        <dsp:cNvSpPr/>
      </dsp:nvSpPr>
      <dsp:spPr>
        <a:xfrm>
          <a:off x="3258722" y="811857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2523966"/>
            <a:satOff val="-1298"/>
            <a:lumOff val="-559"/>
            <a:alphaOff val="0"/>
          </a:schemeClr>
        </a:solidFill>
        <a:ln w="25400" cap="flat" cmpd="sng" algn="ctr">
          <a:solidFill>
            <a:schemeClr val="accent3">
              <a:hueOff val="-2523966"/>
              <a:satOff val="-1298"/>
              <a:lumOff val="-5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E63193-FC9A-4824-9EB5-DA57F1CC10E0}">
      <dsp:nvSpPr>
        <dsp:cNvPr id="0" name=""/>
        <dsp:cNvSpPr/>
      </dsp:nvSpPr>
      <dsp:spPr>
        <a:xfrm>
          <a:off x="4218948" y="811857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3365288"/>
            <a:satOff val="-1730"/>
            <a:lumOff val="-745"/>
            <a:alphaOff val="0"/>
          </a:schemeClr>
        </a:solidFill>
        <a:ln w="25400" cap="flat" cmpd="sng" algn="ctr">
          <a:solidFill>
            <a:schemeClr val="accent3">
              <a:hueOff val="-3365288"/>
              <a:satOff val="-1730"/>
              <a:lumOff val="-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95C11C-F14B-4F4F-8225-03283953CAC6}">
      <dsp:nvSpPr>
        <dsp:cNvPr id="0" name=""/>
        <dsp:cNvSpPr/>
      </dsp:nvSpPr>
      <dsp:spPr>
        <a:xfrm>
          <a:off x="5179175" y="811857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4206610"/>
            <a:satOff val="-2163"/>
            <a:lumOff val="-931"/>
            <a:alphaOff val="0"/>
          </a:schemeClr>
        </a:solidFill>
        <a:ln w="25400" cap="flat" cmpd="sng" algn="ctr">
          <a:solidFill>
            <a:schemeClr val="accent3">
              <a:hueOff val="-4206610"/>
              <a:satOff val="-2163"/>
              <a:lumOff val="-93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72A055-04E1-433C-8086-9FFD271977D9}">
      <dsp:nvSpPr>
        <dsp:cNvPr id="0" name=""/>
        <dsp:cNvSpPr/>
      </dsp:nvSpPr>
      <dsp:spPr>
        <a:xfrm>
          <a:off x="6139402" y="811857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5047932"/>
            <a:satOff val="-2596"/>
            <a:lumOff val="-1118"/>
            <a:alphaOff val="0"/>
          </a:schemeClr>
        </a:solidFill>
        <a:ln w="25400" cap="flat" cmpd="sng" algn="ctr">
          <a:solidFill>
            <a:schemeClr val="accent3">
              <a:hueOff val="-5047932"/>
              <a:satOff val="-2596"/>
              <a:lumOff val="-111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49660B-D1A3-41F1-B898-A08E4AD3945E}">
      <dsp:nvSpPr>
        <dsp:cNvPr id="0" name=""/>
        <dsp:cNvSpPr/>
      </dsp:nvSpPr>
      <dsp:spPr>
        <a:xfrm>
          <a:off x="378041" y="1019240"/>
          <a:ext cx="6804756" cy="6186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b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2.</a:t>
          </a:r>
          <a:r>
            <a:rPr lang="en-US" sz="2500" b="1" kern="1200" dirty="0" smtClean="0"/>
            <a:t>Large doses</a:t>
          </a:r>
          <a:endParaRPr lang="en-US" sz="2500" kern="1200" dirty="0"/>
        </a:p>
      </dsp:txBody>
      <dsp:txXfrm>
        <a:off x="378041" y="1019240"/>
        <a:ext cx="6804756" cy="618614"/>
      </dsp:txXfrm>
    </dsp:sp>
    <dsp:sp modelId="{ABF8A04D-E912-4CFB-ADE8-79B2F029BAAA}">
      <dsp:nvSpPr>
        <dsp:cNvPr id="0" name=""/>
        <dsp:cNvSpPr/>
      </dsp:nvSpPr>
      <dsp:spPr>
        <a:xfrm>
          <a:off x="378041" y="1637854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5889254"/>
            <a:satOff val="-3028"/>
            <a:lumOff val="-1304"/>
            <a:alphaOff val="0"/>
          </a:schemeClr>
        </a:solidFill>
        <a:ln w="25400" cap="flat" cmpd="sng" algn="ctr">
          <a:solidFill>
            <a:schemeClr val="accent3">
              <a:hueOff val="-5889254"/>
              <a:satOff val="-3028"/>
              <a:lumOff val="-13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3EEA16-BD32-460B-B3D8-70D964D8441F}">
      <dsp:nvSpPr>
        <dsp:cNvPr id="0" name=""/>
        <dsp:cNvSpPr/>
      </dsp:nvSpPr>
      <dsp:spPr>
        <a:xfrm>
          <a:off x="1338268" y="1637854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6730576"/>
            <a:satOff val="-3461"/>
            <a:lumOff val="-1490"/>
            <a:alphaOff val="0"/>
          </a:schemeClr>
        </a:solidFill>
        <a:ln w="25400" cap="flat" cmpd="sng" algn="ctr">
          <a:solidFill>
            <a:schemeClr val="accent3">
              <a:hueOff val="-6730576"/>
              <a:satOff val="-3461"/>
              <a:lumOff val="-14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E38EAF-5260-49E3-8E3B-53BC130956E3}">
      <dsp:nvSpPr>
        <dsp:cNvPr id="0" name=""/>
        <dsp:cNvSpPr/>
      </dsp:nvSpPr>
      <dsp:spPr>
        <a:xfrm>
          <a:off x="2298495" y="1637854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7571898"/>
            <a:satOff val="-3893"/>
            <a:lumOff val="-1676"/>
            <a:alphaOff val="0"/>
          </a:schemeClr>
        </a:solidFill>
        <a:ln w="25400" cap="flat" cmpd="sng" algn="ctr">
          <a:solidFill>
            <a:schemeClr val="accent3">
              <a:hueOff val="-7571898"/>
              <a:satOff val="-3893"/>
              <a:lumOff val="-16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DFC6A1-24E4-4489-A835-83E90C31B898}">
      <dsp:nvSpPr>
        <dsp:cNvPr id="0" name=""/>
        <dsp:cNvSpPr/>
      </dsp:nvSpPr>
      <dsp:spPr>
        <a:xfrm>
          <a:off x="3258722" y="1637854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8413220"/>
            <a:satOff val="-4326"/>
            <a:lumOff val="-1863"/>
            <a:alphaOff val="0"/>
          </a:schemeClr>
        </a:solidFill>
        <a:ln w="25400" cap="flat" cmpd="sng" algn="ctr">
          <a:solidFill>
            <a:schemeClr val="accent3">
              <a:hueOff val="-8413220"/>
              <a:satOff val="-4326"/>
              <a:lumOff val="-18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689128-A2D9-4FBE-8521-D8CD031F7E87}">
      <dsp:nvSpPr>
        <dsp:cNvPr id="0" name=""/>
        <dsp:cNvSpPr/>
      </dsp:nvSpPr>
      <dsp:spPr>
        <a:xfrm>
          <a:off x="4218948" y="1637854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9254542"/>
            <a:satOff val="-4759"/>
            <a:lumOff val="-2049"/>
            <a:alphaOff val="0"/>
          </a:schemeClr>
        </a:solidFill>
        <a:ln w="25400" cap="flat" cmpd="sng" algn="ctr">
          <a:solidFill>
            <a:schemeClr val="accent3">
              <a:hueOff val="-9254542"/>
              <a:satOff val="-4759"/>
              <a:lumOff val="-20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9E2B8B-A5EE-4B2E-B0C2-772BBD9BBCEA}">
      <dsp:nvSpPr>
        <dsp:cNvPr id="0" name=""/>
        <dsp:cNvSpPr/>
      </dsp:nvSpPr>
      <dsp:spPr>
        <a:xfrm>
          <a:off x="5179175" y="1637854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10095864"/>
            <a:satOff val="-5191"/>
            <a:lumOff val="-2235"/>
            <a:alphaOff val="0"/>
          </a:schemeClr>
        </a:solidFill>
        <a:ln w="25400" cap="flat" cmpd="sng" algn="ctr">
          <a:solidFill>
            <a:schemeClr val="accent3">
              <a:hueOff val="-10095864"/>
              <a:satOff val="-5191"/>
              <a:lumOff val="-223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6AB574-F807-4EBD-BE3E-49741E33B0D0}">
      <dsp:nvSpPr>
        <dsp:cNvPr id="0" name=""/>
        <dsp:cNvSpPr/>
      </dsp:nvSpPr>
      <dsp:spPr>
        <a:xfrm>
          <a:off x="6139402" y="1637854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10937186"/>
            <a:satOff val="-5624"/>
            <a:lumOff val="-2421"/>
            <a:alphaOff val="0"/>
          </a:schemeClr>
        </a:solidFill>
        <a:ln w="25400" cap="flat" cmpd="sng" algn="ctr">
          <a:solidFill>
            <a:schemeClr val="accent3">
              <a:hueOff val="-10937186"/>
              <a:satOff val="-5624"/>
              <a:lumOff val="-242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1CFB08-287A-462C-AE7D-2385BE287371}">
      <dsp:nvSpPr>
        <dsp:cNvPr id="0" name=""/>
        <dsp:cNvSpPr/>
      </dsp:nvSpPr>
      <dsp:spPr>
        <a:xfrm>
          <a:off x="378041" y="1845237"/>
          <a:ext cx="6804756" cy="6186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b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smtClean="0"/>
            <a:t>3.Present in powder form as </a:t>
          </a:r>
          <a:r>
            <a:rPr lang="en-US" sz="2500" b="1" kern="1200" smtClean="0"/>
            <a:t>fine crystals</a:t>
          </a:r>
          <a:r>
            <a:rPr lang="en-US" sz="2500" kern="1200" smtClean="0"/>
            <a:t>. </a:t>
          </a:r>
          <a:endParaRPr lang="en-US" sz="2500" kern="1200"/>
        </a:p>
      </dsp:txBody>
      <dsp:txXfrm>
        <a:off x="378041" y="1845237"/>
        <a:ext cx="6804756" cy="618614"/>
      </dsp:txXfrm>
    </dsp:sp>
    <dsp:sp modelId="{89F55359-41D2-4C96-863A-F5BC334D5C61}">
      <dsp:nvSpPr>
        <dsp:cNvPr id="0" name=""/>
        <dsp:cNvSpPr/>
      </dsp:nvSpPr>
      <dsp:spPr>
        <a:xfrm>
          <a:off x="378041" y="2463851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11778508"/>
            <a:satOff val="-6056"/>
            <a:lumOff val="-2608"/>
            <a:alphaOff val="0"/>
          </a:schemeClr>
        </a:solidFill>
        <a:ln w="25400" cap="flat" cmpd="sng" algn="ctr">
          <a:solidFill>
            <a:schemeClr val="accent3">
              <a:hueOff val="-11778508"/>
              <a:satOff val="-6056"/>
              <a:lumOff val="-26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AE35CA-2EE7-4A9D-89AB-1D18CFE35527}">
      <dsp:nvSpPr>
        <dsp:cNvPr id="0" name=""/>
        <dsp:cNvSpPr/>
      </dsp:nvSpPr>
      <dsp:spPr>
        <a:xfrm>
          <a:off x="1338268" y="2463851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12619830"/>
            <a:satOff val="-6489"/>
            <a:lumOff val="-2794"/>
            <a:alphaOff val="0"/>
          </a:schemeClr>
        </a:solidFill>
        <a:ln w="25400" cap="flat" cmpd="sng" algn="ctr">
          <a:solidFill>
            <a:schemeClr val="accent3">
              <a:hueOff val="-12619830"/>
              <a:satOff val="-6489"/>
              <a:lumOff val="-27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D9BEA9-012E-431B-8968-CB624A6D9D6B}">
      <dsp:nvSpPr>
        <dsp:cNvPr id="0" name=""/>
        <dsp:cNvSpPr/>
      </dsp:nvSpPr>
      <dsp:spPr>
        <a:xfrm>
          <a:off x="2298495" y="2463851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13461152"/>
            <a:satOff val="-6922"/>
            <a:lumOff val="-2980"/>
            <a:alphaOff val="0"/>
          </a:schemeClr>
        </a:solidFill>
        <a:ln w="25400" cap="flat" cmpd="sng" algn="ctr">
          <a:solidFill>
            <a:schemeClr val="accent3">
              <a:hueOff val="-13461152"/>
              <a:satOff val="-6922"/>
              <a:lumOff val="-298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20F3E6-6864-4E1A-A111-D6CFB669048C}">
      <dsp:nvSpPr>
        <dsp:cNvPr id="0" name=""/>
        <dsp:cNvSpPr/>
      </dsp:nvSpPr>
      <dsp:spPr>
        <a:xfrm>
          <a:off x="3258722" y="2463851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14302474"/>
            <a:satOff val="-7354"/>
            <a:lumOff val="-3166"/>
            <a:alphaOff val="0"/>
          </a:schemeClr>
        </a:solidFill>
        <a:ln w="25400" cap="flat" cmpd="sng" algn="ctr">
          <a:solidFill>
            <a:schemeClr val="accent3">
              <a:hueOff val="-14302474"/>
              <a:satOff val="-7354"/>
              <a:lumOff val="-316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42FE2F-DDAC-4657-B584-174AF161DEB9}">
      <dsp:nvSpPr>
        <dsp:cNvPr id="0" name=""/>
        <dsp:cNvSpPr/>
      </dsp:nvSpPr>
      <dsp:spPr>
        <a:xfrm>
          <a:off x="4218948" y="2463851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15143796"/>
            <a:satOff val="-7787"/>
            <a:lumOff val="-3353"/>
            <a:alphaOff val="0"/>
          </a:schemeClr>
        </a:solidFill>
        <a:ln w="25400" cap="flat" cmpd="sng" algn="ctr">
          <a:solidFill>
            <a:schemeClr val="accent3">
              <a:hueOff val="-15143796"/>
              <a:satOff val="-7787"/>
              <a:lumOff val="-3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886E9D-11C5-4CCE-98C1-C072E019F9CC}">
      <dsp:nvSpPr>
        <dsp:cNvPr id="0" name=""/>
        <dsp:cNvSpPr/>
      </dsp:nvSpPr>
      <dsp:spPr>
        <a:xfrm>
          <a:off x="5179175" y="2463851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15985118"/>
            <a:satOff val="-8219"/>
            <a:lumOff val="-3539"/>
            <a:alphaOff val="0"/>
          </a:schemeClr>
        </a:solidFill>
        <a:ln w="25400" cap="flat" cmpd="sng" algn="ctr">
          <a:solidFill>
            <a:schemeClr val="accent3">
              <a:hueOff val="-15985118"/>
              <a:satOff val="-8219"/>
              <a:lumOff val="-353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5D2712-4A61-4E80-9516-DB48B82C635E}">
      <dsp:nvSpPr>
        <dsp:cNvPr id="0" name=""/>
        <dsp:cNvSpPr/>
      </dsp:nvSpPr>
      <dsp:spPr>
        <a:xfrm>
          <a:off x="6139402" y="2463851"/>
          <a:ext cx="907300" cy="151216"/>
        </a:xfrm>
        <a:prstGeom prst="parallelogram">
          <a:avLst>
            <a:gd name="adj" fmla="val 140840"/>
          </a:avLst>
        </a:prstGeom>
        <a:solidFill>
          <a:schemeClr val="accent3">
            <a:hueOff val="-16826440"/>
            <a:satOff val="-8652"/>
            <a:lumOff val="-3725"/>
            <a:alphaOff val="0"/>
          </a:schemeClr>
        </a:solidFill>
        <a:ln w="25400" cap="flat" cmpd="sng" algn="ctr">
          <a:solidFill>
            <a:schemeClr val="accent3">
              <a:hueOff val="-16826440"/>
              <a:satOff val="-8652"/>
              <a:lumOff val="-372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A896C2-DD68-4302-82FE-22E344D94AFA}">
      <dsp:nvSpPr>
        <dsp:cNvPr id="0" name=""/>
        <dsp:cNvSpPr/>
      </dsp:nvSpPr>
      <dsp:spPr>
        <a:xfrm rot="16200000">
          <a:off x="-419448" y="422836"/>
          <a:ext cx="4104456" cy="3258783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7005" bIns="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>
              <a:solidFill>
                <a:srgbClr val="002060"/>
              </a:solidFill>
            </a:rPr>
            <a:t>1.They had bad flowability because they present as fine powder or fine crystals</a:t>
          </a:r>
          <a:endParaRPr lang="en-US" sz="2600" b="1" kern="1200" dirty="0">
            <a:solidFill>
              <a:srgbClr val="002060"/>
            </a:solidFill>
          </a:endParaRPr>
        </a:p>
      </dsp:txBody>
      <dsp:txXfrm rot="5400000">
        <a:off x="3389" y="820890"/>
        <a:ext cx="3258783" cy="2462674"/>
      </dsp:txXfrm>
    </dsp:sp>
    <dsp:sp modelId="{B7AC98C4-F037-41A7-8DF4-1C311EEB99D7}">
      <dsp:nvSpPr>
        <dsp:cNvPr id="0" name=""/>
        <dsp:cNvSpPr/>
      </dsp:nvSpPr>
      <dsp:spPr>
        <a:xfrm rot="16200000">
          <a:off x="3083744" y="422836"/>
          <a:ext cx="4104456" cy="3258783"/>
        </a:xfrm>
        <a:prstGeom prst="flowChartManualOperation">
          <a:avLst/>
        </a:prstGeom>
        <a:solidFill>
          <a:schemeClr val="accent4">
            <a:hueOff val="-3210336"/>
            <a:satOff val="39690"/>
            <a:lumOff val="-129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0" rIns="167005" bIns="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>
              <a:solidFill>
                <a:srgbClr val="002060"/>
              </a:solidFill>
            </a:rPr>
            <a:t>2.They are used in large doses and direct compression is  only used for intermediate doses.</a:t>
          </a:r>
          <a:endParaRPr lang="en-US" sz="2600" b="1" kern="1200" dirty="0">
            <a:solidFill>
              <a:srgbClr val="002060"/>
            </a:solidFill>
          </a:endParaRPr>
        </a:p>
      </dsp:txBody>
      <dsp:txXfrm rot="5400000">
        <a:off x="3506581" y="820890"/>
        <a:ext cx="3258783" cy="24626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21/01/1438</a:t>
            </a:fld>
            <a:endParaRPr lang="ar-SA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21/01/1438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21/01/1438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21/01/1438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21/01/1438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21/01/1438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21/01/1438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21/01/1438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21/01/1438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21/01/1438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21/01/1438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21/01/1438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/>
          <a:lstStyle/>
          <a:p>
            <a:r>
              <a:rPr lang="en-US" dirty="0"/>
              <a:t>Wet Granulation</a:t>
            </a:r>
            <a:endParaRPr lang="en-GB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700808"/>
            <a:ext cx="4104456" cy="45365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Content Placeholder 8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706018"/>
            <a:ext cx="4248472" cy="45312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68852054"/>
      </p:ext>
    </p:extLst>
  </p:cSld>
  <p:clrMapOvr>
    <a:masterClrMapping/>
  </p:clrMapOvr>
  <p:transition spd="slow" advClick="0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88640"/>
            <a:ext cx="7776864" cy="6669360"/>
          </a:xfrm>
        </p:spPr>
        <p:txBody>
          <a:bodyPr/>
          <a:lstStyle/>
          <a:p>
            <a:pPr algn="just"/>
            <a:r>
              <a:rPr lang="en-US" dirty="0" smtClean="0">
                <a:solidFill>
                  <a:srgbClr val="001A19"/>
                </a:solidFill>
              </a:rPr>
              <a:t>The </a:t>
            </a:r>
            <a:r>
              <a:rPr lang="en-US" b="1" dirty="0">
                <a:solidFill>
                  <a:srgbClr val="001A19"/>
                </a:solidFill>
              </a:rPr>
              <a:t>final cohesive force </a:t>
            </a:r>
            <a:r>
              <a:rPr lang="en-US" dirty="0" smtClean="0">
                <a:solidFill>
                  <a:srgbClr val="001A19"/>
                </a:solidFill>
              </a:rPr>
              <a:t>obtained after </a:t>
            </a:r>
            <a:r>
              <a:rPr lang="en-US" b="1" dirty="0">
                <a:solidFill>
                  <a:srgbClr val="001A19"/>
                </a:solidFill>
              </a:rPr>
              <a:t>drying stage </a:t>
            </a:r>
            <a:r>
              <a:rPr lang="en-US" dirty="0">
                <a:solidFill>
                  <a:srgbClr val="001A19"/>
                </a:solidFill>
              </a:rPr>
              <a:t>when evaporation of solvent occur </a:t>
            </a:r>
            <a:r>
              <a:rPr lang="en-US" dirty="0" smtClean="0">
                <a:solidFill>
                  <a:srgbClr val="001A19"/>
                </a:solidFill>
              </a:rPr>
              <a:t>as a result of </a:t>
            </a:r>
            <a:r>
              <a:rPr lang="en-US" b="1" dirty="0" smtClean="0">
                <a:solidFill>
                  <a:srgbClr val="001A19"/>
                </a:solidFill>
              </a:rPr>
              <a:t>fusion, </a:t>
            </a:r>
            <a:r>
              <a:rPr lang="en-US" b="1" dirty="0" err="1" smtClean="0">
                <a:solidFill>
                  <a:srgbClr val="001A19"/>
                </a:solidFill>
              </a:rPr>
              <a:t>recrystalization</a:t>
            </a:r>
            <a:r>
              <a:rPr lang="en-US" b="1" dirty="0" smtClean="0">
                <a:solidFill>
                  <a:srgbClr val="001A19"/>
                </a:solidFill>
              </a:rPr>
              <a:t> </a:t>
            </a:r>
            <a:r>
              <a:rPr lang="en-US" b="1" dirty="0">
                <a:solidFill>
                  <a:srgbClr val="001A19"/>
                </a:solidFill>
              </a:rPr>
              <a:t>and curing of the binding agent with Van der Waals forces</a:t>
            </a:r>
            <a:r>
              <a:rPr lang="en-US" dirty="0">
                <a:solidFill>
                  <a:srgbClr val="001A19"/>
                </a:solidFill>
              </a:rPr>
              <a:t> playing a </a:t>
            </a:r>
            <a:r>
              <a:rPr lang="en-US" dirty="0" smtClean="0">
                <a:solidFill>
                  <a:srgbClr val="001A19"/>
                </a:solidFill>
              </a:rPr>
              <a:t>significant role.</a:t>
            </a:r>
            <a:endParaRPr lang="en-GB" dirty="0"/>
          </a:p>
        </p:txBody>
      </p:sp>
      <p:pic>
        <p:nvPicPr>
          <p:cNvPr id="4" name="Picture 4" descr="liquid bridg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12976"/>
            <a:ext cx="9144000" cy="3645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39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prism isInverted="1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404664"/>
            <a:ext cx="7776864" cy="5976664"/>
          </a:xfrm>
        </p:spPr>
        <p:txBody>
          <a:bodyPr>
            <a:normAutofit fontScale="92500" lnSpcReduction="20000"/>
          </a:bodyPr>
          <a:lstStyle/>
          <a:p>
            <a:pPr marL="82296" indent="0" algn="just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5- Dry screening</a:t>
            </a:r>
          </a:p>
          <a:p>
            <a:pPr algn="just"/>
            <a:r>
              <a:rPr lang="en-US" dirty="0" smtClean="0">
                <a:solidFill>
                  <a:srgbClr val="001A19"/>
                </a:solidFill>
              </a:rPr>
              <a:t>After drying; then </a:t>
            </a:r>
            <a:r>
              <a:rPr lang="en-US" b="1" dirty="0" smtClean="0">
                <a:solidFill>
                  <a:srgbClr val="001A19"/>
                </a:solidFill>
              </a:rPr>
              <a:t>dry screening</a:t>
            </a:r>
            <a:r>
              <a:rPr lang="en-US" dirty="0" smtClean="0">
                <a:solidFill>
                  <a:srgbClr val="001A19"/>
                </a:solidFill>
              </a:rPr>
              <a:t> is performed  </a:t>
            </a:r>
            <a:r>
              <a:rPr lang="en-US" dirty="0">
                <a:solidFill>
                  <a:srgbClr val="001A19"/>
                </a:solidFill>
              </a:rPr>
              <a:t>to get  a </a:t>
            </a:r>
            <a:r>
              <a:rPr lang="en-US" b="1" dirty="0">
                <a:solidFill>
                  <a:srgbClr val="001A19"/>
                </a:solidFill>
              </a:rPr>
              <a:t>homogenized </a:t>
            </a:r>
            <a:r>
              <a:rPr lang="en-US" b="1" dirty="0" smtClean="0">
                <a:solidFill>
                  <a:srgbClr val="001A19"/>
                </a:solidFill>
              </a:rPr>
              <a:t>granules with uniform size and shape</a:t>
            </a:r>
            <a:r>
              <a:rPr lang="en-US" dirty="0" smtClean="0">
                <a:solidFill>
                  <a:srgbClr val="001A19"/>
                </a:solidFill>
              </a:rPr>
              <a:t>.</a:t>
            </a:r>
          </a:p>
          <a:p>
            <a:pPr marL="82296" indent="0" algn="just">
              <a:buNone/>
            </a:pPr>
            <a:endParaRPr lang="en-US" dirty="0" smtClean="0">
              <a:solidFill>
                <a:srgbClr val="001A19"/>
              </a:solidFill>
            </a:endParaRPr>
          </a:p>
          <a:p>
            <a:pPr marL="82296" indent="0" algn="just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6- Mixing</a:t>
            </a:r>
          </a:p>
          <a:p>
            <a:pPr algn="just"/>
            <a:r>
              <a:rPr lang="en-US" dirty="0" smtClean="0">
                <a:solidFill>
                  <a:srgbClr val="001A19"/>
                </a:solidFill>
              </a:rPr>
              <a:t>By addition of lubricants and </a:t>
            </a:r>
            <a:r>
              <a:rPr lang="en-US" dirty="0" err="1" smtClean="0">
                <a:solidFill>
                  <a:srgbClr val="001A19"/>
                </a:solidFill>
              </a:rPr>
              <a:t>glidants</a:t>
            </a:r>
            <a:r>
              <a:rPr lang="en-US" dirty="0" smtClean="0">
                <a:solidFill>
                  <a:srgbClr val="001A19"/>
                </a:solidFill>
              </a:rPr>
              <a:t>.</a:t>
            </a:r>
          </a:p>
          <a:p>
            <a:pPr algn="just"/>
            <a:r>
              <a:rPr lang="en-US" dirty="0" smtClean="0">
                <a:solidFill>
                  <a:srgbClr val="001A19"/>
                </a:solidFill>
              </a:rPr>
              <a:t>Therefore, the granules </a:t>
            </a:r>
            <a:r>
              <a:rPr lang="en-US" dirty="0">
                <a:solidFill>
                  <a:srgbClr val="001A19"/>
                </a:solidFill>
              </a:rPr>
              <a:t>will posses </a:t>
            </a:r>
            <a:r>
              <a:rPr lang="en-US" b="1" dirty="0" smtClean="0">
                <a:solidFill>
                  <a:srgbClr val="001A19"/>
                </a:solidFill>
              </a:rPr>
              <a:t>good</a:t>
            </a:r>
            <a:r>
              <a:rPr lang="en-US" dirty="0" smtClean="0">
                <a:solidFill>
                  <a:srgbClr val="001A19"/>
                </a:solidFill>
              </a:rPr>
              <a:t> </a:t>
            </a:r>
            <a:r>
              <a:rPr lang="en-US" b="1" dirty="0" smtClean="0">
                <a:solidFill>
                  <a:srgbClr val="001A19"/>
                </a:solidFill>
              </a:rPr>
              <a:t>compressibility</a:t>
            </a:r>
            <a:r>
              <a:rPr lang="en-US" dirty="0" smtClean="0">
                <a:solidFill>
                  <a:srgbClr val="001A19"/>
                </a:solidFill>
              </a:rPr>
              <a:t> (good cohesive forces </a:t>
            </a:r>
            <a:r>
              <a:rPr lang="en-US" dirty="0">
                <a:solidFill>
                  <a:srgbClr val="001A19"/>
                </a:solidFill>
              </a:rPr>
              <a:t>once applying punch </a:t>
            </a:r>
            <a:r>
              <a:rPr lang="en-US" dirty="0" smtClean="0">
                <a:solidFill>
                  <a:srgbClr val="001A19"/>
                </a:solidFill>
              </a:rPr>
              <a:t>forming solid </a:t>
            </a:r>
            <a:r>
              <a:rPr lang="en-US" dirty="0">
                <a:solidFill>
                  <a:srgbClr val="001A19"/>
                </a:solidFill>
              </a:rPr>
              <a:t>impact tab</a:t>
            </a:r>
            <a:r>
              <a:rPr lang="en-US" dirty="0" smtClean="0">
                <a:solidFill>
                  <a:srgbClr val="001A19"/>
                </a:solidFill>
              </a:rPr>
              <a:t>.), </a:t>
            </a:r>
            <a:r>
              <a:rPr lang="en-US" b="1" dirty="0" smtClean="0">
                <a:solidFill>
                  <a:srgbClr val="001A19"/>
                </a:solidFill>
              </a:rPr>
              <a:t>good flowability </a:t>
            </a:r>
            <a:r>
              <a:rPr lang="en-US" dirty="0">
                <a:solidFill>
                  <a:srgbClr val="001A19"/>
                </a:solidFill>
              </a:rPr>
              <a:t>(spherical shape </a:t>
            </a:r>
            <a:r>
              <a:rPr lang="en-US" dirty="0" smtClean="0">
                <a:solidFill>
                  <a:srgbClr val="001A19"/>
                </a:solidFill>
              </a:rPr>
              <a:t>that is the ideal </a:t>
            </a:r>
            <a:r>
              <a:rPr lang="en-US" dirty="0">
                <a:solidFill>
                  <a:srgbClr val="001A19"/>
                </a:solidFill>
              </a:rPr>
              <a:t>physical </a:t>
            </a:r>
            <a:r>
              <a:rPr lang="en-US" dirty="0" smtClean="0">
                <a:solidFill>
                  <a:srgbClr val="001A19"/>
                </a:solidFill>
              </a:rPr>
              <a:t>form in </a:t>
            </a:r>
            <a:r>
              <a:rPr lang="en-US" dirty="0">
                <a:solidFill>
                  <a:srgbClr val="001A19"/>
                </a:solidFill>
              </a:rPr>
              <a:t>providing smoothness and size </a:t>
            </a:r>
            <a:r>
              <a:rPr lang="en-US" dirty="0" smtClean="0">
                <a:solidFill>
                  <a:srgbClr val="001A19"/>
                </a:solidFill>
              </a:rPr>
              <a:t>uniformity to the particles </a:t>
            </a:r>
            <a:r>
              <a:rPr lang="en-US" dirty="0">
                <a:solidFill>
                  <a:srgbClr val="001A19"/>
                </a:solidFill>
              </a:rPr>
              <a:t>which is easily </a:t>
            </a:r>
            <a:r>
              <a:rPr lang="en-US" dirty="0" smtClean="0">
                <a:solidFill>
                  <a:srgbClr val="001A19"/>
                </a:solidFill>
              </a:rPr>
              <a:t>flow).</a:t>
            </a:r>
            <a:endParaRPr lang="en-US" dirty="0">
              <a:solidFill>
                <a:srgbClr val="001A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131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pan dir="u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165784932"/>
              </p:ext>
            </p:extLst>
          </p:nvPr>
        </p:nvGraphicFramePr>
        <p:xfrm>
          <a:off x="971600" y="539637"/>
          <a:ext cx="8064896" cy="6318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angle 1"/>
          <p:cNvSpPr/>
          <p:nvPr/>
        </p:nvSpPr>
        <p:spPr>
          <a:xfrm>
            <a:off x="971600" y="16417"/>
            <a:ext cx="81724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800" b="1" dirty="0"/>
              <a:t>Advantages of wet granulation method:</a:t>
            </a:r>
          </a:p>
        </p:txBody>
      </p:sp>
    </p:spTree>
    <p:extLst>
      <p:ext uri="{BB962C8B-B14F-4D97-AF65-F5344CB8AC3E}">
        <p14:creationId xmlns:p14="http://schemas.microsoft.com/office/powerpoint/2010/main" val="358829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ferris dir="l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80841802"/>
              </p:ext>
            </p:extLst>
          </p:nvPr>
        </p:nvGraphicFramePr>
        <p:xfrm>
          <a:off x="827584" y="0"/>
          <a:ext cx="8064896" cy="6309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9183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conveyor dir="l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2363362"/>
              </p:ext>
            </p:extLst>
          </p:nvPr>
        </p:nvGraphicFramePr>
        <p:xfrm>
          <a:off x="971600" y="523220"/>
          <a:ext cx="8172400" cy="6146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angle 1"/>
          <p:cNvSpPr/>
          <p:nvPr/>
        </p:nvSpPr>
        <p:spPr>
          <a:xfrm>
            <a:off x="1043608" y="0"/>
            <a:ext cx="8100392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800" dirty="0"/>
              <a:t>Disadvantages of wet granulation method </a:t>
            </a:r>
          </a:p>
        </p:txBody>
      </p:sp>
    </p:spTree>
    <p:extLst>
      <p:ext uri="{BB962C8B-B14F-4D97-AF65-F5344CB8AC3E}">
        <p14:creationId xmlns:p14="http://schemas.microsoft.com/office/powerpoint/2010/main" val="1348951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prism isContent="1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268760"/>
            <a:ext cx="7632848" cy="5328592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82296" indent="0" algn="just">
              <a:buNone/>
            </a:pPr>
            <a:endParaRPr lang="en-US" b="1" u="sng" dirty="0" smtClean="0">
              <a:solidFill>
                <a:srgbClr val="001A19"/>
              </a:solidFill>
            </a:endParaRPr>
          </a:p>
          <a:p>
            <a:pPr algn="just"/>
            <a:r>
              <a:rPr lang="en-US" b="1" u="sng" dirty="0" smtClean="0">
                <a:solidFill>
                  <a:srgbClr val="FF0000"/>
                </a:solidFill>
              </a:rPr>
              <a:t>Organoleptic properties: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001A19"/>
                </a:solidFill>
              </a:rPr>
              <a:t>White </a:t>
            </a:r>
            <a:r>
              <a:rPr lang="en-US" dirty="0">
                <a:solidFill>
                  <a:srgbClr val="001A19"/>
                </a:solidFill>
              </a:rPr>
              <a:t>crystalline or white yellowish </a:t>
            </a:r>
            <a:r>
              <a:rPr lang="en-US" b="1" dirty="0" smtClean="0">
                <a:solidFill>
                  <a:srgbClr val="001A19"/>
                </a:solidFill>
              </a:rPr>
              <a:t>fine crystals</a:t>
            </a:r>
            <a:r>
              <a:rPr lang="en-US" dirty="0" smtClean="0">
                <a:solidFill>
                  <a:srgbClr val="001A19"/>
                </a:solidFill>
              </a:rPr>
              <a:t> or </a:t>
            </a:r>
            <a:r>
              <a:rPr lang="en-US" dirty="0">
                <a:solidFill>
                  <a:srgbClr val="001A19"/>
                </a:solidFill>
              </a:rPr>
              <a:t>powder </a:t>
            </a:r>
            <a:r>
              <a:rPr lang="en-US" dirty="0" smtClean="0">
                <a:solidFill>
                  <a:srgbClr val="001A19"/>
                </a:solidFill>
              </a:rPr>
              <a:t>form, </a:t>
            </a:r>
            <a:r>
              <a:rPr lang="en-US" dirty="0">
                <a:solidFill>
                  <a:srgbClr val="001A19"/>
                </a:solidFill>
              </a:rPr>
              <a:t>tasteless or slightly bitter </a:t>
            </a:r>
            <a:r>
              <a:rPr lang="en-US" dirty="0" smtClean="0">
                <a:solidFill>
                  <a:srgbClr val="001A19"/>
                </a:solidFill>
              </a:rPr>
              <a:t>taste. </a:t>
            </a:r>
          </a:p>
          <a:p>
            <a:pPr algn="just"/>
            <a:r>
              <a:rPr lang="en-US" dirty="0" smtClean="0">
                <a:solidFill>
                  <a:srgbClr val="001A19"/>
                </a:solidFill>
              </a:rPr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Solubility</a:t>
            </a:r>
            <a:r>
              <a:rPr lang="en-US" u="sng" dirty="0" smtClean="0">
                <a:solidFill>
                  <a:srgbClr val="FF0000"/>
                </a:solidFill>
              </a:rPr>
              <a:t>:</a:t>
            </a:r>
            <a:r>
              <a:rPr lang="en-US" dirty="0" smtClean="0">
                <a:solidFill>
                  <a:srgbClr val="001A19"/>
                </a:solidFill>
              </a:rPr>
              <a:t> </a:t>
            </a:r>
            <a:r>
              <a:rPr lang="en-GB" dirty="0"/>
              <a:t>Practically insoluble in water, chloroform, and ether; very slightly soluble in ethanol; soluble 1 in 300 of acetone; soluble in dilute mineral acids and in solutions of alkali hydroxides and </a:t>
            </a:r>
            <a:r>
              <a:rPr lang="en-GB" dirty="0" smtClean="0"/>
              <a:t>carbonates.</a:t>
            </a:r>
          </a:p>
          <a:p>
            <a:pPr algn="just"/>
            <a:r>
              <a:rPr lang="en-US" dirty="0" smtClean="0">
                <a:solidFill>
                  <a:srgbClr val="001A19"/>
                </a:solidFill>
              </a:rPr>
              <a:t> </a:t>
            </a:r>
            <a:r>
              <a:rPr lang="en-US" b="1" u="sng" dirty="0" smtClean="0">
                <a:solidFill>
                  <a:srgbClr val="FF0000"/>
                </a:solidFill>
              </a:rPr>
              <a:t>Absorption</a:t>
            </a:r>
            <a:r>
              <a:rPr lang="en-US" b="1" u="sng" dirty="0">
                <a:solidFill>
                  <a:srgbClr val="FF0000"/>
                </a:solidFill>
              </a:rPr>
              <a:t>:</a:t>
            </a:r>
            <a:r>
              <a:rPr lang="en-US" b="1" dirty="0">
                <a:solidFill>
                  <a:srgbClr val="001A19"/>
                </a:solidFill>
              </a:rPr>
              <a:t> </a:t>
            </a:r>
            <a:r>
              <a:rPr lang="en-US" dirty="0" smtClean="0">
                <a:solidFill>
                  <a:srgbClr val="001A19"/>
                </a:solidFill>
              </a:rPr>
              <a:t>it is weak acid (</a:t>
            </a:r>
            <a:r>
              <a:rPr lang="en-US" dirty="0" err="1" smtClean="0">
                <a:solidFill>
                  <a:srgbClr val="001A19"/>
                </a:solidFill>
              </a:rPr>
              <a:t>pKa</a:t>
            </a:r>
            <a:r>
              <a:rPr lang="en-US" dirty="0" smtClean="0">
                <a:solidFill>
                  <a:srgbClr val="001A19"/>
                </a:solidFill>
              </a:rPr>
              <a:t>=6.36), so they are well absorbed from GIT, mainly in stomach because are present in undissociated form.</a:t>
            </a:r>
            <a:endParaRPr lang="en-US" b="1" u="sng" dirty="0" smtClean="0">
              <a:solidFill>
                <a:srgbClr val="001A19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15616" y="476672"/>
            <a:ext cx="7942944" cy="4308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82296" indent="0" algn="just">
              <a:buNone/>
            </a:pPr>
            <a:r>
              <a:rPr lang="en-US" sz="2200" b="1" u="sng" dirty="0">
                <a:solidFill>
                  <a:srgbClr val="001A19"/>
                </a:solidFill>
              </a:rPr>
              <a:t>Preparation of Sulfadiazine (sulfa drug</a:t>
            </a:r>
            <a:r>
              <a:rPr lang="en-US" sz="2200" b="1" u="sng" dirty="0" smtClean="0">
                <a:solidFill>
                  <a:srgbClr val="001A19"/>
                </a:solidFill>
              </a:rPr>
              <a:t>) by wet granulation</a:t>
            </a:r>
            <a:endParaRPr lang="en-US" sz="2200" b="1" u="sng" dirty="0">
              <a:solidFill>
                <a:srgbClr val="001A1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951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window dir="vert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332656"/>
            <a:ext cx="7704856" cy="345638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b="1" u="sng" dirty="0">
                <a:solidFill>
                  <a:srgbClr val="FF0000"/>
                </a:solidFill>
              </a:rPr>
              <a:t>Stability:</a:t>
            </a:r>
            <a:r>
              <a:rPr lang="en-US" dirty="0">
                <a:solidFill>
                  <a:srgbClr val="001A19"/>
                </a:solidFill>
              </a:rPr>
              <a:t> </a:t>
            </a:r>
            <a:r>
              <a:rPr lang="en-US" b="1" dirty="0" smtClean="0">
                <a:solidFill>
                  <a:srgbClr val="001A19"/>
                </a:solidFill>
              </a:rPr>
              <a:t>Stable </a:t>
            </a:r>
            <a:r>
              <a:rPr lang="en-US" b="1" dirty="0">
                <a:solidFill>
                  <a:srgbClr val="001A19"/>
                </a:solidFill>
              </a:rPr>
              <a:t>in dry air and not affected by moisture and </a:t>
            </a:r>
            <a:r>
              <a:rPr lang="en-US" b="1" dirty="0" smtClean="0">
                <a:solidFill>
                  <a:srgbClr val="001A19"/>
                </a:solidFill>
              </a:rPr>
              <a:t>heat</a:t>
            </a:r>
            <a:r>
              <a:rPr lang="en-US" dirty="0" smtClean="0">
                <a:solidFill>
                  <a:srgbClr val="001A19"/>
                </a:solidFill>
              </a:rPr>
              <a:t>, slowly </a:t>
            </a:r>
            <a:r>
              <a:rPr lang="en-US" dirty="0">
                <a:solidFill>
                  <a:srgbClr val="001A19"/>
                </a:solidFill>
              </a:rPr>
              <a:t>darken and </a:t>
            </a:r>
            <a:r>
              <a:rPr lang="en-US" dirty="0" smtClean="0">
                <a:solidFill>
                  <a:srgbClr val="001A19"/>
                </a:solidFill>
              </a:rPr>
              <a:t>decompose, so </a:t>
            </a:r>
            <a:r>
              <a:rPr lang="en-US" dirty="0">
                <a:solidFill>
                  <a:srgbClr val="001A19"/>
                </a:solidFill>
              </a:rPr>
              <a:t>should be </a:t>
            </a:r>
            <a:r>
              <a:rPr lang="en-US" dirty="0" smtClean="0">
                <a:solidFill>
                  <a:srgbClr val="001A19"/>
                </a:solidFill>
              </a:rPr>
              <a:t>protected </a:t>
            </a:r>
            <a:r>
              <a:rPr lang="en-US" dirty="0">
                <a:solidFill>
                  <a:srgbClr val="001A19"/>
                </a:solidFill>
              </a:rPr>
              <a:t>from light should </a:t>
            </a:r>
            <a:r>
              <a:rPr lang="en-US" dirty="0" smtClean="0">
                <a:solidFill>
                  <a:srgbClr val="001A19"/>
                </a:solidFill>
              </a:rPr>
              <a:t>be </a:t>
            </a:r>
            <a:r>
              <a:rPr lang="en-US" dirty="0">
                <a:solidFill>
                  <a:srgbClr val="001A19"/>
                </a:solidFill>
              </a:rPr>
              <a:t>kept in dark closed container (opaque containers</a:t>
            </a:r>
            <a:r>
              <a:rPr lang="en-US" dirty="0" smtClean="0">
                <a:solidFill>
                  <a:srgbClr val="001A19"/>
                </a:solidFill>
              </a:rPr>
              <a:t>).</a:t>
            </a:r>
          </a:p>
          <a:p>
            <a:pPr algn="just"/>
            <a:endParaRPr lang="en-US" dirty="0" smtClean="0">
              <a:solidFill>
                <a:srgbClr val="001A19"/>
              </a:solidFill>
            </a:endParaRPr>
          </a:p>
          <a:p>
            <a:pPr marL="82296" indent="0" algn="just">
              <a:buNone/>
            </a:pPr>
            <a:r>
              <a:rPr lang="en-US" u="sng" dirty="0">
                <a:solidFill>
                  <a:srgbClr val="001A1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Sulfadiazine is prepared by wet granulation method for the following reasons:</a:t>
            </a:r>
          </a:p>
          <a:p>
            <a:pPr marL="82296" indent="0" algn="just">
              <a:buNone/>
            </a:pPr>
            <a:endParaRPr lang="en-US" dirty="0">
              <a:solidFill>
                <a:srgbClr val="001A19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57786426"/>
              </p:ext>
            </p:extLst>
          </p:nvPr>
        </p:nvGraphicFramePr>
        <p:xfrm>
          <a:off x="1325653" y="3645024"/>
          <a:ext cx="7560840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4429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prism isContent="1" isInverted="1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5656" y="764704"/>
            <a:ext cx="7272808" cy="1224136"/>
          </a:xfrm>
        </p:spPr>
        <p:txBody>
          <a:bodyPr/>
          <a:lstStyle/>
          <a:p>
            <a:pPr algn="just"/>
            <a:r>
              <a:rPr lang="en-US" u="sng" dirty="0">
                <a:solidFill>
                  <a:srgbClr val="001A1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Sulfa drug are not prepared by direct compression </a:t>
            </a:r>
            <a:r>
              <a:rPr lang="en-US" u="sng" dirty="0" smtClean="0">
                <a:solidFill>
                  <a:srgbClr val="001A1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because: </a:t>
            </a:r>
          </a:p>
          <a:p>
            <a:pPr marL="82296" indent="0" algn="just">
              <a:buNone/>
            </a:pPr>
            <a:endParaRPr lang="en-US" dirty="0">
              <a:solidFill>
                <a:srgbClr val="001A19"/>
              </a:solidFill>
            </a:endParaRPr>
          </a:p>
          <a:p>
            <a:pPr marL="82296" indent="0" algn="just">
              <a:buNone/>
            </a:pPr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256551265"/>
              </p:ext>
            </p:extLst>
          </p:nvPr>
        </p:nvGraphicFramePr>
        <p:xfrm>
          <a:off x="1619672" y="2060848"/>
          <a:ext cx="6768752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4429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shred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692696"/>
            <a:ext cx="7560840" cy="5688632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Example</a:t>
            </a:r>
          </a:p>
          <a:p>
            <a:pPr marL="82296" indent="0" algn="just">
              <a:buNone/>
            </a:pPr>
            <a:endParaRPr lang="en-US" b="1" u="sng" dirty="0">
              <a:solidFill>
                <a:srgbClr val="001A19"/>
              </a:solidFill>
            </a:endParaRPr>
          </a:p>
          <a:p>
            <a:pPr marL="82296" indent="0" algn="just">
              <a:buNone/>
            </a:pPr>
            <a:r>
              <a:rPr lang="en-US" dirty="0" smtClean="0">
                <a:solidFill>
                  <a:srgbClr val="001A19"/>
                </a:solidFill>
              </a:rPr>
              <a:t>Sulfadiazine          </a:t>
            </a:r>
            <a:r>
              <a:rPr lang="en-US" dirty="0" smtClean="0">
                <a:solidFill>
                  <a:srgbClr val="001A19"/>
                </a:solidFill>
              </a:rPr>
              <a:t>50</a:t>
            </a:r>
            <a:r>
              <a:rPr lang="en-US" dirty="0" smtClean="0">
                <a:solidFill>
                  <a:srgbClr val="001A19"/>
                </a:solidFill>
              </a:rPr>
              <a:t>0 </a:t>
            </a:r>
            <a:r>
              <a:rPr lang="en-US" dirty="0">
                <a:solidFill>
                  <a:srgbClr val="001A19"/>
                </a:solidFill>
              </a:rPr>
              <a:t>mg (active </a:t>
            </a:r>
            <a:r>
              <a:rPr lang="en-US" dirty="0" smtClean="0">
                <a:solidFill>
                  <a:srgbClr val="001A19"/>
                </a:solidFill>
              </a:rPr>
              <a:t>ingredient)</a:t>
            </a:r>
            <a:endParaRPr lang="en-US" dirty="0">
              <a:solidFill>
                <a:srgbClr val="001A19"/>
              </a:solidFill>
            </a:endParaRPr>
          </a:p>
          <a:p>
            <a:pPr marL="82296" indent="0" algn="just">
              <a:buNone/>
            </a:pPr>
            <a:r>
              <a:rPr lang="en-US" dirty="0" err="1">
                <a:solidFill>
                  <a:srgbClr val="001A19"/>
                </a:solidFill>
              </a:rPr>
              <a:t>Ca</a:t>
            </a:r>
            <a:r>
              <a:rPr lang="en-US" dirty="0">
                <a:solidFill>
                  <a:srgbClr val="001A19"/>
                </a:solidFill>
              </a:rPr>
              <a:t> carbonate       </a:t>
            </a:r>
            <a:r>
              <a:rPr lang="en-US" dirty="0" smtClean="0">
                <a:solidFill>
                  <a:srgbClr val="001A19"/>
                </a:solidFill>
              </a:rPr>
              <a:t>250 </a:t>
            </a:r>
            <a:r>
              <a:rPr lang="en-US" dirty="0">
                <a:solidFill>
                  <a:srgbClr val="001A19"/>
                </a:solidFill>
              </a:rPr>
              <a:t>mg (diluent)</a:t>
            </a:r>
          </a:p>
          <a:p>
            <a:pPr marL="82296" indent="0" algn="just">
              <a:buNone/>
            </a:pPr>
            <a:r>
              <a:rPr lang="en-US" dirty="0">
                <a:solidFill>
                  <a:srgbClr val="001A19"/>
                </a:solidFill>
              </a:rPr>
              <a:t>Explotab              </a:t>
            </a:r>
            <a:r>
              <a:rPr lang="en-US" dirty="0" smtClean="0">
                <a:solidFill>
                  <a:srgbClr val="001A19"/>
                </a:solidFill>
              </a:rPr>
              <a:t>50 </a:t>
            </a:r>
            <a:r>
              <a:rPr lang="en-US" dirty="0">
                <a:solidFill>
                  <a:srgbClr val="001A19"/>
                </a:solidFill>
              </a:rPr>
              <a:t>mg (disintegrant)</a:t>
            </a:r>
          </a:p>
          <a:p>
            <a:pPr marL="82296" indent="0" algn="just">
              <a:buNone/>
            </a:pPr>
            <a:r>
              <a:rPr lang="en-US" dirty="0">
                <a:solidFill>
                  <a:srgbClr val="001A19"/>
                </a:solidFill>
              </a:rPr>
              <a:t>Zn stearate         </a:t>
            </a:r>
            <a:r>
              <a:rPr lang="en-US" dirty="0" smtClean="0">
                <a:solidFill>
                  <a:srgbClr val="001A19"/>
                </a:solidFill>
              </a:rPr>
              <a:t> 10 </a:t>
            </a:r>
            <a:r>
              <a:rPr lang="en-US" dirty="0">
                <a:solidFill>
                  <a:srgbClr val="001A19"/>
                </a:solidFill>
              </a:rPr>
              <a:t>mg (lubricant)</a:t>
            </a:r>
          </a:p>
          <a:p>
            <a:pPr marL="82296" indent="0" algn="just">
              <a:buNone/>
            </a:pPr>
            <a:r>
              <a:rPr lang="en-US" dirty="0">
                <a:solidFill>
                  <a:srgbClr val="001A19"/>
                </a:solidFill>
              </a:rPr>
              <a:t>Acacia mucilage 20</a:t>
            </a:r>
            <a:r>
              <a:rPr lang="en-US" dirty="0" smtClean="0">
                <a:solidFill>
                  <a:srgbClr val="001A19"/>
                </a:solidFill>
              </a:rPr>
              <a:t>%(w/v)  </a:t>
            </a:r>
            <a:r>
              <a:rPr lang="en-US" dirty="0" err="1" smtClean="0">
                <a:solidFill>
                  <a:srgbClr val="001A19"/>
                </a:solidFill>
              </a:rPr>
              <a:t>q.s</a:t>
            </a:r>
            <a:r>
              <a:rPr lang="en-US" dirty="0" smtClean="0">
                <a:solidFill>
                  <a:srgbClr val="001A19"/>
                </a:solidFill>
              </a:rPr>
              <a:t>.     </a:t>
            </a:r>
            <a:r>
              <a:rPr lang="en-US" dirty="0">
                <a:solidFill>
                  <a:srgbClr val="001A19"/>
                </a:solidFill>
              </a:rPr>
              <a:t>(binder)</a:t>
            </a:r>
          </a:p>
          <a:p>
            <a:pPr marL="82296" indent="0" algn="just">
              <a:buNone/>
            </a:pPr>
            <a:r>
              <a:rPr lang="en-US" dirty="0">
                <a:solidFill>
                  <a:srgbClr val="001A19"/>
                </a:solidFill>
              </a:rPr>
              <a:t> </a:t>
            </a:r>
            <a:endParaRPr lang="en-US" dirty="0" smtClean="0">
              <a:solidFill>
                <a:srgbClr val="001A19"/>
              </a:solidFill>
            </a:endParaRPr>
          </a:p>
          <a:p>
            <a:pPr marL="82296" indent="0" algn="just">
              <a:buNone/>
            </a:pPr>
            <a:r>
              <a:rPr lang="en-US" dirty="0" smtClean="0">
                <a:solidFill>
                  <a:srgbClr val="001A19"/>
                </a:solidFill>
              </a:rPr>
              <a:t>prepare </a:t>
            </a:r>
            <a:r>
              <a:rPr lang="en-US" dirty="0">
                <a:solidFill>
                  <a:srgbClr val="001A19"/>
                </a:solidFill>
              </a:rPr>
              <a:t>50 tablets </a:t>
            </a:r>
            <a:endParaRPr lang="en-US" dirty="0" smtClean="0">
              <a:solidFill>
                <a:srgbClr val="001A19"/>
              </a:solidFill>
            </a:endParaRPr>
          </a:p>
          <a:p>
            <a:pPr marL="82296" indent="0" algn="just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29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honeycomb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404664"/>
            <a:ext cx="7632848" cy="6264696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Answer</a:t>
            </a:r>
          </a:p>
          <a:p>
            <a:pPr algn="just"/>
            <a:r>
              <a:rPr lang="en-US" dirty="0" smtClean="0">
                <a:solidFill>
                  <a:srgbClr val="001A19"/>
                </a:solidFill>
              </a:rPr>
              <a:t>Mix all ingredients except lubricant and binder.</a:t>
            </a:r>
          </a:p>
          <a:p>
            <a:pPr algn="just"/>
            <a:r>
              <a:rPr lang="en-US" dirty="0" smtClean="0">
                <a:solidFill>
                  <a:srgbClr val="001A19"/>
                </a:solidFill>
              </a:rPr>
              <a:t>Add the binder drop by drop (ball test).</a:t>
            </a:r>
          </a:p>
          <a:p>
            <a:pPr algn="just"/>
            <a:r>
              <a:rPr lang="en-US" dirty="0">
                <a:solidFill>
                  <a:srgbClr val="001A19"/>
                </a:solidFill>
              </a:rPr>
              <a:t>C</a:t>
            </a:r>
            <a:r>
              <a:rPr lang="en-US" dirty="0" smtClean="0">
                <a:solidFill>
                  <a:srgbClr val="001A19"/>
                </a:solidFill>
              </a:rPr>
              <a:t>alculate the weight of acacia in each tablet</a:t>
            </a:r>
          </a:p>
          <a:p>
            <a:pPr marL="82296" indent="0" algn="just">
              <a:buNone/>
            </a:pPr>
            <a:r>
              <a:rPr lang="en-US" dirty="0" smtClean="0">
                <a:solidFill>
                  <a:srgbClr val="001A19"/>
                </a:solidFill>
              </a:rPr>
              <a:t>(If </a:t>
            </a:r>
            <a:r>
              <a:rPr lang="en-US" dirty="0">
                <a:solidFill>
                  <a:srgbClr val="001A19"/>
                </a:solidFill>
              </a:rPr>
              <a:t>we use for example 5 ml of </a:t>
            </a:r>
            <a:r>
              <a:rPr lang="en-US" dirty="0" smtClean="0">
                <a:solidFill>
                  <a:srgbClr val="001A19"/>
                </a:solidFill>
              </a:rPr>
              <a:t>(20%w/v) acacia mucilage for 50 tab.) </a:t>
            </a:r>
            <a:endParaRPr lang="en-US" dirty="0">
              <a:solidFill>
                <a:srgbClr val="001A19"/>
              </a:solidFill>
            </a:endParaRPr>
          </a:p>
          <a:p>
            <a:pPr marL="82296" indent="0" algn="ctr">
              <a:buNone/>
            </a:pPr>
            <a:r>
              <a:rPr lang="en-US" dirty="0">
                <a:solidFill>
                  <a:srgbClr val="001A19"/>
                </a:solidFill>
              </a:rPr>
              <a:t>20 </a:t>
            </a:r>
            <a:r>
              <a:rPr lang="en-US" dirty="0" err="1" smtClean="0">
                <a:solidFill>
                  <a:srgbClr val="001A19"/>
                </a:solidFill>
              </a:rPr>
              <a:t>gm</a:t>
            </a:r>
            <a:r>
              <a:rPr lang="en-US" dirty="0" smtClean="0">
                <a:solidFill>
                  <a:srgbClr val="001A19"/>
                </a:solidFill>
              </a:rPr>
              <a:t>           </a:t>
            </a:r>
            <a:r>
              <a:rPr lang="en-US" dirty="0">
                <a:solidFill>
                  <a:srgbClr val="001A19"/>
                </a:solidFill>
              </a:rPr>
              <a:t>100 ml</a:t>
            </a:r>
          </a:p>
          <a:p>
            <a:pPr marL="82296" indent="0" algn="ctr">
              <a:buNone/>
            </a:pPr>
            <a:r>
              <a:rPr lang="en-US" dirty="0">
                <a:solidFill>
                  <a:srgbClr val="001A19"/>
                </a:solidFill>
              </a:rPr>
              <a:t> x                    5ml  </a:t>
            </a:r>
            <a:endParaRPr lang="en-US" dirty="0" smtClean="0">
              <a:solidFill>
                <a:srgbClr val="001A19"/>
              </a:solidFill>
            </a:endParaRPr>
          </a:p>
          <a:p>
            <a:pPr marL="82296" indent="0" algn="ctr">
              <a:buNone/>
            </a:pPr>
            <a:r>
              <a:rPr lang="en-US" dirty="0" smtClean="0">
                <a:solidFill>
                  <a:srgbClr val="001A19"/>
                </a:solidFill>
              </a:rPr>
              <a:t> </a:t>
            </a:r>
            <a:r>
              <a:rPr lang="en-US" dirty="0">
                <a:solidFill>
                  <a:srgbClr val="001A19"/>
                </a:solidFill>
              </a:rPr>
              <a:t>= </a:t>
            </a:r>
            <a:r>
              <a:rPr lang="en-US" dirty="0" smtClean="0">
                <a:solidFill>
                  <a:srgbClr val="001A19"/>
                </a:solidFill>
              </a:rPr>
              <a:t>1 </a:t>
            </a:r>
            <a:r>
              <a:rPr lang="en-US" dirty="0" err="1">
                <a:solidFill>
                  <a:srgbClr val="001A19"/>
                </a:solidFill>
              </a:rPr>
              <a:t>gm</a:t>
            </a:r>
            <a:r>
              <a:rPr lang="en-US" dirty="0">
                <a:solidFill>
                  <a:srgbClr val="001A19"/>
                </a:solidFill>
              </a:rPr>
              <a:t> of </a:t>
            </a:r>
            <a:r>
              <a:rPr lang="en-US" dirty="0" smtClean="0">
                <a:solidFill>
                  <a:srgbClr val="001A19"/>
                </a:solidFill>
              </a:rPr>
              <a:t>acacia </a:t>
            </a:r>
            <a:r>
              <a:rPr lang="en-US" dirty="0">
                <a:solidFill>
                  <a:srgbClr val="001A19"/>
                </a:solidFill>
              </a:rPr>
              <a:t>for 50 tab</a:t>
            </a:r>
          </a:p>
          <a:p>
            <a:pPr marL="82296" indent="0" algn="ctr">
              <a:buNone/>
            </a:pPr>
            <a:r>
              <a:rPr lang="en-US" dirty="0" smtClean="0">
                <a:solidFill>
                  <a:srgbClr val="001A19"/>
                </a:solidFill>
              </a:rPr>
              <a:t>1gm/50 *1000= </a:t>
            </a:r>
            <a:r>
              <a:rPr lang="en-US" dirty="0">
                <a:solidFill>
                  <a:srgbClr val="001A19"/>
                </a:solidFill>
              </a:rPr>
              <a:t>20 mg of acacia per </a:t>
            </a:r>
            <a:r>
              <a:rPr lang="en-US" dirty="0" smtClean="0">
                <a:solidFill>
                  <a:srgbClr val="001A19"/>
                </a:solidFill>
              </a:rPr>
              <a:t>tab.</a:t>
            </a:r>
            <a:endParaRPr lang="en-US" dirty="0">
              <a:solidFill>
                <a:srgbClr val="001A19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248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glitter pattern="hexagon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620688"/>
            <a:ext cx="6624736" cy="76470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dirty="0" smtClean="0"/>
              <a:t>Wet Granulation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908720"/>
            <a:ext cx="7776864" cy="5832648"/>
          </a:xfrm>
        </p:spPr>
        <p:txBody>
          <a:bodyPr anchor="ctr">
            <a:normAutofit/>
          </a:bodyPr>
          <a:lstStyle/>
          <a:p>
            <a:pPr algn="just"/>
            <a:r>
              <a:rPr lang="en-US" sz="3200" dirty="0" smtClean="0"/>
              <a:t>The wet granulation technique uses the same preparatory and finishing steps of direct compression and dry granulation (</a:t>
            </a:r>
            <a:r>
              <a:rPr lang="en-US" sz="3200" b="1" dirty="0" smtClean="0"/>
              <a:t>dry</a:t>
            </a:r>
            <a:r>
              <a:rPr lang="en-US" sz="3200" dirty="0" smtClean="0"/>
              <a:t> </a:t>
            </a:r>
            <a:r>
              <a:rPr lang="en-US" sz="3200" b="1" dirty="0" smtClean="0"/>
              <a:t>screening and mixing</a:t>
            </a:r>
            <a:r>
              <a:rPr lang="en-US" sz="3200" dirty="0" smtClean="0"/>
              <a:t>); it also involve additional steps of </a:t>
            </a:r>
            <a:r>
              <a:rPr lang="en-US" sz="3200" b="1" dirty="0" smtClean="0"/>
              <a:t>wet massing, wet screening and drying.</a:t>
            </a:r>
          </a:p>
          <a:p>
            <a:pPr marL="484632" indent="-457200" algn="just">
              <a:buFont typeface="Arial" pitchFamily="34" charset="0"/>
              <a:buChar char="•"/>
            </a:pP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175723193"/>
      </p:ext>
    </p:extLst>
  </p:cSld>
  <p:clrMapOvr>
    <a:masterClrMapping/>
  </p:clrMapOvr>
  <p:transition spd="slow" advClick="0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548680"/>
            <a:ext cx="7560840" cy="612068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>
                <a:solidFill>
                  <a:srgbClr val="001A19"/>
                </a:solidFill>
              </a:rPr>
              <a:t>Calculate the </a:t>
            </a:r>
            <a:r>
              <a:rPr lang="en-US" b="1" dirty="0" smtClean="0">
                <a:solidFill>
                  <a:srgbClr val="001A19"/>
                </a:solidFill>
              </a:rPr>
              <a:t>theoretical wt.</a:t>
            </a:r>
            <a:r>
              <a:rPr lang="en-US" dirty="0" smtClean="0">
                <a:solidFill>
                  <a:srgbClr val="001A19"/>
                </a:solidFill>
              </a:rPr>
              <a:t> of one tablet (without lubricant) </a:t>
            </a:r>
          </a:p>
          <a:p>
            <a:pPr marL="82296" indent="0" algn="just">
              <a:buNone/>
            </a:pPr>
            <a:r>
              <a:rPr lang="en-US" dirty="0" smtClean="0">
                <a:solidFill>
                  <a:srgbClr val="001A19"/>
                </a:solidFill>
              </a:rPr>
              <a:t>50</a:t>
            </a:r>
            <a:r>
              <a:rPr lang="en-US" dirty="0" smtClean="0">
                <a:solidFill>
                  <a:srgbClr val="001A19"/>
                </a:solidFill>
              </a:rPr>
              <a:t>0 </a:t>
            </a:r>
            <a:r>
              <a:rPr lang="en-US" dirty="0">
                <a:solidFill>
                  <a:srgbClr val="001A19"/>
                </a:solidFill>
              </a:rPr>
              <a:t>mg+250 mg+50 </a:t>
            </a:r>
            <a:r>
              <a:rPr lang="en-US" dirty="0" smtClean="0">
                <a:solidFill>
                  <a:srgbClr val="001A19"/>
                </a:solidFill>
              </a:rPr>
              <a:t>mg+20 </a:t>
            </a:r>
            <a:r>
              <a:rPr lang="en-US" dirty="0">
                <a:solidFill>
                  <a:srgbClr val="001A19"/>
                </a:solidFill>
              </a:rPr>
              <a:t>mg </a:t>
            </a:r>
            <a:r>
              <a:rPr lang="en-US" dirty="0" smtClean="0">
                <a:solidFill>
                  <a:srgbClr val="001A19"/>
                </a:solidFill>
              </a:rPr>
              <a:t>=</a:t>
            </a:r>
            <a:r>
              <a:rPr lang="en-US" dirty="0" smtClean="0">
                <a:solidFill>
                  <a:srgbClr val="001A19"/>
                </a:solidFill>
              </a:rPr>
              <a:t>82</a:t>
            </a:r>
            <a:r>
              <a:rPr lang="en-US" dirty="0" smtClean="0">
                <a:solidFill>
                  <a:srgbClr val="001A19"/>
                </a:solidFill>
              </a:rPr>
              <a:t>0 </a:t>
            </a:r>
            <a:r>
              <a:rPr lang="en-US" dirty="0">
                <a:solidFill>
                  <a:srgbClr val="001A19"/>
                </a:solidFill>
              </a:rPr>
              <a:t>mg wt</a:t>
            </a:r>
            <a:r>
              <a:rPr lang="en-US" dirty="0" smtClean="0">
                <a:solidFill>
                  <a:srgbClr val="001A19"/>
                </a:solidFill>
              </a:rPr>
              <a:t>. of one   </a:t>
            </a:r>
          </a:p>
          <a:p>
            <a:pPr marL="82296" indent="0" algn="just">
              <a:buNone/>
            </a:pPr>
            <a:r>
              <a:rPr lang="en-US" dirty="0" smtClean="0">
                <a:solidFill>
                  <a:srgbClr val="001A19"/>
                </a:solidFill>
              </a:rPr>
              <a:t>tablet </a:t>
            </a:r>
            <a:r>
              <a:rPr lang="en-US" dirty="0">
                <a:solidFill>
                  <a:srgbClr val="001A19"/>
                </a:solidFill>
              </a:rPr>
              <a:t>without lubricant </a:t>
            </a:r>
          </a:p>
          <a:p>
            <a:pPr algn="just"/>
            <a:endParaRPr lang="en-US" dirty="0" smtClean="0">
              <a:solidFill>
                <a:srgbClr val="001A19"/>
              </a:solidFill>
            </a:endParaRPr>
          </a:p>
          <a:p>
            <a:pPr algn="just"/>
            <a:r>
              <a:rPr lang="en-US" dirty="0" smtClean="0">
                <a:solidFill>
                  <a:srgbClr val="001A19"/>
                </a:solidFill>
              </a:rPr>
              <a:t>Weigh </a:t>
            </a:r>
            <a:r>
              <a:rPr lang="en-US" dirty="0">
                <a:solidFill>
                  <a:srgbClr val="001A19"/>
                </a:solidFill>
              </a:rPr>
              <a:t>the </a:t>
            </a:r>
            <a:r>
              <a:rPr lang="en-US" dirty="0" smtClean="0">
                <a:solidFill>
                  <a:srgbClr val="001A19"/>
                </a:solidFill>
              </a:rPr>
              <a:t>prepared granules (</a:t>
            </a:r>
            <a:r>
              <a:rPr lang="en-US" b="1" dirty="0" smtClean="0">
                <a:solidFill>
                  <a:srgbClr val="001A19"/>
                </a:solidFill>
              </a:rPr>
              <a:t>actual wt. </a:t>
            </a:r>
            <a:r>
              <a:rPr lang="en-US" dirty="0" smtClean="0">
                <a:solidFill>
                  <a:srgbClr val="001A19"/>
                </a:solidFill>
              </a:rPr>
              <a:t>of tablets without lubricant)</a:t>
            </a:r>
          </a:p>
          <a:p>
            <a:pPr marL="82296" indent="0" algn="just">
              <a:buNone/>
            </a:pPr>
            <a:r>
              <a:rPr lang="en-US" dirty="0" smtClean="0">
                <a:solidFill>
                  <a:srgbClr val="001A19"/>
                </a:solidFill>
              </a:rPr>
              <a:t>for example  it was found to be </a:t>
            </a:r>
            <a:r>
              <a:rPr lang="en-US" dirty="0" smtClean="0">
                <a:solidFill>
                  <a:srgbClr val="001A19"/>
                </a:solidFill>
              </a:rPr>
              <a:t>332</a:t>
            </a:r>
            <a:r>
              <a:rPr lang="en-US" dirty="0" smtClean="0">
                <a:solidFill>
                  <a:srgbClr val="001A19"/>
                </a:solidFill>
              </a:rPr>
              <a:t>00 </a:t>
            </a:r>
            <a:r>
              <a:rPr lang="en-US" dirty="0" smtClean="0">
                <a:solidFill>
                  <a:srgbClr val="001A19"/>
                </a:solidFill>
              </a:rPr>
              <a:t>mg </a:t>
            </a:r>
            <a:endParaRPr lang="en-US" dirty="0">
              <a:solidFill>
                <a:srgbClr val="001A19"/>
              </a:solidFill>
            </a:endParaRPr>
          </a:p>
          <a:p>
            <a:pPr algn="just"/>
            <a:endParaRPr lang="en-US" dirty="0" smtClean="0">
              <a:solidFill>
                <a:srgbClr val="001A19"/>
              </a:solidFill>
            </a:endParaRPr>
          </a:p>
          <a:p>
            <a:pPr algn="just"/>
            <a:r>
              <a:rPr lang="en-US" dirty="0" smtClean="0">
                <a:solidFill>
                  <a:srgbClr val="001A19"/>
                </a:solidFill>
              </a:rPr>
              <a:t>Find the real no. of tablets</a:t>
            </a:r>
          </a:p>
          <a:p>
            <a:pPr marL="82296" indent="0" algn="just">
              <a:buNone/>
            </a:pPr>
            <a:r>
              <a:rPr lang="en-US" b="1" dirty="0" smtClean="0">
                <a:solidFill>
                  <a:srgbClr val="001A19"/>
                </a:solidFill>
              </a:rPr>
              <a:t>Real </a:t>
            </a:r>
            <a:r>
              <a:rPr lang="en-US" b="1" dirty="0">
                <a:solidFill>
                  <a:srgbClr val="001A19"/>
                </a:solidFill>
              </a:rPr>
              <a:t>no. of </a:t>
            </a:r>
            <a:r>
              <a:rPr lang="en-US" b="1" dirty="0" smtClean="0">
                <a:solidFill>
                  <a:srgbClr val="001A19"/>
                </a:solidFill>
              </a:rPr>
              <a:t>tab. = actual wt./theoretical wt.</a:t>
            </a:r>
          </a:p>
          <a:p>
            <a:pPr marL="82296" indent="0" algn="just">
              <a:buNone/>
            </a:pPr>
            <a:r>
              <a:rPr lang="en-US" dirty="0" smtClean="0">
                <a:solidFill>
                  <a:srgbClr val="001A19"/>
                </a:solidFill>
              </a:rPr>
              <a:t>                         </a:t>
            </a:r>
            <a:r>
              <a:rPr lang="en-US" dirty="0" smtClean="0">
                <a:solidFill>
                  <a:srgbClr val="001A19"/>
                </a:solidFill>
              </a:rPr>
              <a:t>=</a:t>
            </a:r>
            <a:r>
              <a:rPr lang="en-US" dirty="0" smtClean="0">
                <a:solidFill>
                  <a:srgbClr val="001A19"/>
                </a:solidFill>
              </a:rPr>
              <a:t>332</a:t>
            </a:r>
            <a:r>
              <a:rPr lang="en-US" dirty="0" smtClean="0">
                <a:solidFill>
                  <a:srgbClr val="001A19"/>
                </a:solidFill>
              </a:rPr>
              <a:t>00 </a:t>
            </a:r>
            <a:r>
              <a:rPr lang="en-US" dirty="0" smtClean="0">
                <a:solidFill>
                  <a:srgbClr val="001A19"/>
                </a:solidFill>
              </a:rPr>
              <a:t>/ </a:t>
            </a:r>
            <a:r>
              <a:rPr lang="en-US" dirty="0" smtClean="0">
                <a:solidFill>
                  <a:srgbClr val="001A19"/>
                </a:solidFill>
              </a:rPr>
              <a:t>82</a:t>
            </a:r>
            <a:r>
              <a:rPr lang="en-US" dirty="0" smtClean="0">
                <a:solidFill>
                  <a:srgbClr val="001A19"/>
                </a:solidFill>
              </a:rPr>
              <a:t>0</a:t>
            </a:r>
            <a:endParaRPr lang="en-US" dirty="0" smtClean="0">
              <a:solidFill>
                <a:srgbClr val="001A19"/>
              </a:solidFill>
            </a:endParaRPr>
          </a:p>
          <a:p>
            <a:pPr marL="82296" indent="0" algn="just">
              <a:buNone/>
            </a:pPr>
            <a:r>
              <a:rPr lang="en-US" dirty="0" smtClean="0">
                <a:solidFill>
                  <a:srgbClr val="001A19"/>
                </a:solidFill>
              </a:rPr>
              <a:t>                         =</a:t>
            </a:r>
            <a:r>
              <a:rPr lang="en-US" dirty="0" smtClean="0">
                <a:solidFill>
                  <a:srgbClr val="001A19"/>
                </a:solidFill>
              </a:rPr>
              <a:t>40.4 </a:t>
            </a:r>
            <a:r>
              <a:rPr lang="en-US" dirty="0" smtClean="0">
                <a:solidFill>
                  <a:srgbClr val="001A19"/>
                </a:solidFill>
              </a:rPr>
              <a:t>tablets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248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vortex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404664"/>
            <a:ext cx="7128792" cy="5832648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rgbClr val="001A19"/>
                </a:solidFill>
              </a:rPr>
              <a:t>Calculate the actual amount </a:t>
            </a:r>
            <a:r>
              <a:rPr lang="en-US" sz="2800" dirty="0">
                <a:solidFill>
                  <a:srgbClr val="001A19"/>
                </a:solidFill>
              </a:rPr>
              <a:t>of lubricant </a:t>
            </a:r>
            <a:r>
              <a:rPr lang="en-US" sz="2800" dirty="0" smtClean="0">
                <a:solidFill>
                  <a:srgbClr val="001A19"/>
                </a:solidFill>
              </a:rPr>
              <a:t>to be added:</a:t>
            </a:r>
          </a:p>
          <a:p>
            <a:pPr marL="82296" indent="0" algn="just">
              <a:buNone/>
            </a:pPr>
            <a:endParaRPr lang="en-US" sz="2800" b="1" dirty="0" smtClean="0">
              <a:solidFill>
                <a:srgbClr val="001A19"/>
              </a:solidFill>
            </a:endParaRPr>
          </a:p>
          <a:p>
            <a:pPr marL="82296" indent="0" algn="just">
              <a:buNone/>
            </a:pPr>
            <a:r>
              <a:rPr lang="en-US" sz="2400" b="1" dirty="0" smtClean="0">
                <a:solidFill>
                  <a:srgbClr val="001A19"/>
                </a:solidFill>
              </a:rPr>
              <a:t>amount of lubricant =10 </a:t>
            </a:r>
            <a:r>
              <a:rPr lang="en-US" sz="2400" b="1" dirty="0">
                <a:solidFill>
                  <a:srgbClr val="001A19"/>
                </a:solidFill>
              </a:rPr>
              <a:t>mg </a:t>
            </a:r>
            <a:r>
              <a:rPr lang="en-US" sz="2400" b="1" dirty="0" smtClean="0">
                <a:solidFill>
                  <a:srgbClr val="001A19"/>
                </a:solidFill>
              </a:rPr>
              <a:t>* Real </a:t>
            </a:r>
            <a:r>
              <a:rPr lang="en-US" sz="2400" b="1" dirty="0">
                <a:solidFill>
                  <a:srgbClr val="001A19"/>
                </a:solidFill>
              </a:rPr>
              <a:t>no. </a:t>
            </a:r>
            <a:r>
              <a:rPr lang="en-US" sz="2400" b="1" dirty="0" smtClean="0">
                <a:solidFill>
                  <a:srgbClr val="001A19"/>
                </a:solidFill>
              </a:rPr>
              <a:t>of tab.</a:t>
            </a:r>
            <a:endParaRPr lang="en-US" sz="2400" b="1" dirty="0">
              <a:solidFill>
                <a:srgbClr val="001A19"/>
              </a:solidFill>
            </a:endParaRPr>
          </a:p>
          <a:p>
            <a:pPr marL="82296" indent="0" algn="just">
              <a:buNone/>
            </a:pPr>
            <a:r>
              <a:rPr lang="en-US" sz="2800" dirty="0" smtClean="0"/>
              <a:t>                              =10 * 40</a:t>
            </a:r>
          </a:p>
          <a:p>
            <a:pPr marL="82296" indent="0" algn="just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           =400mg of lubricant added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489743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ripple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0"/>
            <a:ext cx="8172400" cy="6858000"/>
          </a:xfrm>
        </p:spPr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Question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001A19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1A19"/>
                </a:solidFill>
              </a:rPr>
              <a:t>Na</a:t>
            </a:r>
            <a:r>
              <a:rPr lang="en-US" sz="2800" dirty="0" smtClean="0">
                <a:solidFill>
                  <a:srgbClr val="001A19"/>
                </a:solidFill>
              </a:rPr>
              <a:t>2</a:t>
            </a:r>
            <a:r>
              <a:rPr lang="en-US" dirty="0" smtClean="0">
                <a:solidFill>
                  <a:srgbClr val="001A19"/>
                </a:solidFill>
              </a:rPr>
              <a:t>CO</a:t>
            </a:r>
            <a:r>
              <a:rPr lang="en-US" sz="2800" dirty="0" smtClean="0">
                <a:solidFill>
                  <a:srgbClr val="001A19"/>
                </a:solidFill>
              </a:rPr>
              <a:t>3</a:t>
            </a:r>
            <a:r>
              <a:rPr lang="en-US" dirty="0" smtClean="0">
                <a:solidFill>
                  <a:srgbClr val="001A19"/>
                </a:solidFill>
              </a:rPr>
              <a:t>                       125mg</a:t>
            </a:r>
            <a:endParaRPr lang="en-US" dirty="0">
              <a:solidFill>
                <a:srgbClr val="001A19"/>
              </a:solidFill>
            </a:endParaRPr>
          </a:p>
          <a:p>
            <a:pPr>
              <a:buNone/>
            </a:pPr>
            <a:r>
              <a:rPr lang="en-US" dirty="0">
                <a:solidFill>
                  <a:srgbClr val="001A19"/>
                </a:solidFill>
              </a:rPr>
              <a:t>Lactose                         100mg</a:t>
            </a:r>
          </a:p>
          <a:p>
            <a:pPr>
              <a:buNone/>
            </a:pPr>
            <a:r>
              <a:rPr lang="en-US" dirty="0">
                <a:solidFill>
                  <a:srgbClr val="001A19"/>
                </a:solidFill>
              </a:rPr>
              <a:t>Starch                           </a:t>
            </a:r>
            <a:r>
              <a:rPr lang="en-US" dirty="0" smtClean="0">
                <a:solidFill>
                  <a:srgbClr val="001A19"/>
                </a:solidFill>
              </a:rPr>
              <a:t>10mg</a:t>
            </a:r>
            <a:endParaRPr lang="en-US" dirty="0">
              <a:solidFill>
                <a:srgbClr val="001A19"/>
              </a:solidFill>
            </a:endParaRPr>
          </a:p>
          <a:p>
            <a:pPr>
              <a:buNone/>
            </a:pPr>
            <a:r>
              <a:rPr lang="en-US" dirty="0">
                <a:solidFill>
                  <a:srgbClr val="001A19"/>
                </a:solidFill>
              </a:rPr>
              <a:t>Acacia mucilage       </a:t>
            </a:r>
            <a:r>
              <a:rPr lang="en-US" dirty="0" smtClean="0">
                <a:solidFill>
                  <a:srgbClr val="001A19"/>
                </a:solidFill>
              </a:rPr>
              <a:t>       20%(w/v)</a:t>
            </a:r>
            <a:r>
              <a:rPr lang="en-US" dirty="0" err="1" smtClean="0">
                <a:solidFill>
                  <a:srgbClr val="001A19"/>
                </a:solidFill>
              </a:rPr>
              <a:t>q.s</a:t>
            </a:r>
            <a:r>
              <a:rPr lang="en-US" dirty="0" smtClean="0">
                <a:solidFill>
                  <a:srgbClr val="001A19"/>
                </a:solidFill>
              </a:rPr>
              <a:t>.</a:t>
            </a:r>
            <a:endParaRPr lang="en-US" dirty="0">
              <a:solidFill>
                <a:srgbClr val="001A19"/>
              </a:solidFill>
            </a:endParaRPr>
          </a:p>
          <a:p>
            <a:pPr>
              <a:buNone/>
            </a:pPr>
            <a:r>
              <a:rPr lang="en-US" dirty="0">
                <a:solidFill>
                  <a:srgbClr val="001A19"/>
                </a:solidFill>
              </a:rPr>
              <a:t>Zn stearate                   </a:t>
            </a:r>
            <a:r>
              <a:rPr lang="en-US" dirty="0" smtClean="0">
                <a:solidFill>
                  <a:srgbClr val="001A19"/>
                </a:solidFill>
              </a:rPr>
              <a:t> 0.5mg</a:t>
            </a:r>
            <a:endParaRPr lang="en-US" dirty="0">
              <a:solidFill>
                <a:srgbClr val="001A19"/>
              </a:solidFill>
            </a:endParaRPr>
          </a:p>
          <a:p>
            <a:pPr>
              <a:buNone/>
            </a:pPr>
            <a:endParaRPr lang="en-US" dirty="0">
              <a:solidFill>
                <a:srgbClr val="001A19"/>
              </a:solidFill>
            </a:endParaRPr>
          </a:p>
          <a:p>
            <a:pPr>
              <a:buNone/>
            </a:pPr>
            <a:endParaRPr lang="en-US" dirty="0">
              <a:solidFill>
                <a:srgbClr val="001A19"/>
              </a:solidFill>
            </a:endParaRPr>
          </a:p>
          <a:p>
            <a:pPr>
              <a:buNone/>
            </a:pPr>
            <a:r>
              <a:rPr lang="en-US" dirty="0">
                <a:solidFill>
                  <a:srgbClr val="001A19"/>
                </a:solidFill>
              </a:rPr>
              <a:t>Prepare 20 tablet </a:t>
            </a:r>
          </a:p>
          <a:p>
            <a:endParaRPr lang="en-US" dirty="0">
              <a:solidFill>
                <a:srgbClr val="001A19"/>
              </a:solidFill>
            </a:endParaRPr>
          </a:p>
          <a:p>
            <a:endParaRPr lang="en-US" dirty="0">
              <a:solidFill>
                <a:srgbClr val="001A19"/>
              </a:solidFill>
            </a:endParaRPr>
          </a:p>
          <a:p>
            <a:pPr marL="82296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6065160"/>
      </p:ext>
    </p:extLst>
  </p:cSld>
  <p:clrMapOvr>
    <a:masterClrMapping/>
  </p:clrMapOvr>
  <p:transition spd="slow" advClick="0">
    <p:wheel spokes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548680"/>
            <a:ext cx="7344816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4729440"/>
      </p:ext>
    </p:extLst>
  </p:cSld>
  <p:clrMapOvr>
    <a:masterClrMapping/>
  </p:clrMapOvr>
  <p:transition spd="slow" advClick="0">
    <p:check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776864" cy="792088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 smtClean="0"/>
              <a:t>Steps of Wet Granulation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859436"/>
              </p:ext>
            </p:extLst>
          </p:nvPr>
        </p:nvGraphicFramePr>
        <p:xfrm>
          <a:off x="1187624" y="1340768"/>
          <a:ext cx="763284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5364136"/>
      </p:ext>
    </p:extLst>
  </p:cSld>
  <p:clrMapOvr>
    <a:masterClrMapping/>
  </p:clrMapOvr>
  <p:transition spd="slow" advClick="0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1331641" y="370468"/>
            <a:ext cx="6926800" cy="5943979"/>
            <a:chOff x="1931255" y="370468"/>
            <a:chExt cx="6327185" cy="5943979"/>
          </a:xfrm>
        </p:grpSpPr>
        <p:sp>
          <p:nvSpPr>
            <p:cNvPr id="6" name="Freeform 5"/>
            <p:cNvSpPr/>
            <p:nvPr/>
          </p:nvSpPr>
          <p:spPr>
            <a:xfrm>
              <a:off x="1931256" y="370468"/>
              <a:ext cx="2719260" cy="1371687"/>
            </a:xfrm>
            <a:custGeom>
              <a:avLst/>
              <a:gdLst>
                <a:gd name="connsiteX0" fmla="*/ 0 w 2286145"/>
                <a:gd name="connsiteY0" fmla="*/ 137169 h 1371687"/>
                <a:gd name="connsiteX1" fmla="*/ 137169 w 2286145"/>
                <a:gd name="connsiteY1" fmla="*/ 0 h 1371687"/>
                <a:gd name="connsiteX2" fmla="*/ 2148976 w 2286145"/>
                <a:gd name="connsiteY2" fmla="*/ 0 h 1371687"/>
                <a:gd name="connsiteX3" fmla="*/ 2286145 w 2286145"/>
                <a:gd name="connsiteY3" fmla="*/ 137169 h 1371687"/>
                <a:gd name="connsiteX4" fmla="*/ 2286145 w 2286145"/>
                <a:gd name="connsiteY4" fmla="*/ 1234518 h 1371687"/>
                <a:gd name="connsiteX5" fmla="*/ 2148976 w 2286145"/>
                <a:gd name="connsiteY5" fmla="*/ 1371687 h 1371687"/>
                <a:gd name="connsiteX6" fmla="*/ 137169 w 2286145"/>
                <a:gd name="connsiteY6" fmla="*/ 1371687 h 1371687"/>
                <a:gd name="connsiteX7" fmla="*/ 0 w 2286145"/>
                <a:gd name="connsiteY7" fmla="*/ 1234518 h 1371687"/>
                <a:gd name="connsiteX8" fmla="*/ 0 w 2286145"/>
                <a:gd name="connsiteY8" fmla="*/ 137169 h 1371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86145" h="1371687">
                  <a:moveTo>
                    <a:pt x="0" y="137169"/>
                  </a:moveTo>
                  <a:cubicBezTo>
                    <a:pt x="0" y="61413"/>
                    <a:pt x="61413" y="0"/>
                    <a:pt x="137169" y="0"/>
                  </a:cubicBezTo>
                  <a:lnTo>
                    <a:pt x="2148976" y="0"/>
                  </a:lnTo>
                  <a:cubicBezTo>
                    <a:pt x="2224732" y="0"/>
                    <a:pt x="2286145" y="61413"/>
                    <a:pt x="2286145" y="137169"/>
                  </a:cubicBezTo>
                  <a:lnTo>
                    <a:pt x="2286145" y="1234518"/>
                  </a:lnTo>
                  <a:cubicBezTo>
                    <a:pt x="2286145" y="1310274"/>
                    <a:pt x="2224732" y="1371687"/>
                    <a:pt x="2148976" y="1371687"/>
                  </a:cubicBezTo>
                  <a:lnTo>
                    <a:pt x="137169" y="1371687"/>
                  </a:lnTo>
                  <a:cubicBezTo>
                    <a:pt x="61413" y="1371687"/>
                    <a:pt x="0" y="1310274"/>
                    <a:pt x="0" y="1234518"/>
                  </a:cubicBezTo>
                  <a:lnTo>
                    <a:pt x="0" y="137169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7345" tIns="257345" rIns="257345" bIns="257345" numCol="1" spcCol="1270" anchor="ctr" anchorCtr="0">
              <a:noAutofit/>
            </a:bodyPr>
            <a:lstStyle/>
            <a:p>
              <a:pPr lvl="0" algn="ctr" defTabSz="2533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b="1" kern="1200" dirty="0" smtClean="0"/>
                <a:t>Mixing</a:t>
              </a:r>
              <a:endParaRPr lang="en-GB" sz="3600" b="1" kern="1200" dirty="0"/>
            </a:p>
          </p:txBody>
        </p:sp>
        <p:sp>
          <p:nvSpPr>
            <p:cNvPr id="7" name="Freeform 6"/>
            <p:cNvSpPr/>
            <p:nvPr/>
          </p:nvSpPr>
          <p:spPr>
            <a:xfrm>
              <a:off x="4859149" y="693492"/>
              <a:ext cx="482955" cy="566964"/>
            </a:xfrm>
            <a:custGeom>
              <a:avLst/>
              <a:gdLst>
                <a:gd name="connsiteX0" fmla="*/ 0 w 484662"/>
                <a:gd name="connsiteY0" fmla="*/ 113393 h 566964"/>
                <a:gd name="connsiteX1" fmla="*/ 242331 w 484662"/>
                <a:gd name="connsiteY1" fmla="*/ 113393 h 566964"/>
                <a:gd name="connsiteX2" fmla="*/ 242331 w 484662"/>
                <a:gd name="connsiteY2" fmla="*/ 0 h 566964"/>
                <a:gd name="connsiteX3" fmla="*/ 484662 w 484662"/>
                <a:gd name="connsiteY3" fmla="*/ 283482 h 566964"/>
                <a:gd name="connsiteX4" fmla="*/ 242331 w 484662"/>
                <a:gd name="connsiteY4" fmla="*/ 566964 h 566964"/>
                <a:gd name="connsiteX5" fmla="*/ 242331 w 484662"/>
                <a:gd name="connsiteY5" fmla="*/ 453571 h 566964"/>
                <a:gd name="connsiteX6" fmla="*/ 0 w 484662"/>
                <a:gd name="connsiteY6" fmla="*/ 453571 h 566964"/>
                <a:gd name="connsiteX7" fmla="*/ 0 w 484662"/>
                <a:gd name="connsiteY7" fmla="*/ 113393 h 566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4662" h="566964">
                  <a:moveTo>
                    <a:pt x="0" y="113393"/>
                  </a:moveTo>
                  <a:lnTo>
                    <a:pt x="242331" y="113393"/>
                  </a:lnTo>
                  <a:lnTo>
                    <a:pt x="242331" y="0"/>
                  </a:lnTo>
                  <a:lnTo>
                    <a:pt x="484662" y="283482"/>
                  </a:lnTo>
                  <a:lnTo>
                    <a:pt x="242331" y="566964"/>
                  </a:lnTo>
                  <a:lnTo>
                    <a:pt x="242331" y="453571"/>
                  </a:lnTo>
                  <a:lnTo>
                    <a:pt x="0" y="453571"/>
                  </a:lnTo>
                  <a:lnTo>
                    <a:pt x="0" y="113393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z="-70000" extrusionH="63500" prstMaterial="matte">
              <a:bevelT w="25400" h="6350" prst="relaxedInset"/>
              <a:contourClr>
                <a:schemeClr val="bg1"/>
              </a:contourClr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113393" rIns="145399" bIns="113393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2500" kern="1200"/>
            </a:p>
          </p:txBody>
        </p:sp>
        <p:sp>
          <p:nvSpPr>
            <p:cNvPr id="8" name="Freeform 7"/>
            <p:cNvSpPr/>
            <p:nvPr/>
          </p:nvSpPr>
          <p:spPr>
            <a:xfrm>
              <a:off x="5574549" y="370468"/>
              <a:ext cx="2683891" cy="1371687"/>
            </a:xfrm>
            <a:custGeom>
              <a:avLst/>
              <a:gdLst>
                <a:gd name="connsiteX0" fmla="*/ 0 w 2286145"/>
                <a:gd name="connsiteY0" fmla="*/ 137169 h 1371687"/>
                <a:gd name="connsiteX1" fmla="*/ 137169 w 2286145"/>
                <a:gd name="connsiteY1" fmla="*/ 0 h 1371687"/>
                <a:gd name="connsiteX2" fmla="*/ 2148976 w 2286145"/>
                <a:gd name="connsiteY2" fmla="*/ 0 h 1371687"/>
                <a:gd name="connsiteX3" fmla="*/ 2286145 w 2286145"/>
                <a:gd name="connsiteY3" fmla="*/ 137169 h 1371687"/>
                <a:gd name="connsiteX4" fmla="*/ 2286145 w 2286145"/>
                <a:gd name="connsiteY4" fmla="*/ 1234518 h 1371687"/>
                <a:gd name="connsiteX5" fmla="*/ 2148976 w 2286145"/>
                <a:gd name="connsiteY5" fmla="*/ 1371687 h 1371687"/>
                <a:gd name="connsiteX6" fmla="*/ 137169 w 2286145"/>
                <a:gd name="connsiteY6" fmla="*/ 1371687 h 1371687"/>
                <a:gd name="connsiteX7" fmla="*/ 0 w 2286145"/>
                <a:gd name="connsiteY7" fmla="*/ 1234518 h 1371687"/>
                <a:gd name="connsiteX8" fmla="*/ 0 w 2286145"/>
                <a:gd name="connsiteY8" fmla="*/ 137169 h 1371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86145" h="1371687">
                  <a:moveTo>
                    <a:pt x="0" y="137169"/>
                  </a:moveTo>
                  <a:cubicBezTo>
                    <a:pt x="0" y="61413"/>
                    <a:pt x="61413" y="0"/>
                    <a:pt x="137169" y="0"/>
                  </a:cubicBezTo>
                  <a:lnTo>
                    <a:pt x="2148976" y="0"/>
                  </a:lnTo>
                  <a:cubicBezTo>
                    <a:pt x="2224732" y="0"/>
                    <a:pt x="2286145" y="61413"/>
                    <a:pt x="2286145" y="137169"/>
                  </a:cubicBezTo>
                  <a:lnTo>
                    <a:pt x="2286145" y="1234518"/>
                  </a:lnTo>
                  <a:cubicBezTo>
                    <a:pt x="2286145" y="1310274"/>
                    <a:pt x="2224732" y="1371687"/>
                    <a:pt x="2148976" y="1371687"/>
                  </a:cubicBezTo>
                  <a:lnTo>
                    <a:pt x="137169" y="1371687"/>
                  </a:lnTo>
                  <a:cubicBezTo>
                    <a:pt x="61413" y="1371687"/>
                    <a:pt x="0" y="1310274"/>
                    <a:pt x="0" y="1234518"/>
                  </a:cubicBezTo>
                  <a:lnTo>
                    <a:pt x="0" y="137169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2970924"/>
                <a:satOff val="-15130"/>
                <a:lumOff val="2794"/>
                <a:alphaOff val="0"/>
              </a:schemeClr>
            </a:fillRef>
            <a:effectRef idx="2">
              <a:schemeClr val="accent5">
                <a:hueOff val="2970924"/>
                <a:satOff val="-15130"/>
                <a:lumOff val="279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7345" tIns="257345" rIns="257345" bIns="257345" numCol="1" spcCol="1270" anchor="ctr" anchorCtr="0">
              <a:noAutofit/>
            </a:bodyPr>
            <a:lstStyle/>
            <a:p>
              <a:pPr lvl="0" algn="ctr" defTabSz="2533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b="1" kern="1200" dirty="0" smtClean="0"/>
                <a:t>Wet Massing</a:t>
              </a:r>
              <a:endParaRPr lang="en-GB" sz="3600" b="1" kern="1200" dirty="0"/>
            </a:p>
          </p:txBody>
        </p:sp>
        <p:sp>
          <p:nvSpPr>
            <p:cNvPr id="9" name="Freeform 8"/>
            <p:cNvSpPr/>
            <p:nvPr/>
          </p:nvSpPr>
          <p:spPr>
            <a:xfrm>
              <a:off x="6432097" y="1855885"/>
              <a:ext cx="564968" cy="484662"/>
            </a:xfrm>
            <a:custGeom>
              <a:avLst/>
              <a:gdLst>
                <a:gd name="connsiteX0" fmla="*/ 0 w 484662"/>
                <a:gd name="connsiteY0" fmla="*/ 113393 h 566964"/>
                <a:gd name="connsiteX1" fmla="*/ 242331 w 484662"/>
                <a:gd name="connsiteY1" fmla="*/ 113393 h 566964"/>
                <a:gd name="connsiteX2" fmla="*/ 242331 w 484662"/>
                <a:gd name="connsiteY2" fmla="*/ 0 h 566964"/>
                <a:gd name="connsiteX3" fmla="*/ 484662 w 484662"/>
                <a:gd name="connsiteY3" fmla="*/ 283482 h 566964"/>
                <a:gd name="connsiteX4" fmla="*/ 242331 w 484662"/>
                <a:gd name="connsiteY4" fmla="*/ 566964 h 566964"/>
                <a:gd name="connsiteX5" fmla="*/ 242331 w 484662"/>
                <a:gd name="connsiteY5" fmla="*/ 453571 h 566964"/>
                <a:gd name="connsiteX6" fmla="*/ 0 w 484662"/>
                <a:gd name="connsiteY6" fmla="*/ 453571 h 566964"/>
                <a:gd name="connsiteX7" fmla="*/ 0 w 484662"/>
                <a:gd name="connsiteY7" fmla="*/ 113393 h 566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4662" h="566964">
                  <a:moveTo>
                    <a:pt x="387729" y="1"/>
                  </a:moveTo>
                  <a:lnTo>
                    <a:pt x="387729" y="283482"/>
                  </a:lnTo>
                  <a:lnTo>
                    <a:pt x="484662" y="283482"/>
                  </a:lnTo>
                  <a:lnTo>
                    <a:pt x="242331" y="566963"/>
                  </a:lnTo>
                  <a:lnTo>
                    <a:pt x="0" y="283482"/>
                  </a:lnTo>
                  <a:lnTo>
                    <a:pt x="96933" y="283482"/>
                  </a:lnTo>
                  <a:lnTo>
                    <a:pt x="96933" y="1"/>
                  </a:lnTo>
                  <a:lnTo>
                    <a:pt x="387729" y="1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z="-70000" extrusionH="63500" prstMaterial="matte">
              <a:bevelT w="25400" h="6350" prst="relaxedInset"/>
              <a:contourClr>
                <a:schemeClr val="bg1"/>
              </a:contourClr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3961231"/>
                <a:satOff val="-20173"/>
                <a:lumOff val="3725"/>
                <a:alphaOff val="0"/>
              </a:schemeClr>
            </a:fillRef>
            <a:effectRef idx="2">
              <a:schemeClr val="accent5">
                <a:hueOff val="3961231"/>
                <a:satOff val="-20173"/>
                <a:lumOff val="372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3394" tIns="0" rIns="113392" bIns="145399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2500" kern="1200"/>
            </a:p>
          </p:txBody>
        </p:sp>
        <p:sp>
          <p:nvSpPr>
            <p:cNvPr id="10" name="Freeform 9"/>
            <p:cNvSpPr/>
            <p:nvPr/>
          </p:nvSpPr>
          <p:spPr>
            <a:xfrm>
              <a:off x="5574549" y="2656614"/>
              <a:ext cx="2683891" cy="1371687"/>
            </a:xfrm>
            <a:custGeom>
              <a:avLst/>
              <a:gdLst>
                <a:gd name="connsiteX0" fmla="*/ 0 w 2286145"/>
                <a:gd name="connsiteY0" fmla="*/ 137169 h 1371687"/>
                <a:gd name="connsiteX1" fmla="*/ 137169 w 2286145"/>
                <a:gd name="connsiteY1" fmla="*/ 0 h 1371687"/>
                <a:gd name="connsiteX2" fmla="*/ 2148976 w 2286145"/>
                <a:gd name="connsiteY2" fmla="*/ 0 h 1371687"/>
                <a:gd name="connsiteX3" fmla="*/ 2286145 w 2286145"/>
                <a:gd name="connsiteY3" fmla="*/ 137169 h 1371687"/>
                <a:gd name="connsiteX4" fmla="*/ 2286145 w 2286145"/>
                <a:gd name="connsiteY4" fmla="*/ 1234518 h 1371687"/>
                <a:gd name="connsiteX5" fmla="*/ 2148976 w 2286145"/>
                <a:gd name="connsiteY5" fmla="*/ 1371687 h 1371687"/>
                <a:gd name="connsiteX6" fmla="*/ 137169 w 2286145"/>
                <a:gd name="connsiteY6" fmla="*/ 1371687 h 1371687"/>
                <a:gd name="connsiteX7" fmla="*/ 0 w 2286145"/>
                <a:gd name="connsiteY7" fmla="*/ 1234518 h 1371687"/>
                <a:gd name="connsiteX8" fmla="*/ 0 w 2286145"/>
                <a:gd name="connsiteY8" fmla="*/ 137169 h 1371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86145" h="1371687">
                  <a:moveTo>
                    <a:pt x="0" y="137169"/>
                  </a:moveTo>
                  <a:cubicBezTo>
                    <a:pt x="0" y="61413"/>
                    <a:pt x="61413" y="0"/>
                    <a:pt x="137169" y="0"/>
                  </a:cubicBezTo>
                  <a:lnTo>
                    <a:pt x="2148976" y="0"/>
                  </a:lnTo>
                  <a:cubicBezTo>
                    <a:pt x="2224732" y="0"/>
                    <a:pt x="2286145" y="61413"/>
                    <a:pt x="2286145" y="137169"/>
                  </a:cubicBezTo>
                  <a:lnTo>
                    <a:pt x="2286145" y="1234518"/>
                  </a:lnTo>
                  <a:cubicBezTo>
                    <a:pt x="2286145" y="1310274"/>
                    <a:pt x="2224732" y="1371687"/>
                    <a:pt x="2148976" y="1371687"/>
                  </a:cubicBezTo>
                  <a:lnTo>
                    <a:pt x="137169" y="1371687"/>
                  </a:lnTo>
                  <a:cubicBezTo>
                    <a:pt x="61413" y="1371687"/>
                    <a:pt x="0" y="1310274"/>
                    <a:pt x="0" y="1234518"/>
                  </a:cubicBezTo>
                  <a:lnTo>
                    <a:pt x="0" y="137169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5941847"/>
                <a:satOff val="-30260"/>
                <a:lumOff val="5588"/>
                <a:alphaOff val="0"/>
              </a:schemeClr>
            </a:fillRef>
            <a:effectRef idx="2">
              <a:schemeClr val="accent5">
                <a:hueOff val="5941847"/>
                <a:satOff val="-30260"/>
                <a:lumOff val="558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7345" tIns="257345" rIns="257345" bIns="257345" numCol="1" spcCol="1270" anchor="ctr" anchorCtr="0">
              <a:noAutofit/>
            </a:bodyPr>
            <a:lstStyle/>
            <a:p>
              <a:pPr lvl="0" algn="ctr" defTabSz="2533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b="1" dirty="0"/>
                <a:t>Wet </a:t>
              </a:r>
              <a:r>
                <a:rPr lang="en-US" sz="3600" b="1" dirty="0" smtClean="0"/>
                <a:t>Screening</a:t>
              </a:r>
              <a:endParaRPr lang="en-GB" sz="3600" b="1" dirty="0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4886583" y="2979636"/>
              <a:ext cx="482955" cy="566965"/>
            </a:xfrm>
            <a:custGeom>
              <a:avLst/>
              <a:gdLst>
                <a:gd name="connsiteX0" fmla="*/ 0 w 484662"/>
                <a:gd name="connsiteY0" fmla="*/ 113393 h 566964"/>
                <a:gd name="connsiteX1" fmla="*/ 242331 w 484662"/>
                <a:gd name="connsiteY1" fmla="*/ 113393 h 566964"/>
                <a:gd name="connsiteX2" fmla="*/ 242331 w 484662"/>
                <a:gd name="connsiteY2" fmla="*/ 0 h 566964"/>
                <a:gd name="connsiteX3" fmla="*/ 484662 w 484662"/>
                <a:gd name="connsiteY3" fmla="*/ 283482 h 566964"/>
                <a:gd name="connsiteX4" fmla="*/ 242331 w 484662"/>
                <a:gd name="connsiteY4" fmla="*/ 566964 h 566964"/>
                <a:gd name="connsiteX5" fmla="*/ 242331 w 484662"/>
                <a:gd name="connsiteY5" fmla="*/ 453571 h 566964"/>
                <a:gd name="connsiteX6" fmla="*/ 0 w 484662"/>
                <a:gd name="connsiteY6" fmla="*/ 453571 h 566964"/>
                <a:gd name="connsiteX7" fmla="*/ 0 w 484662"/>
                <a:gd name="connsiteY7" fmla="*/ 113393 h 566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4662" h="566964">
                  <a:moveTo>
                    <a:pt x="484662" y="453571"/>
                  </a:moveTo>
                  <a:lnTo>
                    <a:pt x="242331" y="453571"/>
                  </a:lnTo>
                  <a:lnTo>
                    <a:pt x="242331" y="566964"/>
                  </a:lnTo>
                  <a:lnTo>
                    <a:pt x="0" y="283482"/>
                  </a:lnTo>
                  <a:lnTo>
                    <a:pt x="242331" y="0"/>
                  </a:lnTo>
                  <a:lnTo>
                    <a:pt x="242331" y="113393"/>
                  </a:lnTo>
                  <a:lnTo>
                    <a:pt x="484662" y="113393"/>
                  </a:lnTo>
                  <a:lnTo>
                    <a:pt x="484662" y="453571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z="-70000" extrusionH="63500" prstMaterial="matte">
              <a:bevelT w="25400" h="6350" prst="relaxedInset"/>
              <a:contourClr>
                <a:schemeClr val="bg1"/>
              </a:contourClr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7922463"/>
                <a:satOff val="-40347"/>
                <a:lumOff val="7450"/>
                <a:alphaOff val="0"/>
              </a:schemeClr>
            </a:fillRef>
            <a:effectRef idx="2">
              <a:schemeClr val="accent5">
                <a:hueOff val="7922463"/>
                <a:satOff val="-40347"/>
                <a:lumOff val="745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5399" tIns="113394" rIns="0" bIns="113393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2500" kern="1200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1931255" y="2656614"/>
              <a:ext cx="2719261" cy="1371687"/>
            </a:xfrm>
            <a:custGeom>
              <a:avLst/>
              <a:gdLst>
                <a:gd name="connsiteX0" fmla="*/ 0 w 2286145"/>
                <a:gd name="connsiteY0" fmla="*/ 137169 h 1371687"/>
                <a:gd name="connsiteX1" fmla="*/ 137169 w 2286145"/>
                <a:gd name="connsiteY1" fmla="*/ 0 h 1371687"/>
                <a:gd name="connsiteX2" fmla="*/ 2148976 w 2286145"/>
                <a:gd name="connsiteY2" fmla="*/ 0 h 1371687"/>
                <a:gd name="connsiteX3" fmla="*/ 2286145 w 2286145"/>
                <a:gd name="connsiteY3" fmla="*/ 137169 h 1371687"/>
                <a:gd name="connsiteX4" fmla="*/ 2286145 w 2286145"/>
                <a:gd name="connsiteY4" fmla="*/ 1234518 h 1371687"/>
                <a:gd name="connsiteX5" fmla="*/ 2148976 w 2286145"/>
                <a:gd name="connsiteY5" fmla="*/ 1371687 h 1371687"/>
                <a:gd name="connsiteX6" fmla="*/ 137169 w 2286145"/>
                <a:gd name="connsiteY6" fmla="*/ 1371687 h 1371687"/>
                <a:gd name="connsiteX7" fmla="*/ 0 w 2286145"/>
                <a:gd name="connsiteY7" fmla="*/ 1234518 h 1371687"/>
                <a:gd name="connsiteX8" fmla="*/ 0 w 2286145"/>
                <a:gd name="connsiteY8" fmla="*/ 137169 h 1371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86145" h="1371687">
                  <a:moveTo>
                    <a:pt x="0" y="137169"/>
                  </a:moveTo>
                  <a:cubicBezTo>
                    <a:pt x="0" y="61413"/>
                    <a:pt x="61413" y="0"/>
                    <a:pt x="137169" y="0"/>
                  </a:cubicBezTo>
                  <a:lnTo>
                    <a:pt x="2148976" y="0"/>
                  </a:lnTo>
                  <a:cubicBezTo>
                    <a:pt x="2224732" y="0"/>
                    <a:pt x="2286145" y="61413"/>
                    <a:pt x="2286145" y="137169"/>
                  </a:cubicBezTo>
                  <a:lnTo>
                    <a:pt x="2286145" y="1234518"/>
                  </a:lnTo>
                  <a:cubicBezTo>
                    <a:pt x="2286145" y="1310274"/>
                    <a:pt x="2224732" y="1371687"/>
                    <a:pt x="2148976" y="1371687"/>
                  </a:cubicBezTo>
                  <a:lnTo>
                    <a:pt x="137169" y="1371687"/>
                  </a:lnTo>
                  <a:cubicBezTo>
                    <a:pt x="61413" y="1371687"/>
                    <a:pt x="0" y="1310274"/>
                    <a:pt x="0" y="1234518"/>
                  </a:cubicBezTo>
                  <a:lnTo>
                    <a:pt x="0" y="137169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8912770"/>
                <a:satOff val="-45390"/>
                <a:lumOff val="8381"/>
                <a:alphaOff val="0"/>
              </a:schemeClr>
            </a:fillRef>
            <a:effectRef idx="2">
              <a:schemeClr val="accent5">
                <a:hueOff val="8912770"/>
                <a:satOff val="-45390"/>
                <a:lumOff val="838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7345" tIns="257345" rIns="257345" bIns="257345" numCol="1" spcCol="1270" anchor="ctr" anchorCtr="0">
              <a:noAutofit/>
            </a:bodyPr>
            <a:lstStyle/>
            <a:p>
              <a:pPr lvl="0" algn="ctr" defTabSz="2533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b="1" kern="1200" dirty="0" smtClean="0"/>
                <a:t>Drying</a:t>
              </a:r>
              <a:endParaRPr lang="en-GB" sz="3600" b="1" kern="1200" dirty="0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3231493" y="4142030"/>
              <a:ext cx="564968" cy="484662"/>
            </a:xfrm>
            <a:custGeom>
              <a:avLst/>
              <a:gdLst>
                <a:gd name="connsiteX0" fmla="*/ 0 w 484662"/>
                <a:gd name="connsiteY0" fmla="*/ 113393 h 566964"/>
                <a:gd name="connsiteX1" fmla="*/ 242331 w 484662"/>
                <a:gd name="connsiteY1" fmla="*/ 113393 h 566964"/>
                <a:gd name="connsiteX2" fmla="*/ 242331 w 484662"/>
                <a:gd name="connsiteY2" fmla="*/ 0 h 566964"/>
                <a:gd name="connsiteX3" fmla="*/ 484662 w 484662"/>
                <a:gd name="connsiteY3" fmla="*/ 283482 h 566964"/>
                <a:gd name="connsiteX4" fmla="*/ 242331 w 484662"/>
                <a:gd name="connsiteY4" fmla="*/ 566964 h 566964"/>
                <a:gd name="connsiteX5" fmla="*/ 242331 w 484662"/>
                <a:gd name="connsiteY5" fmla="*/ 453571 h 566964"/>
                <a:gd name="connsiteX6" fmla="*/ 0 w 484662"/>
                <a:gd name="connsiteY6" fmla="*/ 453571 h 566964"/>
                <a:gd name="connsiteX7" fmla="*/ 0 w 484662"/>
                <a:gd name="connsiteY7" fmla="*/ 113393 h 566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4662" h="566964">
                  <a:moveTo>
                    <a:pt x="387729" y="1"/>
                  </a:moveTo>
                  <a:lnTo>
                    <a:pt x="387729" y="283482"/>
                  </a:lnTo>
                  <a:lnTo>
                    <a:pt x="484662" y="283482"/>
                  </a:lnTo>
                  <a:lnTo>
                    <a:pt x="242331" y="566963"/>
                  </a:lnTo>
                  <a:lnTo>
                    <a:pt x="0" y="283482"/>
                  </a:lnTo>
                  <a:lnTo>
                    <a:pt x="96933" y="283482"/>
                  </a:lnTo>
                  <a:lnTo>
                    <a:pt x="96933" y="1"/>
                  </a:lnTo>
                  <a:lnTo>
                    <a:pt x="387729" y="1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z="-70000" extrusionH="63500" prstMaterial="matte">
              <a:bevelT w="25400" h="6350" prst="relaxedInset"/>
              <a:contourClr>
                <a:schemeClr val="bg1"/>
              </a:contourClr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11883694"/>
                <a:satOff val="-60520"/>
                <a:lumOff val="11175"/>
                <a:alphaOff val="0"/>
              </a:schemeClr>
            </a:fillRef>
            <a:effectRef idx="2">
              <a:schemeClr val="accent5">
                <a:hueOff val="11883694"/>
                <a:satOff val="-60520"/>
                <a:lumOff val="1117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3394" tIns="0" rIns="113392" bIns="145399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2500" kern="1200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1931255" y="4942760"/>
              <a:ext cx="2719261" cy="1371687"/>
            </a:xfrm>
            <a:custGeom>
              <a:avLst/>
              <a:gdLst>
                <a:gd name="connsiteX0" fmla="*/ 0 w 2286145"/>
                <a:gd name="connsiteY0" fmla="*/ 137169 h 1371687"/>
                <a:gd name="connsiteX1" fmla="*/ 137169 w 2286145"/>
                <a:gd name="connsiteY1" fmla="*/ 0 h 1371687"/>
                <a:gd name="connsiteX2" fmla="*/ 2148976 w 2286145"/>
                <a:gd name="connsiteY2" fmla="*/ 0 h 1371687"/>
                <a:gd name="connsiteX3" fmla="*/ 2286145 w 2286145"/>
                <a:gd name="connsiteY3" fmla="*/ 137169 h 1371687"/>
                <a:gd name="connsiteX4" fmla="*/ 2286145 w 2286145"/>
                <a:gd name="connsiteY4" fmla="*/ 1234518 h 1371687"/>
                <a:gd name="connsiteX5" fmla="*/ 2148976 w 2286145"/>
                <a:gd name="connsiteY5" fmla="*/ 1371687 h 1371687"/>
                <a:gd name="connsiteX6" fmla="*/ 137169 w 2286145"/>
                <a:gd name="connsiteY6" fmla="*/ 1371687 h 1371687"/>
                <a:gd name="connsiteX7" fmla="*/ 0 w 2286145"/>
                <a:gd name="connsiteY7" fmla="*/ 1234518 h 1371687"/>
                <a:gd name="connsiteX8" fmla="*/ 0 w 2286145"/>
                <a:gd name="connsiteY8" fmla="*/ 137169 h 13716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86145" h="1371687">
                  <a:moveTo>
                    <a:pt x="0" y="137169"/>
                  </a:moveTo>
                  <a:cubicBezTo>
                    <a:pt x="0" y="61413"/>
                    <a:pt x="61413" y="0"/>
                    <a:pt x="137169" y="0"/>
                  </a:cubicBezTo>
                  <a:lnTo>
                    <a:pt x="2148976" y="0"/>
                  </a:lnTo>
                  <a:cubicBezTo>
                    <a:pt x="2224732" y="0"/>
                    <a:pt x="2286145" y="61413"/>
                    <a:pt x="2286145" y="137169"/>
                  </a:cubicBezTo>
                  <a:lnTo>
                    <a:pt x="2286145" y="1234518"/>
                  </a:lnTo>
                  <a:cubicBezTo>
                    <a:pt x="2286145" y="1310274"/>
                    <a:pt x="2224732" y="1371687"/>
                    <a:pt x="2148976" y="1371687"/>
                  </a:cubicBezTo>
                  <a:lnTo>
                    <a:pt x="137169" y="1371687"/>
                  </a:lnTo>
                  <a:cubicBezTo>
                    <a:pt x="61413" y="1371687"/>
                    <a:pt x="0" y="1310274"/>
                    <a:pt x="0" y="1234518"/>
                  </a:cubicBezTo>
                  <a:lnTo>
                    <a:pt x="0" y="137169"/>
                  </a:lnTo>
                  <a:close/>
                </a:path>
              </a:pathLst>
            </a:custGeom>
            <a:scene3d>
              <a:camera prst="orthographicFront"/>
              <a:lightRig rig="threePt" dir="t">
                <a:rot lat="0" lon="0" rev="7500000"/>
              </a:lightRig>
            </a:scene3d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11883694"/>
                <a:satOff val="-60520"/>
                <a:lumOff val="11175"/>
                <a:alphaOff val="0"/>
              </a:schemeClr>
            </a:fillRef>
            <a:effectRef idx="2">
              <a:schemeClr val="accent5">
                <a:hueOff val="11883694"/>
                <a:satOff val="-60520"/>
                <a:lumOff val="1117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7345" tIns="257345" rIns="257345" bIns="257345" numCol="1" spcCol="1270" anchor="ctr" anchorCtr="0">
              <a:noAutofit/>
            </a:bodyPr>
            <a:lstStyle/>
            <a:p>
              <a:pPr lvl="0" algn="ctr" defTabSz="2533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600" b="1" kern="1200" dirty="0" smtClean="0"/>
                <a:t>Dry Screening</a:t>
              </a:r>
              <a:endParaRPr lang="en-GB" sz="3600" b="1" kern="1200" dirty="0"/>
            </a:p>
          </p:txBody>
        </p:sp>
      </p:grpSp>
      <p:sp>
        <p:nvSpPr>
          <p:cNvPr id="15" name="Freeform 14"/>
          <p:cNvSpPr/>
          <p:nvPr/>
        </p:nvSpPr>
        <p:spPr>
          <a:xfrm>
            <a:off x="4895630" y="5265783"/>
            <a:ext cx="482955" cy="566964"/>
          </a:xfrm>
          <a:custGeom>
            <a:avLst/>
            <a:gdLst>
              <a:gd name="connsiteX0" fmla="*/ 0 w 484662"/>
              <a:gd name="connsiteY0" fmla="*/ 113393 h 566964"/>
              <a:gd name="connsiteX1" fmla="*/ 242331 w 484662"/>
              <a:gd name="connsiteY1" fmla="*/ 113393 h 566964"/>
              <a:gd name="connsiteX2" fmla="*/ 242331 w 484662"/>
              <a:gd name="connsiteY2" fmla="*/ 0 h 566964"/>
              <a:gd name="connsiteX3" fmla="*/ 484662 w 484662"/>
              <a:gd name="connsiteY3" fmla="*/ 283482 h 566964"/>
              <a:gd name="connsiteX4" fmla="*/ 242331 w 484662"/>
              <a:gd name="connsiteY4" fmla="*/ 566964 h 566964"/>
              <a:gd name="connsiteX5" fmla="*/ 242331 w 484662"/>
              <a:gd name="connsiteY5" fmla="*/ 453571 h 566964"/>
              <a:gd name="connsiteX6" fmla="*/ 0 w 484662"/>
              <a:gd name="connsiteY6" fmla="*/ 453571 h 566964"/>
              <a:gd name="connsiteX7" fmla="*/ 0 w 484662"/>
              <a:gd name="connsiteY7" fmla="*/ 113393 h 566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4662" h="566964">
                <a:moveTo>
                  <a:pt x="0" y="113393"/>
                </a:moveTo>
                <a:lnTo>
                  <a:pt x="242331" y="113393"/>
                </a:lnTo>
                <a:lnTo>
                  <a:pt x="242331" y="0"/>
                </a:lnTo>
                <a:lnTo>
                  <a:pt x="484662" y="283482"/>
                </a:lnTo>
                <a:lnTo>
                  <a:pt x="242331" y="566964"/>
                </a:lnTo>
                <a:lnTo>
                  <a:pt x="242331" y="453571"/>
                </a:lnTo>
                <a:lnTo>
                  <a:pt x="0" y="453571"/>
                </a:lnTo>
                <a:lnTo>
                  <a:pt x="0" y="113393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z="-70000" extrusionH="63500" prstMaterial="matte">
            <a:bevelT w="25400" h="6350" prst="relaxedInset"/>
            <a:contourClr>
              <a:schemeClr val="bg1"/>
            </a:contourClr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2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13393" rIns="145399" bIns="113393" numCol="1" spcCol="1270" anchor="ctr" anchorCtr="0">
            <a:noAutofit/>
          </a:bodyPr>
          <a:lstStyle/>
          <a:p>
            <a:pPr lvl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2500" kern="1200"/>
          </a:p>
        </p:txBody>
      </p:sp>
      <p:sp>
        <p:nvSpPr>
          <p:cNvPr id="16" name="Freeform 15"/>
          <p:cNvSpPr/>
          <p:nvPr/>
        </p:nvSpPr>
        <p:spPr>
          <a:xfrm>
            <a:off x="5706030" y="4942759"/>
            <a:ext cx="2552748" cy="1371687"/>
          </a:xfrm>
          <a:custGeom>
            <a:avLst/>
            <a:gdLst>
              <a:gd name="connsiteX0" fmla="*/ 0 w 2286145"/>
              <a:gd name="connsiteY0" fmla="*/ 137169 h 1371687"/>
              <a:gd name="connsiteX1" fmla="*/ 137169 w 2286145"/>
              <a:gd name="connsiteY1" fmla="*/ 0 h 1371687"/>
              <a:gd name="connsiteX2" fmla="*/ 2148976 w 2286145"/>
              <a:gd name="connsiteY2" fmla="*/ 0 h 1371687"/>
              <a:gd name="connsiteX3" fmla="*/ 2286145 w 2286145"/>
              <a:gd name="connsiteY3" fmla="*/ 137169 h 1371687"/>
              <a:gd name="connsiteX4" fmla="*/ 2286145 w 2286145"/>
              <a:gd name="connsiteY4" fmla="*/ 1234518 h 1371687"/>
              <a:gd name="connsiteX5" fmla="*/ 2148976 w 2286145"/>
              <a:gd name="connsiteY5" fmla="*/ 1371687 h 1371687"/>
              <a:gd name="connsiteX6" fmla="*/ 137169 w 2286145"/>
              <a:gd name="connsiteY6" fmla="*/ 1371687 h 1371687"/>
              <a:gd name="connsiteX7" fmla="*/ 0 w 2286145"/>
              <a:gd name="connsiteY7" fmla="*/ 1234518 h 1371687"/>
              <a:gd name="connsiteX8" fmla="*/ 0 w 2286145"/>
              <a:gd name="connsiteY8" fmla="*/ 137169 h 1371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86145" h="1371687">
                <a:moveTo>
                  <a:pt x="0" y="137169"/>
                </a:moveTo>
                <a:cubicBezTo>
                  <a:pt x="0" y="61413"/>
                  <a:pt x="61413" y="0"/>
                  <a:pt x="137169" y="0"/>
                </a:cubicBezTo>
                <a:lnTo>
                  <a:pt x="2148976" y="0"/>
                </a:lnTo>
                <a:cubicBezTo>
                  <a:pt x="2224732" y="0"/>
                  <a:pt x="2286145" y="61413"/>
                  <a:pt x="2286145" y="137169"/>
                </a:cubicBezTo>
                <a:lnTo>
                  <a:pt x="2286145" y="1234518"/>
                </a:lnTo>
                <a:cubicBezTo>
                  <a:pt x="2286145" y="1310274"/>
                  <a:pt x="2224732" y="1371687"/>
                  <a:pt x="2148976" y="1371687"/>
                </a:cubicBezTo>
                <a:lnTo>
                  <a:pt x="137169" y="1371687"/>
                </a:lnTo>
                <a:cubicBezTo>
                  <a:pt x="61413" y="1371687"/>
                  <a:pt x="0" y="1310274"/>
                  <a:pt x="0" y="1234518"/>
                </a:cubicBezTo>
                <a:lnTo>
                  <a:pt x="0" y="137169"/>
                </a:lnTo>
                <a:close/>
              </a:path>
            </a:pathLst>
          </a:custGeom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5">
              <a:hueOff val="2970924"/>
              <a:satOff val="-15130"/>
              <a:lumOff val="2794"/>
              <a:alphaOff val="0"/>
            </a:schemeClr>
          </a:fillRef>
          <a:effectRef idx="2">
            <a:schemeClr val="accent5">
              <a:hueOff val="2970924"/>
              <a:satOff val="-15130"/>
              <a:lumOff val="2794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57345" tIns="257345" rIns="257345" bIns="257345" numCol="1" spcCol="1270" anchor="ctr" anchorCtr="0">
            <a:noAutofit/>
          </a:bodyPr>
          <a:lstStyle/>
          <a:p>
            <a:pPr lvl="0" algn="ctr" defTabSz="2533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600" b="1" kern="1200" dirty="0" smtClean="0"/>
              <a:t>Mixing</a:t>
            </a:r>
            <a:endParaRPr lang="en-GB" sz="3600" b="1" kern="1200" dirty="0"/>
          </a:p>
        </p:txBody>
      </p:sp>
    </p:spTree>
    <p:extLst>
      <p:ext uri="{BB962C8B-B14F-4D97-AF65-F5344CB8AC3E}">
        <p14:creationId xmlns:p14="http://schemas.microsoft.com/office/powerpoint/2010/main" val="324758819"/>
      </p:ext>
    </p:extLst>
  </p:cSld>
  <p:clrMapOvr>
    <a:masterClrMapping/>
  </p:clrMapOvr>
  <p:transition spd="slow" advClick="0">
    <p:cover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332656"/>
            <a:ext cx="7488832" cy="6192688"/>
          </a:xfrm>
        </p:spPr>
        <p:txBody>
          <a:bodyPr>
            <a:normAutofit fontScale="85000" lnSpcReduction="20000"/>
          </a:bodyPr>
          <a:lstStyle/>
          <a:p>
            <a:pPr marL="82296" indent="0" algn="just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1- Mixing</a:t>
            </a:r>
          </a:p>
          <a:p>
            <a:pPr algn="just">
              <a:buSzPct val="130000"/>
              <a:buFont typeface="Arial" pitchFamily="34" charset="0"/>
              <a:buChar char="•"/>
            </a:pPr>
            <a:r>
              <a:rPr lang="en-US" dirty="0"/>
              <a:t>Mixing </a:t>
            </a:r>
            <a:r>
              <a:rPr lang="en-US" dirty="0" smtClean="0"/>
              <a:t>starts with adding drug then excipients. The mixing process depends on the properties of the drug and excipients.  </a:t>
            </a:r>
          </a:p>
          <a:p>
            <a:pPr lvl="1" algn="just"/>
            <a:r>
              <a:rPr lang="en-US" dirty="0" smtClean="0">
                <a:solidFill>
                  <a:srgbClr val="001A19"/>
                </a:solidFill>
              </a:rPr>
              <a:t>If the drug is soluble in water and excipients are little;  so we start to add binder solution to the drug to be distributed uniformly then excipients that have little solubility in water </a:t>
            </a:r>
            <a:r>
              <a:rPr lang="en-US" b="1" dirty="0" smtClean="0">
                <a:solidFill>
                  <a:srgbClr val="0070C0"/>
                </a:solidFill>
              </a:rPr>
              <a:t>(e.g. starch)</a:t>
            </a:r>
            <a:r>
              <a:rPr lang="en-US" dirty="0" smtClean="0">
                <a:solidFill>
                  <a:srgbClr val="001A19"/>
                </a:solidFill>
              </a:rPr>
              <a:t>, it is possible to be added extragranularly [as a whole] or [divided and added as one half intragranulary and the other extragranulary to avoid getting friable tablets].</a:t>
            </a:r>
          </a:p>
          <a:p>
            <a:pPr marL="82296" indent="0" algn="just">
              <a:buNone/>
            </a:pPr>
            <a:endParaRPr lang="en-US" dirty="0">
              <a:solidFill>
                <a:srgbClr val="001A19"/>
              </a:solidFill>
            </a:endParaRPr>
          </a:p>
          <a:p>
            <a:pPr marL="128016" indent="0" algn="just">
              <a:buNone/>
            </a:pPr>
            <a:r>
              <a:rPr lang="en-US" dirty="0" smtClean="0">
                <a:solidFill>
                  <a:srgbClr val="001A19"/>
                </a:solidFill>
              </a:rPr>
              <a:t>Total </a:t>
            </a:r>
            <a:r>
              <a:rPr lang="en-US" dirty="0">
                <a:solidFill>
                  <a:srgbClr val="001A19"/>
                </a:solidFill>
              </a:rPr>
              <a:t>amount of </a:t>
            </a:r>
            <a:r>
              <a:rPr lang="en-US" dirty="0" smtClean="0">
                <a:solidFill>
                  <a:srgbClr val="001A19"/>
                </a:solidFill>
              </a:rPr>
              <a:t>disintegrant </a:t>
            </a:r>
            <a:r>
              <a:rPr lang="en-US" dirty="0">
                <a:solidFill>
                  <a:srgbClr val="001A19"/>
                </a:solidFill>
              </a:rPr>
              <a:t>is not always </a:t>
            </a:r>
            <a:r>
              <a:rPr lang="en-US" dirty="0" smtClean="0">
                <a:solidFill>
                  <a:srgbClr val="001A19"/>
                </a:solidFill>
              </a:rPr>
              <a:t>added completely </a:t>
            </a:r>
            <a:r>
              <a:rPr lang="en-US" dirty="0">
                <a:solidFill>
                  <a:srgbClr val="001A19"/>
                </a:solidFill>
              </a:rPr>
              <a:t>to the </a:t>
            </a:r>
            <a:r>
              <a:rPr lang="en-US" dirty="0" smtClean="0">
                <a:solidFill>
                  <a:srgbClr val="001A19"/>
                </a:solidFill>
              </a:rPr>
              <a:t>powder–diluent mixture (intragranulary), some other portion might be added </a:t>
            </a:r>
            <a:r>
              <a:rPr lang="en-US" dirty="0">
                <a:solidFill>
                  <a:srgbClr val="001A19"/>
                </a:solidFill>
              </a:rPr>
              <a:t>with lubricants</a:t>
            </a:r>
            <a:r>
              <a:rPr lang="en-US" dirty="0" smtClean="0">
                <a:solidFill>
                  <a:srgbClr val="001A19"/>
                </a:solidFill>
              </a:rPr>
              <a:t> (extragranulary) in the final step prior </a:t>
            </a:r>
            <a:r>
              <a:rPr lang="en-US" dirty="0">
                <a:solidFill>
                  <a:srgbClr val="001A19"/>
                </a:solidFill>
              </a:rPr>
              <a:t>to </a:t>
            </a:r>
            <a:r>
              <a:rPr lang="en-US" dirty="0" smtClean="0">
                <a:solidFill>
                  <a:srgbClr val="001A19"/>
                </a:solidFill>
              </a:rPr>
              <a:t>compression </a:t>
            </a:r>
            <a:r>
              <a:rPr lang="en-US" b="1" dirty="0" smtClean="0">
                <a:solidFill>
                  <a:srgbClr val="FF0000"/>
                </a:solidFill>
              </a:rPr>
              <a:t>(double disintegration)</a:t>
            </a:r>
            <a:endParaRPr lang="en-US" b="1" dirty="0">
              <a:solidFill>
                <a:srgbClr val="FF0000"/>
              </a:solidFill>
            </a:endParaRPr>
          </a:p>
          <a:p>
            <a:pPr algn="just"/>
            <a:endParaRPr lang="en-GB" dirty="0"/>
          </a:p>
        </p:txBody>
      </p:sp>
      <p:sp>
        <p:nvSpPr>
          <p:cNvPr id="2" name="Down Arrow 1"/>
          <p:cNvSpPr/>
          <p:nvPr/>
        </p:nvSpPr>
        <p:spPr>
          <a:xfrm>
            <a:off x="5220072" y="3933056"/>
            <a:ext cx="28803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74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switch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332656"/>
            <a:ext cx="7848872" cy="6264696"/>
          </a:xfrm>
        </p:spPr>
        <p:txBody>
          <a:bodyPr>
            <a:normAutofit fontScale="85000" lnSpcReduction="10000"/>
          </a:bodyPr>
          <a:lstStyle/>
          <a:p>
            <a:pPr marL="82296" indent="0" algn="just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2- Wet Massing</a:t>
            </a:r>
          </a:p>
          <a:p>
            <a:pPr algn="just"/>
            <a:r>
              <a:rPr lang="en-US" dirty="0" smtClean="0">
                <a:solidFill>
                  <a:srgbClr val="001A19"/>
                </a:solidFill>
              </a:rPr>
              <a:t>Adhesive </a:t>
            </a:r>
            <a:r>
              <a:rPr lang="en-US" dirty="0">
                <a:solidFill>
                  <a:srgbClr val="001A19"/>
                </a:solidFill>
              </a:rPr>
              <a:t>(binder) </a:t>
            </a:r>
            <a:r>
              <a:rPr lang="en-US" dirty="0" smtClean="0">
                <a:solidFill>
                  <a:srgbClr val="001A19"/>
                </a:solidFill>
              </a:rPr>
              <a:t>is </a:t>
            </a:r>
            <a:r>
              <a:rPr lang="en-US" dirty="0">
                <a:solidFill>
                  <a:srgbClr val="001A19"/>
                </a:solidFill>
              </a:rPr>
              <a:t>most commonly employed as </a:t>
            </a:r>
            <a:r>
              <a:rPr lang="en-US" dirty="0" smtClean="0">
                <a:solidFill>
                  <a:srgbClr val="001A19"/>
                </a:solidFill>
              </a:rPr>
              <a:t>solution, suspension, slurry</a:t>
            </a:r>
            <a:r>
              <a:rPr lang="en-US" dirty="0">
                <a:solidFill>
                  <a:srgbClr val="001A19"/>
                </a:solidFill>
              </a:rPr>
              <a:t>, or used as a dry </a:t>
            </a:r>
            <a:r>
              <a:rPr lang="en-US" dirty="0" smtClean="0">
                <a:solidFill>
                  <a:srgbClr val="001A19"/>
                </a:solidFill>
              </a:rPr>
              <a:t>powder.</a:t>
            </a:r>
          </a:p>
          <a:p>
            <a:pPr marL="82296" indent="0" algn="just">
              <a:buNone/>
            </a:pPr>
            <a:endParaRPr lang="en-US" dirty="0" smtClean="0">
              <a:solidFill>
                <a:srgbClr val="001A19"/>
              </a:solidFill>
            </a:endParaRPr>
          </a:p>
          <a:p>
            <a:pPr algn="just"/>
            <a:r>
              <a:rPr lang="en-US" b="1" dirty="0" smtClean="0">
                <a:solidFill>
                  <a:srgbClr val="001A19"/>
                </a:solidFill>
              </a:rPr>
              <a:t>Method of introducing the binder </a:t>
            </a:r>
            <a:r>
              <a:rPr lang="en-US" dirty="0" smtClean="0">
                <a:solidFill>
                  <a:srgbClr val="001A19"/>
                </a:solidFill>
              </a:rPr>
              <a:t>depends on </a:t>
            </a:r>
            <a:r>
              <a:rPr lang="en-US" b="1" dirty="0" smtClean="0">
                <a:solidFill>
                  <a:srgbClr val="001A19"/>
                </a:solidFill>
              </a:rPr>
              <a:t>its solubility </a:t>
            </a:r>
            <a:r>
              <a:rPr lang="en-US" dirty="0" smtClean="0">
                <a:solidFill>
                  <a:srgbClr val="001A19"/>
                </a:solidFill>
              </a:rPr>
              <a:t>and on the </a:t>
            </a:r>
            <a:r>
              <a:rPr lang="en-US" b="1" dirty="0" smtClean="0">
                <a:solidFill>
                  <a:srgbClr val="001A19"/>
                </a:solidFill>
              </a:rPr>
              <a:t>components of the mixture (wettability).  </a:t>
            </a:r>
          </a:p>
          <a:p>
            <a:pPr marL="82296" indent="0" algn="just">
              <a:buNone/>
            </a:pPr>
            <a:endParaRPr lang="en-US" b="1" dirty="0" smtClean="0">
              <a:solidFill>
                <a:srgbClr val="001A19"/>
              </a:solidFill>
            </a:endParaRPr>
          </a:p>
          <a:p>
            <a:pPr algn="just">
              <a:lnSpc>
                <a:spcPct val="90000"/>
              </a:lnSpc>
            </a:pPr>
            <a:r>
              <a:rPr lang="en-US" dirty="0" smtClean="0">
                <a:solidFill>
                  <a:srgbClr val="001A19"/>
                </a:solidFill>
              </a:rPr>
              <a:t>In the wet massing step the </a:t>
            </a:r>
            <a:r>
              <a:rPr lang="en-US" dirty="0">
                <a:solidFill>
                  <a:srgbClr val="001A19"/>
                </a:solidFill>
              </a:rPr>
              <a:t>binder </a:t>
            </a:r>
            <a:r>
              <a:rPr lang="en-US" dirty="0" smtClean="0">
                <a:solidFill>
                  <a:srgbClr val="001A19"/>
                </a:solidFill>
              </a:rPr>
              <a:t>solution </a:t>
            </a:r>
            <a:r>
              <a:rPr lang="en-US" dirty="0">
                <a:solidFill>
                  <a:srgbClr val="001A19"/>
                </a:solidFill>
              </a:rPr>
              <a:t>will </a:t>
            </a:r>
            <a:r>
              <a:rPr lang="en-US" dirty="0" smtClean="0">
                <a:solidFill>
                  <a:srgbClr val="001A19"/>
                </a:solidFill>
              </a:rPr>
              <a:t>distribute and filling the spaces </a:t>
            </a:r>
            <a:r>
              <a:rPr lang="en-US" dirty="0">
                <a:solidFill>
                  <a:srgbClr val="001A19"/>
                </a:solidFill>
              </a:rPr>
              <a:t>between </a:t>
            </a:r>
            <a:r>
              <a:rPr lang="en-US" dirty="0" smtClean="0">
                <a:solidFill>
                  <a:srgbClr val="001A19"/>
                </a:solidFill>
              </a:rPr>
              <a:t>particles.</a:t>
            </a:r>
          </a:p>
          <a:p>
            <a:pPr marL="82296" indent="0" algn="just">
              <a:lnSpc>
                <a:spcPct val="90000"/>
              </a:lnSpc>
              <a:buNone/>
            </a:pPr>
            <a:endParaRPr lang="en-US" dirty="0">
              <a:solidFill>
                <a:srgbClr val="001A19"/>
              </a:solidFill>
            </a:endParaRPr>
          </a:p>
          <a:p>
            <a:pPr algn="just">
              <a:lnSpc>
                <a:spcPct val="90000"/>
              </a:lnSpc>
            </a:pPr>
            <a:r>
              <a:rPr lang="en-US" dirty="0">
                <a:solidFill>
                  <a:srgbClr val="001A19"/>
                </a:solidFill>
              </a:rPr>
              <a:t>The </a:t>
            </a:r>
            <a:r>
              <a:rPr lang="en-US" b="1" dirty="0">
                <a:solidFill>
                  <a:srgbClr val="001A19"/>
                </a:solidFill>
              </a:rPr>
              <a:t>primary force of </a:t>
            </a:r>
            <a:r>
              <a:rPr lang="en-US" b="1" dirty="0" smtClean="0">
                <a:solidFill>
                  <a:srgbClr val="001A19"/>
                </a:solidFill>
              </a:rPr>
              <a:t>granulation </a:t>
            </a:r>
            <a:r>
              <a:rPr lang="en-US" dirty="0" smtClean="0">
                <a:solidFill>
                  <a:srgbClr val="001A19"/>
                </a:solidFill>
              </a:rPr>
              <a:t>act as a bridge and is</a:t>
            </a:r>
            <a:r>
              <a:rPr lang="en-US" b="1" dirty="0" smtClean="0">
                <a:solidFill>
                  <a:srgbClr val="001A19"/>
                </a:solidFill>
              </a:rPr>
              <a:t> </a:t>
            </a:r>
            <a:r>
              <a:rPr lang="en-US" dirty="0">
                <a:solidFill>
                  <a:srgbClr val="001A19"/>
                </a:solidFill>
              </a:rPr>
              <a:t>obtained from </a:t>
            </a:r>
            <a:r>
              <a:rPr lang="en-US" b="1" dirty="0">
                <a:solidFill>
                  <a:srgbClr val="001A19"/>
                </a:solidFill>
              </a:rPr>
              <a:t>surface tension </a:t>
            </a:r>
            <a:r>
              <a:rPr lang="en-US" dirty="0">
                <a:solidFill>
                  <a:srgbClr val="001A19"/>
                </a:solidFill>
              </a:rPr>
              <a:t>and </a:t>
            </a:r>
            <a:r>
              <a:rPr lang="en-US" b="1" dirty="0">
                <a:solidFill>
                  <a:srgbClr val="001A19"/>
                </a:solidFill>
              </a:rPr>
              <a:t>capillary force</a:t>
            </a:r>
            <a:r>
              <a:rPr lang="en-US" dirty="0">
                <a:solidFill>
                  <a:srgbClr val="001A19"/>
                </a:solidFill>
              </a:rPr>
              <a:t> or pressure of the liquid (binder </a:t>
            </a:r>
            <a:r>
              <a:rPr lang="en-US" dirty="0" smtClean="0">
                <a:solidFill>
                  <a:srgbClr val="001A19"/>
                </a:solidFill>
              </a:rPr>
              <a:t>solution) </a:t>
            </a:r>
            <a:r>
              <a:rPr lang="en-US" dirty="0">
                <a:solidFill>
                  <a:srgbClr val="001A19"/>
                </a:solidFill>
              </a:rPr>
              <a:t>between </a:t>
            </a:r>
            <a:r>
              <a:rPr lang="en-US" dirty="0" smtClean="0">
                <a:solidFill>
                  <a:srgbClr val="001A19"/>
                </a:solidFill>
              </a:rPr>
              <a:t>particles.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994008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flip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88640"/>
            <a:ext cx="7848872" cy="648072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>
                <a:solidFill>
                  <a:srgbClr val="001A19"/>
                </a:solidFill>
              </a:rPr>
              <a:t>Once </a:t>
            </a:r>
            <a:r>
              <a:rPr lang="en-US" dirty="0" smtClean="0">
                <a:solidFill>
                  <a:srgbClr val="001A19"/>
                </a:solidFill>
              </a:rPr>
              <a:t>the liquid </a:t>
            </a:r>
            <a:r>
              <a:rPr lang="en-US" dirty="0">
                <a:solidFill>
                  <a:srgbClr val="001A19"/>
                </a:solidFill>
              </a:rPr>
              <a:t>is </a:t>
            </a:r>
            <a:r>
              <a:rPr lang="en-US" dirty="0" smtClean="0">
                <a:solidFill>
                  <a:srgbClr val="001A19"/>
                </a:solidFill>
              </a:rPr>
              <a:t>added, mixing </a:t>
            </a:r>
            <a:r>
              <a:rPr lang="en-US" dirty="0">
                <a:solidFill>
                  <a:srgbClr val="001A19"/>
                </a:solidFill>
              </a:rPr>
              <a:t>is </a:t>
            </a:r>
            <a:r>
              <a:rPr lang="en-US" dirty="0" smtClean="0">
                <a:solidFill>
                  <a:srgbClr val="001A19"/>
                </a:solidFill>
              </a:rPr>
              <a:t>continued until </a:t>
            </a:r>
            <a:r>
              <a:rPr lang="en-US" dirty="0">
                <a:solidFill>
                  <a:srgbClr val="001A19"/>
                </a:solidFill>
              </a:rPr>
              <a:t>we get a uniform </a:t>
            </a:r>
            <a:r>
              <a:rPr lang="en-US" dirty="0" smtClean="0">
                <a:solidFill>
                  <a:srgbClr val="001A19"/>
                </a:solidFill>
              </a:rPr>
              <a:t>dispersion </a:t>
            </a:r>
            <a:r>
              <a:rPr lang="en-US" dirty="0">
                <a:solidFill>
                  <a:srgbClr val="001A19"/>
                </a:solidFill>
              </a:rPr>
              <a:t>of </a:t>
            </a:r>
            <a:r>
              <a:rPr lang="en-US" dirty="0" smtClean="0">
                <a:solidFill>
                  <a:srgbClr val="001A19"/>
                </a:solidFill>
              </a:rPr>
              <a:t>the adhesive </a:t>
            </a:r>
            <a:r>
              <a:rPr lang="en-US" dirty="0">
                <a:solidFill>
                  <a:srgbClr val="001A19"/>
                </a:solidFill>
              </a:rPr>
              <a:t>within the whole </a:t>
            </a:r>
            <a:r>
              <a:rPr lang="en-US" dirty="0" smtClean="0">
                <a:solidFill>
                  <a:srgbClr val="001A19"/>
                </a:solidFill>
              </a:rPr>
              <a:t>system.</a:t>
            </a:r>
          </a:p>
          <a:p>
            <a:pPr marL="82296" indent="0" algn="just">
              <a:buNone/>
            </a:pPr>
            <a:endParaRPr lang="en-US" dirty="0">
              <a:solidFill>
                <a:srgbClr val="001A19"/>
              </a:solidFill>
            </a:endParaRPr>
          </a:p>
          <a:p>
            <a:pPr algn="just"/>
            <a:r>
              <a:rPr lang="en-US" dirty="0">
                <a:solidFill>
                  <a:srgbClr val="001A19"/>
                </a:solidFill>
              </a:rPr>
              <a:t>The </a:t>
            </a:r>
            <a:r>
              <a:rPr lang="en-US" b="1" dirty="0" smtClean="0">
                <a:solidFill>
                  <a:srgbClr val="001A19"/>
                </a:solidFill>
              </a:rPr>
              <a:t>length off wetting time </a:t>
            </a:r>
            <a:r>
              <a:rPr lang="en-US" dirty="0" smtClean="0">
                <a:solidFill>
                  <a:srgbClr val="001A19"/>
                </a:solidFill>
              </a:rPr>
              <a:t>depends </a:t>
            </a:r>
            <a:r>
              <a:rPr lang="en-US" dirty="0">
                <a:solidFill>
                  <a:srgbClr val="001A19"/>
                </a:solidFill>
              </a:rPr>
              <a:t>on the </a:t>
            </a:r>
            <a:r>
              <a:rPr lang="en-US" b="1" dirty="0">
                <a:solidFill>
                  <a:srgbClr val="001A19"/>
                </a:solidFill>
              </a:rPr>
              <a:t>wetting property of the powder mix</a:t>
            </a:r>
            <a:r>
              <a:rPr lang="en-US" b="1" dirty="0" smtClean="0">
                <a:solidFill>
                  <a:srgbClr val="001A19"/>
                </a:solidFill>
              </a:rPr>
              <a:t>. </a:t>
            </a:r>
            <a:r>
              <a:rPr lang="en-US" b="1" dirty="0">
                <a:solidFill>
                  <a:srgbClr val="001A19"/>
                </a:solidFill>
              </a:rPr>
              <a:t>and </a:t>
            </a:r>
            <a:r>
              <a:rPr lang="en-US" b="1" dirty="0" smtClean="0">
                <a:solidFill>
                  <a:srgbClr val="001A19"/>
                </a:solidFill>
              </a:rPr>
              <a:t>the granulating fluid, and on the efficiency </a:t>
            </a:r>
            <a:r>
              <a:rPr lang="en-US" b="1" dirty="0">
                <a:solidFill>
                  <a:srgbClr val="001A19"/>
                </a:solidFill>
              </a:rPr>
              <a:t>of the </a:t>
            </a:r>
            <a:r>
              <a:rPr lang="en-US" b="1" dirty="0" smtClean="0">
                <a:solidFill>
                  <a:srgbClr val="001A19"/>
                </a:solidFill>
              </a:rPr>
              <a:t>mixer.</a:t>
            </a:r>
          </a:p>
          <a:p>
            <a:pPr marL="82296" indent="0" algn="just">
              <a:buNone/>
            </a:pPr>
            <a:endParaRPr lang="en-US" b="1" dirty="0" smtClean="0">
              <a:solidFill>
                <a:srgbClr val="001A19"/>
              </a:solidFill>
            </a:endParaRPr>
          </a:p>
          <a:p>
            <a:pPr algn="just"/>
            <a:r>
              <a:rPr lang="en-US" dirty="0" smtClean="0">
                <a:solidFill>
                  <a:srgbClr val="001A19"/>
                </a:solidFill>
              </a:rPr>
              <a:t>The </a:t>
            </a:r>
            <a:r>
              <a:rPr lang="en-US" b="1" dirty="0">
                <a:solidFill>
                  <a:srgbClr val="001A19"/>
                </a:solidFill>
              </a:rPr>
              <a:t>end point </a:t>
            </a:r>
            <a:r>
              <a:rPr lang="en-US" dirty="0">
                <a:solidFill>
                  <a:srgbClr val="001A19"/>
                </a:solidFill>
              </a:rPr>
              <a:t>can be determined </a:t>
            </a:r>
            <a:r>
              <a:rPr lang="en-US" b="1" dirty="0">
                <a:solidFill>
                  <a:srgbClr val="001A19"/>
                </a:solidFill>
              </a:rPr>
              <a:t>by </a:t>
            </a:r>
            <a:r>
              <a:rPr lang="en-US" b="1" dirty="0" smtClean="0">
                <a:solidFill>
                  <a:srgbClr val="001A19"/>
                </a:solidFill>
              </a:rPr>
              <a:t>the press </a:t>
            </a:r>
            <a:r>
              <a:rPr lang="en-US" b="1" dirty="0">
                <a:solidFill>
                  <a:srgbClr val="001A19"/>
                </a:solidFill>
              </a:rPr>
              <a:t>mass </a:t>
            </a:r>
            <a:r>
              <a:rPr lang="en-US" b="1" dirty="0" smtClean="0">
                <a:solidFill>
                  <a:srgbClr val="001A19"/>
                </a:solidFill>
              </a:rPr>
              <a:t>test </a:t>
            </a:r>
            <a:r>
              <a:rPr lang="en-US" b="1" dirty="0" smtClean="0">
                <a:solidFill>
                  <a:srgbClr val="FF0000"/>
                </a:solidFill>
              </a:rPr>
              <a:t>(ball test)</a:t>
            </a:r>
            <a:r>
              <a:rPr lang="en-US" dirty="0" smtClean="0">
                <a:solidFill>
                  <a:srgbClr val="001A19"/>
                </a:solidFill>
              </a:rPr>
              <a:t> as</a:t>
            </a:r>
            <a:r>
              <a:rPr lang="en-US" b="1" dirty="0" smtClean="0">
                <a:solidFill>
                  <a:srgbClr val="001A19"/>
                </a:solidFill>
              </a:rPr>
              <a:t> </a:t>
            </a:r>
            <a:r>
              <a:rPr lang="en-US" dirty="0">
                <a:solidFill>
                  <a:srgbClr val="001A19"/>
                </a:solidFill>
              </a:rPr>
              <a:t>the mass must be moisten rather </a:t>
            </a:r>
            <a:r>
              <a:rPr lang="en-US" dirty="0" smtClean="0">
                <a:solidFill>
                  <a:srgbClr val="001A19"/>
                </a:solidFill>
              </a:rPr>
              <a:t>than </a:t>
            </a:r>
            <a:r>
              <a:rPr lang="en-US" dirty="0">
                <a:solidFill>
                  <a:srgbClr val="001A19"/>
                </a:solidFill>
              </a:rPr>
              <a:t>pasty or </a:t>
            </a:r>
            <a:r>
              <a:rPr lang="en-US" dirty="0" smtClean="0">
                <a:solidFill>
                  <a:srgbClr val="001A19"/>
                </a:solidFill>
              </a:rPr>
              <a:t>wet, it is done </a:t>
            </a:r>
            <a:r>
              <a:rPr lang="en-US" b="1" dirty="0" smtClean="0">
                <a:solidFill>
                  <a:srgbClr val="001A19"/>
                </a:solidFill>
              </a:rPr>
              <a:t>by pressing </a:t>
            </a:r>
            <a:r>
              <a:rPr lang="en-US" b="1" dirty="0">
                <a:solidFill>
                  <a:srgbClr val="001A19"/>
                </a:solidFill>
              </a:rPr>
              <a:t>a portion of the mass in the palm if the ball crumbles under a moderate </a:t>
            </a:r>
            <a:r>
              <a:rPr lang="en-US" b="1" dirty="0" smtClean="0">
                <a:solidFill>
                  <a:srgbClr val="001A19"/>
                </a:solidFill>
              </a:rPr>
              <a:t>pressure, the </a:t>
            </a:r>
            <a:r>
              <a:rPr lang="en-US" b="1" dirty="0">
                <a:solidFill>
                  <a:srgbClr val="001A19"/>
                </a:solidFill>
              </a:rPr>
              <a:t>mixture is ready for </a:t>
            </a:r>
            <a:r>
              <a:rPr lang="en-US" b="1" dirty="0" smtClean="0">
                <a:solidFill>
                  <a:srgbClr val="001A19"/>
                </a:solidFill>
              </a:rPr>
              <a:t>the </a:t>
            </a:r>
            <a:r>
              <a:rPr lang="en-US" b="1" dirty="0">
                <a:solidFill>
                  <a:srgbClr val="001A19"/>
                </a:solidFill>
              </a:rPr>
              <a:t>next step </a:t>
            </a:r>
            <a:r>
              <a:rPr lang="en-US" b="1" dirty="0" smtClean="0">
                <a:solidFill>
                  <a:srgbClr val="001A19"/>
                </a:solidFill>
              </a:rPr>
              <a:t>(wet screening).</a:t>
            </a:r>
          </a:p>
          <a:p>
            <a:pPr algn="just"/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282224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gallery dir="l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3573016"/>
            <a:ext cx="7776864" cy="324036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Note:</a:t>
            </a:r>
            <a:r>
              <a:rPr lang="en-US" dirty="0" smtClean="0">
                <a:solidFill>
                  <a:srgbClr val="001A19"/>
                </a:solidFill>
              </a:rPr>
              <a:t> If </a:t>
            </a:r>
            <a:r>
              <a:rPr lang="en-US" dirty="0">
                <a:solidFill>
                  <a:srgbClr val="001A19"/>
                </a:solidFill>
              </a:rPr>
              <a:t>the material to be granulated is </a:t>
            </a:r>
            <a:r>
              <a:rPr lang="en-US" b="1" dirty="0">
                <a:solidFill>
                  <a:srgbClr val="001A19"/>
                </a:solidFill>
              </a:rPr>
              <a:t>water sensitive</a:t>
            </a:r>
            <a:r>
              <a:rPr lang="en-US" dirty="0">
                <a:solidFill>
                  <a:srgbClr val="001A19"/>
                </a:solidFill>
              </a:rPr>
              <a:t> a great care should be considered by </a:t>
            </a:r>
            <a:r>
              <a:rPr lang="en-US" dirty="0" smtClean="0">
                <a:solidFill>
                  <a:srgbClr val="001A19"/>
                </a:solidFill>
              </a:rPr>
              <a:t>the use </a:t>
            </a:r>
            <a:r>
              <a:rPr lang="en-US" dirty="0">
                <a:solidFill>
                  <a:srgbClr val="001A19"/>
                </a:solidFill>
              </a:rPr>
              <a:t>of </a:t>
            </a:r>
            <a:r>
              <a:rPr lang="en-US" dirty="0" smtClean="0">
                <a:solidFill>
                  <a:srgbClr val="001A19"/>
                </a:solidFill>
              </a:rPr>
              <a:t>organic solvents (</a:t>
            </a:r>
            <a:r>
              <a:rPr lang="en-US" dirty="0" err="1" smtClean="0">
                <a:solidFill>
                  <a:srgbClr val="001A19"/>
                </a:solidFill>
              </a:rPr>
              <a:t>e.g</a:t>
            </a:r>
            <a:r>
              <a:rPr lang="en-US" dirty="0" smtClean="0">
                <a:solidFill>
                  <a:srgbClr val="001A19"/>
                </a:solidFill>
              </a:rPr>
              <a:t> PVP in isopropyl alcohol </a:t>
            </a:r>
            <a:r>
              <a:rPr lang="en-US" dirty="0">
                <a:solidFill>
                  <a:srgbClr val="001A19"/>
                </a:solidFill>
              </a:rPr>
              <a:t>as a </a:t>
            </a:r>
            <a:r>
              <a:rPr lang="en-US" dirty="0" smtClean="0">
                <a:solidFill>
                  <a:srgbClr val="001A19"/>
                </a:solidFill>
              </a:rPr>
              <a:t>binder) </a:t>
            </a:r>
            <a:r>
              <a:rPr lang="en-US" dirty="0">
                <a:solidFill>
                  <a:srgbClr val="001A19"/>
                </a:solidFill>
              </a:rPr>
              <a:t>because it is </a:t>
            </a:r>
            <a:r>
              <a:rPr lang="en-US" b="1" dirty="0" smtClean="0">
                <a:solidFill>
                  <a:srgbClr val="001A19"/>
                </a:solidFill>
              </a:rPr>
              <a:t>flammable, expensive, not </a:t>
            </a:r>
            <a:r>
              <a:rPr lang="en-US" b="1" dirty="0">
                <a:solidFill>
                  <a:srgbClr val="001A19"/>
                </a:solidFill>
              </a:rPr>
              <a:t>easily </a:t>
            </a:r>
            <a:r>
              <a:rPr lang="en-US" b="1" dirty="0" smtClean="0">
                <a:solidFill>
                  <a:srgbClr val="001A19"/>
                </a:solidFill>
              </a:rPr>
              <a:t>handled.</a:t>
            </a:r>
          </a:p>
          <a:p>
            <a:pPr marL="82296" indent="0" algn="just">
              <a:buNone/>
            </a:pPr>
            <a:endParaRPr lang="en-GB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069976480"/>
              </p:ext>
            </p:extLst>
          </p:nvPr>
        </p:nvGraphicFramePr>
        <p:xfrm>
          <a:off x="1043608" y="629980"/>
          <a:ext cx="8100392" cy="26550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1115616" y="75982"/>
            <a:ext cx="2145524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just" rtl="0"/>
            <a:r>
              <a:rPr lang="en-US" dirty="0">
                <a:solidFill>
                  <a:srgbClr val="FF0000"/>
                </a:solidFill>
              </a:rPr>
              <a:t>Over wetting causes:</a:t>
            </a:r>
          </a:p>
        </p:txBody>
      </p:sp>
    </p:spTree>
    <p:extLst>
      <p:ext uri="{BB962C8B-B14F-4D97-AF65-F5344CB8AC3E}">
        <p14:creationId xmlns:p14="http://schemas.microsoft.com/office/powerpoint/2010/main" val="4000131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prism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260648"/>
            <a:ext cx="7776864" cy="6264696"/>
          </a:xfrm>
        </p:spPr>
        <p:txBody>
          <a:bodyPr>
            <a:normAutofit fontScale="92500" lnSpcReduction="10000"/>
          </a:bodyPr>
          <a:lstStyle/>
          <a:p>
            <a:pPr marL="82296" indent="0" algn="just">
              <a:buNone/>
            </a:pPr>
            <a:r>
              <a:rPr lang="en-US" b="1" dirty="0" smtClean="0">
                <a:solidFill>
                  <a:srgbClr val="FF0000"/>
                </a:solidFill>
              </a:rPr>
              <a:t>3- </a:t>
            </a:r>
            <a:r>
              <a:rPr lang="en-US" b="1" u="sng" dirty="0" smtClean="0">
                <a:solidFill>
                  <a:srgbClr val="FF0000"/>
                </a:solidFill>
              </a:rPr>
              <a:t>Wet Screening (granulation)</a:t>
            </a:r>
          </a:p>
          <a:p>
            <a:pPr algn="just"/>
            <a:r>
              <a:rPr lang="en-US" b="1" dirty="0" smtClean="0"/>
              <a:t>Granulation </a:t>
            </a:r>
            <a:r>
              <a:rPr lang="en-US" dirty="0" smtClean="0"/>
              <a:t>is performed </a:t>
            </a:r>
            <a:r>
              <a:rPr lang="en-US" b="1" dirty="0" smtClean="0"/>
              <a:t>to obtain a discrete granules and further consolidate the granules by increasing the particles contact points, </a:t>
            </a:r>
            <a:r>
              <a:rPr lang="en-US" dirty="0" smtClean="0"/>
              <a:t>and also to </a:t>
            </a:r>
            <a:r>
              <a:rPr lang="en-US" b="1" dirty="0" smtClean="0"/>
              <a:t>increase surface area to facilitate the drying process. </a:t>
            </a:r>
          </a:p>
          <a:p>
            <a:pPr marL="82296" indent="0" algn="just">
              <a:buNone/>
            </a:pPr>
            <a:endParaRPr lang="en-US" b="1" dirty="0" smtClean="0"/>
          </a:p>
          <a:p>
            <a:pPr marL="82296" indent="0" algn="just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4- Drying</a:t>
            </a:r>
          </a:p>
          <a:p>
            <a:pPr algn="just"/>
            <a:r>
              <a:rPr lang="en-US" dirty="0" smtClean="0">
                <a:solidFill>
                  <a:srgbClr val="001A19"/>
                </a:solidFill>
              </a:rPr>
              <a:t>After </a:t>
            </a:r>
            <a:r>
              <a:rPr lang="en-US" b="1" dirty="0" smtClean="0">
                <a:solidFill>
                  <a:srgbClr val="001A19"/>
                </a:solidFill>
              </a:rPr>
              <a:t>drying</a:t>
            </a:r>
            <a:r>
              <a:rPr lang="en-US" dirty="0" smtClean="0">
                <a:solidFill>
                  <a:srgbClr val="001A19"/>
                </a:solidFill>
              </a:rPr>
              <a:t> step the granules </a:t>
            </a:r>
            <a:r>
              <a:rPr lang="en-US" dirty="0">
                <a:solidFill>
                  <a:srgbClr val="001A19"/>
                </a:solidFill>
              </a:rPr>
              <a:t>should contain </a:t>
            </a:r>
            <a:r>
              <a:rPr lang="en-US" b="1" dirty="0" smtClean="0">
                <a:solidFill>
                  <a:srgbClr val="001A19"/>
                </a:solidFill>
              </a:rPr>
              <a:t>some degree of humidity </a:t>
            </a:r>
            <a:r>
              <a:rPr lang="en-US" dirty="0" smtClean="0">
                <a:solidFill>
                  <a:srgbClr val="001A19"/>
                </a:solidFill>
              </a:rPr>
              <a:t>to act as a </a:t>
            </a:r>
            <a:r>
              <a:rPr lang="en-US" b="1" dirty="0" smtClean="0">
                <a:solidFill>
                  <a:srgbClr val="001A19"/>
                </a:solidFill>
              </a:rPr>
              <a:t>binder</a:t>
            </a:r>
            <a:r>
              <a:rPr lang="en-US" dirty="0" smtClean="0">
                <a:solidFill>
                  <a:srgbClr val="001A19"/>
                </a:solidFill>
              </a:rPr>
              <a:t> (not be 100% free </a:t>
            </a:r>
            <a:r>
              <a:rPr lang="en-US" dirty="0">
                <a:solidFill>
                  <a:srgbClr val="001A19"/>
                </a:solidFill>
              </a:rPr>
              <a:t>of </a:t>
            </a:r>
            <a:r>
              <a:rPr lang="en-US" dirty="0" smtClean="0">
                <a:solidFill>
                  <a:srgbClr val="001A19"/>
                </a:solidFill>
              </a:rPr>
              <a:t>humidity) as </a:t>
            </a:r>
            <a:r>
              <a:rPr lang="en-US" b="1" dirty="0" smtClean="0">
                <a:solidFill>
                  <a:srgbClr val="001A19"/>
                </a:solidFill>
              </a:rPr>
              <a:t>over drying  </a:t>
            </a:r>
            <a:r>
              <a:rPr lang="en-US" dirty="0" smtClean="0">
                <a:solidFill>
                  <a:srgbClr val="001A19"/>
                </a:solidFill>
              </a:rPr>
              <a:t>may </a:t>
            </a:r>
            <a:r>
              <a:rPr lang="en-US" dirty="0">
                <a:solidFill>
                  <a:srgbClr val="001A19"/>
                </a:solidFill>
              </a:rPr>
              <a:t>leads to weak force and </a:t>
            </a:r>
            <a:r>
              <a:rPr lang="en-US" b="1" dirty="0">
                <a:solidFill>
                  <a:srgbClr val="001A19"/>
                </a:solidFill>
              </a:rPr>
              <a:t>friable </a:t>
            </a:r>
            <a:r>
              <a:rPr lang="en-US" b="1" dirty="0" smtClean="0">
                <a:solidFill>
                  <a:srgbClr val="001A19"/>
                </a:solidFill>
              </a:rPr>
              <a:t>granules</a:t>
            </a:r>
            <a:r>
              <a:rPr lang="en-US" dirty="0" smtClean="0">
                <a:solidFill>
                  <a:srgbClr val="001A19"/>
                </a:solidFill>
              </a:rPr>
              <a:t>. </a:t>
            </a:r>
          </a:p>
          <a:p>
            <a:pPr algn="just"/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000131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>
        <p14:doors dir="vert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1264</TotalTime>
  <Words>1363</Words>
  <Application>Microsoft Office PowerPoint</Application>
  <PresentationFormat>On-screen Show (4:3)</PresentationFormat>
  <Paragraphs>120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Solstice</vt:lpstr>
      <vt:lpstr>Wet Granulation</vt:lpstr>
      <vt:lpstr>Wet Granulation</vt:lpstr>
      <vt:lpstr>Steps of Wet Granulation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Wet Granulation</dc:title>
  <dc:creator>User</dc:creator>
  <cp:lastModifiedBy>User</cp:lastModifiedBy>
  <cp:revision>54</cp:revision>
  <dcterms:created xsi:type="dcterms:W3CDTF">2015-10-22T18:01:18Z</dcterms:created>
  <dcterms:modified xsi:type="dcterms:W3CDTF">2016-10-22T15:37:57Z</dcterms:modified>
</cp:coreProperties>
</file>