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9"/>
  </p:notesMasterIdLst>
  <p:sldIdLst>
    <p:sldId id="256" r:id="rId2"/>
    <p:sldId id="259" r:id="rId3"/>
    <p:sldId id="282" r:id="rId4"/>
    <p:sldId id="283" r:id="rId5"/>
    <p:sldId id="280" r:id="rId6"/>
    <p:sldId id="284" r:id="rId7"/>
    <p:sldId id="285" r:id="rId8"/>
    <p:sldId id="262" r:id="rId9"/>
    <p:sldId id="263" r:id="rId10"/>
    <p:sldId id="265" r:id="rId11"/>
    <p:sldId id="266" r:id="rId12"/>
    <p:sldId id="286" r:id="rId13"/>
    <p:sldId id="305" r:id="rId14"/>
    <p:sldId id="267" r:id="rId15"/>
    <p:sldId id="268" r:id="rId16"/>
    <p:sldId id="269" r:id="rId17"/>
    <p:sldId id="270" r:id="rId18"/>
    <p:sldId id="271" r:id="rId19"/>
    <p:sldId id="272" r:id="rId20"/>
    <p:sldId id="273" r:id="rId21"/>
    <p:sldId id="306" r:id="rId22"/>
    <p:sldId id="274" r:id="rId23"/>
    <p:sldId id="275" r:id="rId24"/>
    <p:sldId id="291" r:id="rId25"/>
    <p:sldId id="288" r:id="rId26"/>
    <p:sldId id="289" r:id="rId27"/>
    <p:sldId id="292" r:id="rId28"/>
    <p:sldId id="294" r:id="rId29"/>
    <p:sldId id="295" r:id="rId30"/>
    <p:sldId id="296" r:id="rId31"/>
    <p:sldId id="297" r:id="rId32"/>
    <p:sldId id="299" r:id="rId33"/>
    <p:sldId id="303" r:id="rId34"/>
    <p:sldId id="300" r:id="rId35"/>
    <p:sldId id="302" r:id="rId36"/>
    <p:sldId id="278" r:id="rId37"/>
    <p:sldId id="304" r:id="rId3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46A2A1C-C2DA-46BD-9968-0AF451AD5FB2}" type="datetimeFigureOut">
              <a:rPr lang="ar-IQ" smtClean="0"/>
              <a:t>24/02/1441</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B4FF417-A444-479E-B573-57FD5F81B76B}" type="slidenum">
              <a:rPr lang="ar-IQ" smtClean="0"/>
              <a:t>‹#›</a:t>
            </a:fld>
            <a:endParaRPr lang="ar-IQ"/>
          </a:p>
        </p:txBody>
      </p:sp>
    </p:spTree>
    <p:extLst>
      <p:ext uri="{BB962C8B-B14F-4D97-AF65-F5344CB8AC3E}">
        <p14:creationId xmlns:p14="http://schemas.microsoft.com/office/powerpoint/2010/main" val="6665574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5392D4-948D-4D00-8055-A3824BDD31C2}" type="datetimeFigureOut">
              <a:rPr lang="ar-IQ" smtClean="0"/>
              <a:t>24/02/1441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A6121BE-19D4-4B77-9436-70FF3ECBDC67}" type="slidenum">
              <a:rPr lang="ar-IQ" smtClean="0"/>
              <a:t>‹#›</a:t>
            </a:fld>
            <a:endParaRPr lang="ar-IQ"/>
          </a:p>
        </p:txBody>
      </p:sp>
    </p:spTree>
    <p:extLst>
      <p:ext uri="{BB962C8B-B14F-4D97-AF65-F5344CB8AC3E}">
        <p14:creationId xmlns:p14="http://schemas.microsoft.com/office/powerpoint/2010/main" val="2913870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5392D4-948D-4D00-8055-A3824BDD31C2}" type="datetimeFigureOut">
              <a:rPr lang="ar-IQ" smtClean="0"/>
              <a:t>24/02/1441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A6121BE-19D4-4B77-9436-70FF3ECBDC67}" type="slidenum">
              <a:rPr lang="ar-IQ" smtClean="0"/>
              <a:t>‹#›</a:t>
            </a:fld>
            <a:endParaRPr lang="ar-IQ"/>
          </a:p>
        </p:txBody>
      </p:sp>
    </p:spTree>
    <p:extLst>
      <p:ext uri="{BB962C8B-B14F-4D97-AF65-F5344CB8AC3E}">
        <p14:creationId xmlns:p14="http://schemas.microsoft.com/office/powerpoint/2010/main" val="3162345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5392D4-948D-4D00-8055-A3824BDD31C2}" type="datetimeFigureOut">
              <a:rPr lang="ar-IQ" smtClean="0"/>
              <a:t>24/02/1441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A6121BE-19D4-4B77-9436-70FF3ECBDC67}" type="slidenum">
              <a:rPr lang="ar-IQ" smtClean="0"/>
              <a:t>‹#›</a:t>
            </a:fld>
            <a:endParaRPr lang="ar-IQ"/>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279764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5392D4-948D-4D00-8055-A3824BDD31C2}" type="datetimeFigureOut">
              <a:rPr lang="ar-IQ" smtClean="0"/>
              <a:t>24/02/1441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A6121BE-19D4-4B77-9436-70FF3ECBDC67}" type="slidenum">
              <a:rPr lang="ar-IQ" smtClean="0"/>
              <a:t>‹#›</a:t>
            </a:fld>
            <a:endParaRPr lang="ar-IQ"/>
          </a:p>
        </p:txBody>
      </p:sp>
    </p:spTree>
    <p:extLst>
      <p:ext uri="{BB962C8B-B14F-4D97-AF65-F5344CB8AC3E}">
        <p14:creationId xmlns:p14="http://schemas.microsoft.com/office/powerpoint/2010/main" val="848968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5392D4-948D-4D00-8055-A3824BDD31C2}" type="datetimeFigureOut">
              <a:rPr lang="ar-IQ" smtClean="0"/>
              <a:t>24/02/1441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A6121BE-19D4-4B77-9436-70FF3ECBDC67}" type="slidenum">
              <a:rPr lang="ar-IQ" smtClean="0"/>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8188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5392D4-948D-4D00-8055-A3824BDD31C2}" type="datetimeFigureOut">
              <a:rPr lang="ar-IQ" smtClean="0"/>
              <a:t>24/02/1441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A6121BE-19D4-4B77-9436-70FF3ECBDC67}" type="slidenum">
              <a:rPr lang="ar-IQ" smtClean="0"/>
              <a:t>‹#›</a:t>
            </a:fld>
            <a:endParaRPr lang="ar-IQ"/>
          </a:p>
        </p:txBody>
      </p:sp>
    </p:spTree>
    <p:extLst>
      <p:ext uri="{BB962C8B-B14F-4D97-AF65-F5344CB8AC3E}">
        <p14:creationId xmlns:p14="http://schemas.microsoft.com/office/powerpoint/2010/main" val="2086145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5392D4-948D-4D00-8055-A3824BDD31C2}" type="datetimeFigureOut">
              <a:rPr lang="ar-IQ" smtClean="0"/>
              <a:t>24/02/1441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A6121BE-19D4-4B77-9436-70FF3ECBDC67}" type="slidenum">
              <a:rPr lang="ar-IQ" smtClean="0"/>
              <a:t>‹#›</a:t>
            </a:fld>
            <a:endParaRPr lang="ar-IQ"/>
          </a:p>
        </p:txBody>
      </p:sp>
    </p:spTree>
    <p:extLst>
      <p:ext uri="{BB962C8B-B14F-4D97-AF65-F5344CB8AC3E}">
        <p14:creationId xmlns:p14="http://schemas.microsoft.com/office/powerpoint/2010/main" val="23290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5392D4-948D-4D00-8055-A3824BDD31C2}" type="datetimeFigureOut">
              <a:rPr lang="ar-IQ" smtClean="0"/>
              <a:t>24/02/1441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A6121BE-19D4-4B77-9436-70FF3ECBDC67}" type="slidenum">
              <a:rPr lang="ar-IQ" smtClean="0"/>
              <a:t>‹#›</a:t>
            </a:fld>
            <a:endParaRPr lang="ar-IQ"/>
          </a:p>
        </p:txBody>
      </p:sp>
    </p:spTree>
    <p:extLst>
      <p:ext uri="{BB962C8B-B14F-4D97-AF65-F5344CB8AC3E}">
        <p14:creationId xmlns:p14="http://schemas.microsoft.com/office/powerpoint/2010/main" val="9005190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5392D4-948D-4D00-8055-A3824BDD31C2}" type="datetimeFigureOut">
              <a:rPr lang="ar-IQ" smtClean="0"/>
              <a:t>24/02/1441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A6121BE-19D4-4B77-9436-70FF3ECBDC67}" type="slidenum">
              <a:rPr lang="ar-IQ" smtClean="0"/>
              <a:t>‹#›</a:t>
            </a:fld>
            <a:endParaRPr lang="ar-IQ"/>
          </a:p>
        </p:txBody>
      </p:sp>
    </p:spTree>
    <p:extLst>
      <p:ext uri="{BB962C8B-B14F-4D97-AF65-F5344CB8AC3E}">
        <p14:creationId xmlns:p14="http://schemas.microsoft.com/office/powerpoint/2010/main" val="289107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5392D4-948D-4D00-8055-A3824BDD31C2}" type="datetimeFigureOut">
              <a:rPr lang="ar-IQ" smtClean="0"/>
              <a:t>24/02/1441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A6121BE-19D4-4B77-9436-70FF3ECBDC67}" type="slidenum">
              <a:rPr lang="ar-IQ" smtClean="0"/>
              <a:t>‹#›</a:t>
            </a:fld>
            <a:endParaRPr lang="ar-IQ"/>
          </a:p>
        </p:txBody>
      </p:sp>
    </p:spTree>
    <p:extLst>
      <p:ext uri="{BB962C8B-B14F-4D97-AF65-F5344CB8AC3E}">
        <p14:creationId xmlns:p14="http://schemas.microsoft.com/office/powerpoint/2010/main" val="25799514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5392D4-948D-4D00-8055-A3824BDD31C2}" type="datetimeFigureOut">
              <a:rPr lang="ar-IQ" smtClean="0"/>
              <a:t>24/02/1441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A6121BE-19D4-4B77-9436-70FF3ECBDC67}" type="slidenum">
              <a:rPr lang="ar-IQ" smtClean="0"/>
              <a:t>‹#›</a:t>
            </a:fld>
            <a:endParaRPr lang="ar-IQ"/>
          </a:p>
        </p:txBody>
      </p:sp>
    </p:spTree>
    <p:extLst>
      <p:ext uri="{BB962C8B-B14F-4D97-AF65-F5344CB8AC3E}">
        <p14:creationId xmlns:p14="http://schemas.microsoft.com/office/powerpoint/2010/main" val="962687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5392D4-948D-4D00-8055-A3824BDD31C2}" type="datetimeFigureOut">
              <a:rPr lang="ar-IQ" smtClean="0"/>
              <a:t>24/02/1441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A6121BE-19D4-4B77-9436-70FF3ECBDC67}" type="slidenum">
              <a:rPr lang="ar-IQ" smtClean="0"/>
              <a:t>‹#›</a:t>
            </a:fld>
            <a:endParaRPr lang="ar-IQ"/>
          </a:p>
        </p:txBody>
      </p:sp>
    </p:spTree>
    <p:extLst>
      <p:ext uri="{BB962C8B-B14F-4D97-AF65-F5344CB8AC3E}">
        <p14:creationId xmlns:p14="http://schemas.microsoft.com/office/powerpoint/2010/main" val="1772994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5392D4-948D-4D00-8055-A3824BDD31C2}" type="datetimeFigureOut">
              <a:rPr lang="ar-IQ" smtClean="0"/>
              <a:t>24/02/1441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A6121BE-19D4-4B77-9436-70FF3ECBDC67}" type="slidenum">
              <a:rPr lang="ar-IQ" smtClean="0"/>
              <a:t>‹#›</a:t>
            </a:fld>
            <a:endParaRPr lang="ar-IQ"/>
          </a:p>
        </p:txBody>
      </p:sp>
    </p:spTree>
    <p:extLst>
      <p:ext uri="{BB962C8B-B14F-4D97-AF65-F5344CB8AC3E}">
        <p14:creationId xmlns:p14="http://schemas.microsoft.com/office/powerpoint/2010/main" val="75124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392D4-948D-4D00-8055-A3824BDD31C2}" type="datetimeFigureOut">
              <a:rPr lang="ar-IQ" smtClean="0"/>
              <a:t>24/02/1441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A6121BE-19D4-4B77-9436-70FF3ECBDC67}" type="slidenum">
              <a:rPr lang="ar-IQ" smtClean="0"/>
              <a:t>‹#›</a:t>
            </a:fld>
            <a:endParaRPr lang="ar-IQ"/>
          </a:p>
        </p:txBody>
      </p:sp>
    </p:spTree>
    <p:extLst>
      <p:ext uri="{BB962C8B-B14F-4D97-AF65-F5344CB8AC3E}">
        <p14:creationId xmlns:p14="http://schemas.microsoft.com/office/powerpoint/2010/main" val="3292444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392D4-948D-4D00-8055-A3824BDD31C2}" type="datetimeFigureOut">
              <a:rPr lang="ar-IQ" smtClean="0"/>
              <a:t>24/02/1441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A6121BE-19D4-4B77-9436-70FF3ECBDC67}" type="slidenum">
              <a:rPr lang="ar-IQ" smtClean="0"/>
              <a:t>‹#›</a:t>
            </a:fld>
            <a:endParaRPr lang="ar-IQ"/>
          </a:p>
        </p:txBody>
      </p:sp>
    </p:spTree>
    <p:extLst>
      <p:ext uri="{BB962C8B-B14F-4D97-AF65-F5344CB8AC3E}">
        <p14:creationId xmlns:p14="http://schemas.microsoft.com/office/powerpoint/2010/main" val="27642423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5392D4-948D-4D00-8055-A3824BDD31C2}" type="datetimeFigureOut">
              <a:rPr lang="ar-IQ" smtClean="0"/>
              <a:t>24/02/1441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A6121BE-19D4-4B77-9436-70FF3ECBDC67}" type="slidenum">
              <a:rPr lang="ar-IQ" smtClean="0"/>
              <a:t>‹#›</a:t>
            </a:fld>
            <a:endParaRPr lang="ar-IQ"/>
          </a:p>
        </p:txBody>
      </p:sp>
    </p:spTree>
    <p:extLst>
      <p:ext uri="{BB962C8B-B14F-4D97-AF65-F5344CB8AC3E}">
        <p14:creationId xmlns:p14="http://schemas.microsoft.com/office/powerpoint/2010/main" val="394431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5392D4-948D-4D00-8055-A3824BDD31C2}" type="datetimeFigureOut">
              <a:rPr lang="ar-IQ" smtClean="0"/>
              <a:t>24/02/1441</a:t>
            </a:fld>
            <a:endParaRPr lang="ar-IQ"/>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A6121BE-19D4-4B77-9436-70FF3ECBDC67}" type="slidenum">
              <a:rPr lang="ar-IQ" smtClean="0"/>
              <a:t>‹#›</a:t>
            </a:fld>
            <a:endParaRPr lang="ar-IQ"/>
          </a:p>
        </p:txBody>
      </p:sp>
    </p:spTree>
    <p:extLst>
      <p:ext uri="{BB962C8B-B14F-4D97-AF65-F5344CB8AC3E}">
        <p14:creationId xmlns:p14="http://schemas.microsoft.com/office/powerpoint/2010/main" val="3085165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1.bp.blogspot.com/-UVhhcgbhfqw/UE4X8rS2v5I/AAAAAAAAB4E/1CFxx2jJ38k/s1600/UroTest+Table.p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utmem.edu/nephrology/documents/powerpoint-urinalysis-files/frame.htm" TargetMode="External"/><Relationship Id="rId7" Type="http://schemas.openxmlformats.org/officeDocument/2006/relationships/hyperlink" Target="http://www.medicineplus.com/" TargetMode="External"/><Relationship Id="rId2" Type="http://schemas.openxmlformats.org/officeDocument/2006/relationships/hyperlink" Target="http://www.medicine.uiowa.edu/cme/clia/modules.asp?testID=19" TargetMode="External"/><Relationship Id="rId1" Type="http://schemas.openxmlformats.org/officeDocument/2006/relationships/slideLayout" Target="../slideLayouts/slideLayout2.xml"/><Relationship Id="rId6" Type="http://schemas.openxmlformats.org/officeDocument/2006/relationships/hyperlink" Target="http://www.nlm.nih.gov/medlineplus/ency/article/003587.htm" TargetMode="External"/><Relationship Id="rId5" Type="http://schemas.openxmlformats.org/officeDocument/2006/relationships/hyperlink" Target="http://www.nlm.nih.gov/medlineplus/ency/article/003583.htm" TargetMode="External"/><Relationship Id="rId4" Type="http://schemas.openxmlformats.org/officeDocument/2006/relationships/hyperlink" Target="http://www.texascollaborative.org/spencer_urinalysis/ds_overview.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021" y="1713297"/>
            <a:ext cx="8951495" cy="2271849"/>
          </a:xfrm>
        </p:spPr>
        <p:txBody>
          <a:bodyPr/>
          <a:lstStyle/>
          <a:p>
            <a:pPr algn="ctr" rtl="0"/>
            <a:r>
              <a:rPr lang="en-US" sz="4800" b="1" dirty="0" smtClean="0"/>
              <a:t>General Urine Exa</a:t>
            </a:r>
            <a:r>
              <a:rPr lang="en-US" sz="4800" b="1" dirty="0" smtClean="0"/>
              <a:t>mination and</a:t>
            </a:r>
            <a:br>
              <a:rPr lang="en-US" sz="4800" b="1" dirty="0" smtClean="0"/>
            </a:br>
            <a:r>
              <a:rPr lang="en-US" sz="4800" b="1" dirty="0" smtClean="0"/>
              <a:t>General</a:t>
            </a:r>
            <a:r>
              <a:rPr lang="en-US" sz="4800" b="1" dirty="0" smtClean="0"/>
              <a:t> </a:t>
            </a:r>
            <a:r>
              <a:rPr lang="en-US" sz="4800" b="1" dirty="0" smtClean="0"/>
              <a:t>Stool Examination</a:t>
            </a:r>
            <a:endParaRPr lang="ar-IQ" sz="4800" b="1" dirty="0"/>
          </a:p>
        </p:txBody>
      </p:sp>
      <p:sp>
        <p:nvSpPr>
          <p:cNvPr id="3" name="Subtitle 2"/>
          <p:cNvSpPr>
            <a:spLocks noGrp="1"/>
          </p:cNvSpPr>
          <p:nvPr>
            <p:ph type="subTitle" idx="1"/>
          </p:nvPr>
        </p:nvSpPr>
        <p:spPr>
          <a:xfrm>
            <a:off x="675860" y="4676475"/>
            <a:ext cx="8676861" cy="1096899"/>
          </a:xfrm>
        </p:spPr>
        <p:txBody>
          <a:bodyPr>
            <a:normAutofit fontScale="25000" lnSpcReduction="20000"/>
          </a:bodyPr>
          <a:lstStyle/>
          <a:p>
            <a:endParaRPr lang="en-US" b="1" dirty="0" smtClean="0"/>
          </a:p>
          <a:p>
            <a:endParaRPr lang="en-US" dirty="0"/>
          </a:p>
          <a:p>
            <a:r>
              <a:rPr lang="en-US" dirty="0" smtClean="0"/>
              <a:t>                                                                    </a:t>
            </a:r>
          </a:p>
          <a:p>
            <a:pPr algn="l"/>
            <a:r>
              <a:rPr lang="en-US" sz="7400" b="1" dirty="0"/>
              <a:t> </a:t>
            </a:r>
            <a:r>
              <a:rPr lang="en-US" sz="7400" b="1" dirty="0" smtClean="0"/>
              <a:t>                                                    </a:t>
            </a:r>
            <a:r>
              <a:rPr lang="en-US" sz="9600" b="1" dirty="0" smtClean="0">
                <a:solidFill>
                  <a:schemeClr val="tx1"/>
                </a:solidFill>
              </a:rPr>
              <a:t>Asst. Prof. Dr. </a:t>
            </a:r>
            <a:r>
              <a:rPr lang="en-US" sz="9600" b="1" dirty="0" err="1" smtClean="0">
                <a:solidFill>
                  <a:schemeClr val="tx1"/>
                </a:solidFill>
              </a:rPr>
              <a:t>Dalya</a:t>
            </a:r>
            <a:r>
              <a:rPr lang="en-US" sz="9600" b="1" dirty="0" smtClean="0">
                <a:solidFill>
                  <a:schemeClr val="tx1"/>
                </a:solidFill>
              </a:rPr>
              <a:t> Basil Hanna</a:t>
            </a:r>
            <a:endParaRPr lang="ar-IQ" sz="7400" b="1" dirty="0">
              <a:solidFill>
                <a:schemeClr val="tx1"/>
              </a:solidFill>
            </a:endParaRPr>
          </a:p>
        </p:txBody>
      </p:sp>
    </p:spTree>
    <p:extLst>
      <p:ext uri="{BB962C8B-B14F-4D97-AF65-F5344CB8AC3E}">
        <p14:creationId xmlns:p14="http://schemas.microsoft.com/office/powerpoint/2010/main" val="3861414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Chemical </a:t>
            </a:r>
            <a:r>
              <a:rPr lang="en-US" altLang="en-US" b="1" dirty="0" smtClean="0"/>
              <a:t>Analysis (</a:t>
            </a:r>
            <a:r>
              <a:rPr lang="en-US" altLang="en-US" b="1" dirty="0"/>
              <a:t>Urine test </a:t>
            </a:r>
            <a:r>
              <a:rPr lang="en-US" altLang="en-US" b="1" dirty="0" smtClean="0"/>
              <a:t>strips) </a:t>
            </a:r>
            <a:endParaRPr lang="ar-IQ" b="1" dirty="0"/>
          </a:p>
        </p:txBody>
      </p:sp>
      <p:sp>
        <p:nvSpPr>
          <p:cNvPr id="3" name="Content Placeholder 2"/>
          <p:cNvSpPr>
            <a:spLocks noGrp="1"/>
          </p:cNvSpPr>
          <p:nvPr>
            <p:ph idx="1"/>
          </p:nvPr>
        </p:nvSpPr>
        <p:spPr>
          <a:xfrm>
            <a:off x="677334" y="1443789"/>
            <a:ext cx="8596668" cy="4597573"/>
          </a:xfrm>
        </p:spPr>
        <p:txBody>
          <a:bodyPr>
            <a:normAutofit lnSpcReduction="10000"/>
          </a:bodyPr>
          <a:lstStyle/>
          <a:p>
            <a:pPr algn="just" rtl="0"/>
            <a:r>
              <a:rPr lang="en-US" sz="2400" dirty="0" smtClean="0"/>
              <a:t>A </a:t>
            </a:r>
            <a:r>
              <a:rPr lang="en-US" sz="2400" dirty="0"/>
              <a:t>standard urine test strip may comprise up to 10 different chemical pads or reagents which react (change color) when immersed in, and then removed from, a urine sample. The test can often be read in as little as 60 to 120 seconds after </a:t>
            </a:r>
            <a:r>
              <a:rPr lang="en-US" sz="2400" dirty="0" smtClean="0"/>
              <a:t>dipping. </a:t>
            </a:r>
          </a:p>
          <a:p>
            <a:pPr algn="just" rtl="0"/>
            <a:r>
              <a:rPr lang="en-US" sz="2400" dirty="0" smtClean="0"/>
              <a:t>Routine </a:t>
            </a:r>
            <a:r>
              <a:rPr lang="en-US" sz="2400" dirty="0"/>
              <a:t>testing of the urine with </a:t>
            </a:r>
            <a:r>
              <a:rPr lang="en-US" sz="2400" dirty="0" err="1"/>
              <a:t>multiparameter</a:t>
            </a:r>
            <a:r>
              <a:rPr lang="en-US" sz="2400" dirty="0"/>
              <a:t> strips is the first step in the diagnosis of a wide range of diseases. The analysis includes testing for </a:t>
            </a:r>
            <a:r>
              <a:rPr lang="en-US" sz="2400" dirty="0" smtClean="0"/>
              <a:t>the presence of</a:t>
            </a:r>
            <a:r>
              <a:rPr lang="en-US" sz="2400" dirty="0"/>
              <a:t> proteins, glucose, ketones, </a:t>
            </a:r>
            <a:r>
              <a:rPr lang="en-US" sz="2400" dirty="0" err="1"/>
              <a:t>haemoglobin</a:t>
            </a:r>
            <a:r>
              <a:rPr lang="en-US" sz="2400" dirty="0"/>
              <a:t>, bilirubin, </a:t>
            </a:r>
            <a:r>
              <a:rPr lang="en-US" sz="2400" dirty="0" err="1"/>
              <a:t>urobilinogen</a:t>
            </a:r>
            <a:r>
              <a:rPr lang="en-US" sz="2400" dirty="0"/>
              <a:t>, acetone, nitrite and leucocytes as well as testing of pH and specific gravity or to test for infection by different pathogens.</a:t>
            </a:r>
            <a:endParaRPr lang="en-US" altLang="en-US" sz="2400" dirty="0"/>
          </a:p>
          <a:p>
            <a:pPr algn="just"/>
            <a:endParaRPr lang="ar-IQ" dirty="0"/>
          </a:p>
        </p:txBody>
      </p:sp>
    </p:spTree>
    <p:extLst>
      <p:ext uri="{BB962C8B-B14F-4D97-AF65-F5344CB8AC3E}">
        <p14:creationId xmlns:p14="http://schemas.microsoft.com/office/powerpoint/2010/main" val="164051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5380" y="1453412"/>
            <a:ext cx="4018970" cy="4211053"/>
          </a:xfrm>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2587625"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062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ar-IQ"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8008" y="847023"/>
            <a:ext cx="5467149" cy="5467149"/>
          </a:xfrm>
          <a:prstGeom prst="rect">
            <a:avLst/>
          </a:prstGeom>
        </p:spPr>
      </p:pic>
    </p:spTree>
    <p:extLst>
      <p:ext uri="{BB962C8B-B14F-4D97-AF65-F5344CB8AC3E}">
        <p14:creationId xmlns:p14="http://schemas.microsoft.com/office/powerpoint/2010/main" val="3559621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Chemical Analysis</a:t>
            </a:r>
            <a:endParaRPr lang="ar-IQ" dirty="0"/>
          </a:p>
        </p:txBody>
      </p:sp>
      <p:sp>
        <p:nvSpPr>
          <p:cNvPr id="3" name="Content Placeholder 2"/>
          <p:cNvSpPr>
            <a:spLocks noGrp="1"/>
          </p:cNvSpPr>
          <p:nvPr>
            <p:ph idx="1"/>
          </p:nvPr>
        </p:nvSpPr>
        <p:spPr/>
        <p:txBody>
          <a:bodyPr/>
          <a:lstStyle/>
          <a:p>
            <a:endParaRPr lang="ar-IQ" dirty="0"/>
          </a:p>
        </p:txBody>
      </p:sp>
      <p:pic>
        <p:nvPicPr>
          <p:cNvPr id="4" name="Picture 2" descr="http://1.bp.blogspot.com/-UVhhcgbhfqw/UE4X8rS2v5I/AAAAAAAAB4E/1CFxx2jJ38k/s640/UroTest+Tabl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026"/>
            <a:ext cx="12192000" cy="694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24294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a:spcBef>
                <a:spcPct val="0"/>
              </a:spcBef>
            </a:pPr>
            <a:r>
              <a:rPr lang="en-US" altLang="en-US" sz="3200" b="1" dirty="0">
                <a:solidFill>
                  <a:schemeClr val="accent1"/>
                </a:solidFill>
                <a:latin typeface="+mj-lt"/>
              </a:rPr>
              <a:t>Microscopic Examination </a:t>
            </a:r>
            <a:br>
              <a:rPr lang="en-US" altLang="en-US" sz="3200" b="1" dirty="0">
                <a:solidFill>
                  <a:schemeClr val="accent1"/>
                </a:solidFill>
                <a:latin typeface="+mj-lt"/>
              </a:rPr>
            </a:br>
            <a:endParaRPr lang="ar-IQ" sz="2400" b="1" dirty="0">
              <a:solidFill>
                <a:schemeClr val="accent1"/>
              </a:solidFill>
              <a:latin typeface="+mj-lt"/>
            </a:endParaRPr>
          </a:p>
        </p:txBody>
      </p:sp>
      <p:sp>
        <p:nvSpPr>
          <p:cNvPr id="3" name="Content Placeholder 2"/>
          <p:cNvSpPr>
            <a:spLocks noGrp="1"/>
          </p:cNvSpPr>
          <p:nvPr>
            <p:ph idx="1"/>
          </p:nvPr>
        </p:nvSpPr>
        <p:spPr>
          <a:xfrm>
            <a:off x="677334" y="1501541"/>
            <a:ext cx="8596668" cy="4539821"/>
          </a:xfrm>
        </p:spPr>
        <p:txBody>
          <a:bodyPr>
            <a:normAutofit/>
          </a:bodyPr>
          <a:lstStyle/>
          <a:p>
            <a:pPr algn="just" rtl="0"/>
            <a:r>
              <a:rPr lang="en-US" sz="2400" dirty="0">
                <a:solidFill>
                  <a:schemeClr val="tx1"/>
                </a:solidFill>
              </a:rPr>
              <a:t>In microscopy, a sample of urine is centrifuged to obtain some sediment, a</a:t>
            </a:r>
            <a:r>
              <a:rPr lang="en-US" altLang="en-US" sz="2400" dirty="0" smtClean="0">
                <a:solidFill>
                  <a:schemeClr val="tx1"/>
                </a:solidFill>
              </a:rPr>
              <a:t> </a:t>
            </a:r>
            <a:r>
              <a:rPr lang="en-US" altLang="en-US" sz="2400" dirty="0">
                <a:solidFill>
                  <a:schemeClr val="tx1"/>
                </a:solidFill>
              </a:rPr>
              <a:t>variety of normal and abnormal cellular elements may be seen in urine when looked at under a microscope, including:</a:t>
            </a:r>
          </a:p>
          <a:p>
            <a:pPr lvl="1" algn="l" rtl="0"/>
            <a:r>
              <a:rPr lang="en-US" altLang="en-US" sz="2000" dirty="0">
                <a:solidFill>
                  <a:schemeClr val="tx1"/>
                </a:solidFill>
              </a:rPr>
              <a:t>Red blood cells</a:t>
            </a:r>
          </a:p>
          <a:p>
            <a:pPr lvl="1" algn="l" rtl="0"/>
            <a:r>
              <a:rPr lang="en-US" altLang="en-US" sz="2000" dirty="0">
                <a:solidFill>
                  <a:schemeClr val="tx1"/>
                </a:solidFill>
              </a:rPr>
              <a:t>White blood cells</a:t>
            </a:r>
          </a:p>
          <a:p>
            <a:pPr lvl="1" algn="l" rtl="0"/>
            <a:r>
              <a:rPr lang="en-US" altLang="en-US" sz="2000" dirty="0">
                <a:solidFill>
                  <a:schemeClr val="tx1"/>
                </a:solidFill>
              </a:rPr>
              <a:t>Epithelial cells</a:t>
            </a:r>
          </a:p>
          <a:p>
            <a:pPr lvl="1" algn="l" rtl="0"/>
            <a:r>
              <a:rPr lang="en-US" altLang="en-US" sz="2000" dirty="0">
                <a:solidFill>
                  <a:schemeClr val="tx1"/>
                </a:solidFill>
              </a:rPr>
              <a:t>Crystals</a:t>
            </a:r>
          </a:p>
          <a:p>
            <a:pPr lvl="1" algn="l" rtl="0"/>
            <a:r>
              <a:rPr lang="en-US" altLang="en-US" sz="2000" dirty="0">
                <a:solidFill>
                  <a:schemeClr val="tx1"/>
                </a:solidFill>
              </a:rPr>
              <a:t>Bacteria</a:t>
            </a:r>
          </a:p>
          <a:p>
            <a:pPr algn="l" rtl="0"/>
            <a:endParaRPr lang="ar-IQ" sz="2400" dirty="0">
              <a:solidFill>
                <a:schemeClr val="tx1"/>
              </a:solidFill>
            </a:endParaRPr>
          </a:p>
        </p:txBody>
      </p:sp>
    </p:spTree>
    <p:extLst>
      <p:ext uri="{BB962C8B-B14F-4D97-AF65-F5344CB8AC3E}">
        <p14:creationId xmlns:p14="http://schemas.microsoft.com/office/powerpoint/2010/main" val="3000333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Microscopic Examination </a:t>
            </a:r>
            <a:br>
              <a:rPr lang="en-US" altLang="en-US" b="1" dirty="0"/>
            </a:br>
            <a:endParaRPr lang="ar-IQ" dirty="0"/>
          </a:p>
        </p:txBody>
      </p:sp>
      <p:sp>
        <p:nvSpPr>
          <p:cNvPr id="3" name="Content Placeholder 2"/>
          <p:cNvSpPr>
            <a:spLocks noGrp="1"/>
          </p:cNvSpPr>
          <p:nvPr>
            <p:ph idx="1"/>
          </p:nvPr>
        </p:nvSpPr>
        <p:spPr>
          <a:xfrm>
            <a:off x="677334" y="1578543"/>
            <a:ext cx="8596668" cy="4251063"/>
          </a:xfrm>
        </p:spPr>
        <p:txBody>
          <a:bodyPr>
            <a:normAutofit/>
          </a:bodyPr>
          <a:lstStyle/>
          <a:p>
            <a:pPr algn="l" rtl="0">
              <a:buNone/>
            </a:pPr>
            <a:r>
              <a:rPr lang="en-US" altLang="ar-IQ" sz="2000" b="1" dirty="0">
                <a:solidFill>
                  <a:schemeClr val="tx1"/>
                </a:solidFill>
              </a:rPr>
              <a:t>Red Blood Cells:</a:t>
            </a:r>
          </a:p>
          <a:p>
            <a:pPr algn="l" rtl="0">
              <a:buNone/>
            </a:pPr>
            <a:r>
              <a:rPr lang="en-US" altLang="ar-IQ" sz="2000" b="1" dirty="0"/>
              <a:t>Hematuria</a:t>
            </a:r>
            <a:r>
              <a:rPr lang="en-US" altLang="ar-IQ" sz="2000" dirty="0"/>
              <a:t> is the presence of abnormal numbers of red cells in urine due to: </a:t>
            </a:r>
          </a:p>
          <a:p>
            <a:pPr algn="l" rtl="0">
              <a:buNone/>
            </a:pPr>
            <a:r>
              <a:rPr lang="en-US" altLang="ar-IQ" sz="2000" dirty="0"/>
              <a:t>a. Glomerular damage </a:t>
            </a:r>
          </a:p>
          <a:p>
            <a:pPr algn="l" rtl="0">
              <a:buNone/>
            </a:pPr>
            <a:r>
              <a:rPr lang="en-US" altLang="ar-IQ" sz="2000" dirty="0"/>
              <a:t>b. Tumors</a:t>
            </a:r>
          </a:p>
          <a:p>
            <a:pPr algn="l" rtl="0">
              <a:buNone/>
            </a:pPr>
            <a:r>
              <a:rPr lang="en-US" altLang="ar-IQ" sz="2000" dirty="0"/>
              <a:t>c. Urinary tract stones</a:t>
            </a:r>
          </a:p>
          <a:p>
            <a:pPr marL="0" indent="0" algn="l" rtl="0">
              <a:buNone/>
            </a:pPr>
            <a:r>
              <a:rPr lang="en-US" altLang="ar-IQ" sz="2000" dirty="0"/>
              <a:t>d. Upper and lower urinary tract infections </a:t>
            </a:r>
          </a:p>
          <a:p>
            <a:pPr algn="l" rtl="0"/>
            <a:endParaRPr lang="ar-IQ" sz="2000" dirty="0"/>
          </a:p>
        </p:txBody>
      </p:sp>
    </p:spTree>
    <p:extLst>
      <p:ext uri="{BB962C8B-B14F-4D97-AF65-F5344CB8AC3E}">
        <p14:creationId xmlns:p14="http://schemas.microsoft.com/office/powerpoint/2010/main" val="3719884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Microscopic Examination </a:t>
            </a:r>
            <a:br>
              <a:rPr lang="en-US" altLang="en-US" b="1" dirty="0"/>
            </a:br>
            <a:endParaRPr lang="ar-IQ" dirty="0"/>
          </a:p>
        </p:txBody>
      </p:sp>
      <p:sp>
        <p:nvSpPr>
          <p:cNvPr id="3" name="Content Placeholder 2"/>
          <p:cNvSpPr>
            <a:spLocks noGrp="1"/>
          </p:cNvSpPr>
          <p:nvPr>
            <p:ph idx="1"/>
          </p:nvPr>
        </p:nvSpPr>
        <p:spPr>
          <a:xfrm>
            <a:off x="677334" y="1930401"/>
            <a:ext cx="8596668" cy="4110962"/>
          </a:xfrm>
        </p:spPr>
        <p:txBody>
          <a:bodyPr/>
          <a:lstStyle/>
          <a:p>
            <a:pPr algn="l" rtl="0">
              <a:buNone/>
            </a:pPr>
            <a:r>
              <a:rPr lang="en-GB" altLang="ar-IQ" b="1" u="sng" dirty="0"/>
              <a:t>Two Types of </a:t>
            </a:r>
            <a:r>
              <a:rPr lang="en-GB" altLang="ar-IQ" b="1" u="sng" dirty="0" err="1" smtClean="0"/>
              <a:t>Hematuria</a:t>
            </a:r>
            <a:endParaRPr lang="en-GB" altLang="ar-IQ" b="1" dirty="0">
              <a:solidFill>
                <a:srgbClr val="FF0000"/>
              </a:solidFill>
            </a:endParaRPr>
          </a:p>
          <a:p>
            <a:pPr algn="l" rtl="0"/>
            <a:r>
              <a:rPr lang="en-GB" altLang="ar-IQ" dirty="0">
                <a:solidFill>
                  <a:srgbClr val="0070C0"/>
                </a:solidFill>
              </a:rPr>
              <a:t>Gross </a:t>
            </a:r>
            <a:r>
              <a:rPr lang="en-GB" altLang="ar-IQ" dirty="0" err="1">
                <a:solidFill>
                  <a:srgbClr val="0070C0"/>
                </a:solidFill>
              </a:rPr>
              <a:t>hematuria</a:t>
            </a:r>
            <a:r>
              <a:rPr lang="en-GB" altLang="ar-IQ" dirty="0">
                <a:solidFill>
                  <a:srgbClr val="FFFF00"/>
                </a:solidFill>
              </a:rPr>
              <a:t> </a:t>
            </a:r>
            <a:r>
              <a:rPr lang="en-GB" altLang="ar-IQ" dirty="0"/>
              <a:t>means that the blood can be seen by the naked eye. The urine may look pinkish, brownish, or bright red</a:t>
            </a:r>
            <a:r>
              <a:rPr lang="en-GB" altLang="ar-IQ" dirty="0" smtClean="0"/>
              <a:t>.</a:t>
            </a:r>
          </a:p>
          <a:p>
            <a:pPr algn="l" rtl="0"/>
            <a:endParaRPr lang="ar-IQ" altLang="ar-IQ" dirty="0" smtClean="0"/>
          </a:p>
          <a:p>
            <a:pPr algn="l" rtl="0"/>
            <a:endParaRPr lang="en-GB" altLang="ar-IQ" dirty="0"/>
          </a:p>
          <a:p>
            <a:pPr algn="l" rtl="0"/>
            <a:endParaRPr lang="ar-IQ" altLang="ar-IQ" dirty="0" smtClean="0"/>
          </a:p>
          <a:p>
            <a:pPr algn="l" rtl="0"/>
            <a:endParaRPr lang="ar-IQ" altLang="ar-IQ" dirty="0">
              <a:solidFill>
                <a:srgbClr val="0070C0"/>
              </a:solidFill>
            </a:endParaRPr>
          </a:p>
          <a:p>
            <a:pPr algn="l" rtl="0"/>
            <a:r>
              <a:rPr lang="en-GB" altLang="ar-IQ" dirty="0" smtClean="0">
                <a:solidFill>
                  <a:srgbClr val="0070C0"/>
                </a:solidFill>
              </a:rPr>
              <a:t>Microscopic </a:t>
            </a:r>
            <a:r>
              <a:rPr lang="en-GB" altLang="ar-IQ" dirty="0" err="1">
                <a:solidFill>
                  <a:srgbClr val="0070C0"/>
                </a:solidFill>
              </a:rPr>
              <a:t>hematuria</a:t>
            </a:r>
            <a:r>
              <a:rPr lang="en-GB" altLang="ar-IQ" dirty="0"/>
              <a:t> means that the urine is clear, but blood cells can be seen under a microscope.</a:t>
            </a:r>
            <a:endParaRPr lang="en-US" altLang="ar-IQ" dirty="0"/>
          </a:p>
          <a:p>
            <a:pPr algn="l" rtl="0"/>
            <a:endParaRPr lang="ar-IQ" dirty="0"/>
          </a:p>
        </p:txBody>
      </p:sp>
      <p:pic>
        <p:nvPicPr>
          <p:cNvPr id="4" name="Picture 5" descr="http://vet.uga.edu/ivcvm/courses/vpat5215/urinary/uremia/images/F07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421" y="5025928"/>
            <a:ext cx="2527998" cy="165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3797" y="2697483"/>
            <a:ext cx="2367815" cy="1775862"/>
          </a:xfrm>
          <a:prstGeom prst="rect">
            <a:avLst/>
          </a:prstGeom>
        </p:spPr>
      </p:pic>
    </p:spTree>
    <p:extLst>
      <p:ext uri="{BB962C8B-B14F-4D97-AF65-F5344CB8AC3E}">
        <p14:creationId xmlns:p14="http://schemas.microsoft.com/office/powerpoint/2010/main" val="3210309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Microscopic Examination </a:t>
            </a:r>
            <a:br>
              <a:rPr lang="en-US" altLang="en-US" b="1" dirty="0"/>
            </a:br>
            <a:endParaRPr lang="ar-IQ" dirty="0"/>
          </a:p>
        </p:txBody>
      </p:sp>
      <p:sp>
        <p:nvSpPr>
          <p:cNvPr id="3" name="Content Placeholder 2"/>
          <p:cNvSpPr>
            <a:spLocks noGrp="1"/>
          </p:cNvSpPr>
          <p:nvPr>
            <p:ph idx="1"/>
          </p:nvPr>
        </p:nvSpPr>
        <p:spPr/>
        <p:txBody>
          <a:bodyPr>
            <a:normAutofit/>
          </a:bodyPr>
          <a:lstStyle/>
          <a:p>
            <a:pPr algn="just" rtl="0">
              <a:buNone/>
            </a:pPr>
            <a:r>
              <a:rPr lang="en-US" sz="2000" dirty="0" smtClean="0">
                <a:solidFill>
                  <a:schemeClr val="tx1"/>
                </a:solidFill>
              </a:rPr>
              <a:t>White blood cells: </a:t>
            </a:r>
            <a:r>
              <a:rPr lang="en-US" altLang="ar-IQ" sz="2000" b="1" u="sng" dirty="0" err="1" smtClean="0">
                <a:solidFill>
                  <a:schemeClr val="tx1"/>
                </a:solidFill>
              </a:rPr>
              <a:t>Pyuria</a:t>
            </a:r>
            <a:r>
              <a:rPr lang="en-US" altLang="ar-IQ" sz="2000" dirty="0" smtClean="0">
                <a:solidFill>
                  <a:schemeClr val="tx1"/>
                </a:solidFill>
              </a:rPr>
              <a:t> </a:t>
            </a:r>
            <a:r>
              <a:rPr lang="en-US" altLang="ar-IQ" sz="2000" dirty="0">
                <a:solidFill>
                  <a:schemeClr val="tx1"/>
                </a:solidFill>
              </a:rPr>
              <a:t>refers to the presence of abnormal numbers </a:t>
            </a:r>
            <a:r>
              <a:rPr lang="en-US" altLang="ar-IQ" sz="2000" dirty="0" smtClean="0">
                <a:solidFill>
                  <a:schemeClr val="tx1"/>
                </a:solidFill>
              </a:rPr>
              <a:t>of leukocytes </a:t>
            </a:r>
            <a:r>
              <a:rPr lang="en-US" altLang="ar-IQ" sz="2000" dirty="0">
                <a:solidFill>
                  <a:schemeClr val="tx1"/>
                </a:solidFill>
              </a:rPr>
              <a:t>that may appear with infection in either the upper or lower urinary tract or with acute glomerulonephritis. </a:t>
            </a:r>
          </a:p>
          <a:p>
            <a:pPr algn="just" rtl="0">
              <a:buNone/>
            </a:pPr>
            <a:r>
              <a:rPr lang="en-US" altLang="ar-IQ" sz="2000" dirty="0">
                <a:solidFill>
                  <a:schemeClr val="tx1"/>
                </a:solidFill>
              </a:rPr>
              <a:t> </a:t>
            </a:r>
            <a:r>
              <a:rPr lang="en-US" altLang="ar-IQ" sz="2000" dirty="0" smtClean="0">
                <a:solidFill>
                  <a:schemeClr val="tx1"/>
                </a:solidFill>
              </a:rPr>
              <a:t>   WBCs </a:t>
            </a:r>
            <a:r>
              <a:rPr lang="en-US" altLang="ar-IQ" sz="2000" dirty="0">
                <a:solidFill>
                  <a:schemeClr val="tx1"/>
                </a:solidFill>
              </a:rPr>
              <a:t>- ≤2-5 WBCs/</a:t>
            </a:r>
            <a:r>
              <a:rPr lang="en-US" altLang="ar-IQ" sz="2000" dirty="0" err="1">
                <a:solidFill>
                  <a:schemeClr val="tx1"/>
                </a:solidFill>
              </a:rPr>
              <a:t>hpf</a:t>
            </a:r>
            <a:r>
              <a:rPr lang="en-US" altLang="ar-IQ" sz="2000" dirty="0">
                <a:solidFill>
                  <a:schemeClr val="tx1"/>
                </a:solidFill>
              </a:rPr>
              <a:t> </a:t>
            </a:r>
          </a:p>
          <a:p>
            <a:pPr algn="just" rtl="0"/>
            <a:endParaRPr lang="ar-IQ" sz="2000" dirty="0">
              <a:solidFill>
                <a:schemeClr val="tx1"/>
              </a:solidFill>
            </a:endParaRPr>
          </a:p>
        </p:txBody>
      </p:sp>
      <p:pic>
        <p:nvPicPr>
          <p:cNvPr id="4" name="Picture 4" descr="http://usercontent1.hubimg.com/8485192_f2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488" y="4001320"/>
            <a:ext cx="5616893" cy="285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6203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Microscopic Examination </a:t>
            </a:r>
            <a:br>
              <a:rPr lang="en-US" altLang="en-US" b="1" dirty="0"/>
            </a:br>
            <a:endParaRPr lang="ar-IQ" dirty="0"/>
          </a:p>
        </p:txBody>
      </p:sp>
      <p:sp>
        <p:nvSpPr>
          <p:cNvPr id="3" name="Content Placeholder 2"/>
          <p:cNvSpPr>
            <a:spLocks noGrp="1"/>
          </p:cNvSpPr>
          <p:nvPr>
            <p:ph idx="1"/>
          </p:nvPr>
        </p:nvSpPr>
        <p:spPr>
          <a:xfrm>
            <a:off x="677334" y="1443789"/>
            <a:ext cx="8596668" cy="4597573"/>
          </a:xfrm>
        </p:spPr>
        <p:txBody>
          <a:bodyPr>
            <a:normAutofit/>
          </a:bodyPr>
          <a:lstStyle/>
          <a:p>
            <a:pPr algn="just" rtl="0"/>
            <a:r>
              <a:rPr lang="en-US" sz="2400" dirty="0" smtClean="0"/>
              <a:t>Epithelial cells: </a:t>
            </a:r>
            <a:r>
              <a:rPr lang="en-US" altLang="ar-IQ" sz="2400" dirty="0"/>
              <a:t>Renal tubular epithelial cells, contain a large round or oval nucleus and normally slough into the urine in small numbers. However, with </a:t>
            </a:r>
            <a:r>
              <a:rPr lang="en-US" altLang="ar-IQ" sz="2400" u="sng" dirty="0" err="1"/>
              <a:t>nephrotic</a:t>
            </a:r>
            <a:r>
              <a:rPr lang="en-US" altLang="ar-IQ" sz="2400" u="sng" dirty="0"/>
              <a:t> syndrome </a:t>
            </a:r>
            <a:r>
              <a:rPr lang="en-US" altLang="ar-IQ" sz="2400" dirty="0"/>
              <a:t>and in conditions leading to </a:t>
            </a:r>
            <a:r>
              <a:rPr lang="en-US" altLang="ar-IQ" sz="2400" u="sng" dirty="0"/>
              <a:t>tubular degeneration, the number sloughed is increased</a:t>
            </a:r>
            <a:r>
              <a:rPr lang="en-US" altLang="ar-IQ" sz="2400" u="sng" dirty="0" smtClean="0"/>
              <a:t>.</a:t>
            </a:r>
            <a:endParaRPr lang="en-US" altLang="ar-IQ" sz="2400" dirty="0"/>
          </a:p>
          <a:p>
            <a:pPr algn="just" rtl="0"/>
            <a:r>
              <a:rPr lang="en-US" altLang="ar-IQ" sz="2400" dirty="0" smtClean="0"/>
              <a:t>Normal range: ≤</a:t>
            </a:r>
            <a:r>
              <a:rPr lang="en-US" altLang="ar-IQ" sz="2400" dirty="0"/>
              <a:t>15-20 squamous epithelial cells/</a:t>
            </a:r>
            <a:r>
              <a:rPr lang="en-US" altLang="ar-IQ" sz="2400" dirty="0" err="1"/>
              <a:t>hpf</a:t>
            </a:r>
            <a:r>
              <a:rPr lang="en-US" altLang="ar-IQ" sz="2400" dirty="0"/>
              <a:t> </a:t>
            </a:r>
          </a:p>
          <a:p>
            <a:pPr algn="just" rtl="0">
              <a:buNone/>
            </a:pPr>
            <a:endParaRPr lang="en-US" altLang="ar-IQ" sz="2400" dirty="0"/>
          </a:p>
          <a:p>
            <a:pPr algn="just" rtl="0"/>
            <a:endParaRPr lang="ar-IQ" sz="2400" dirty="0"/>
          </a:p>
        </p:txBody>
      </p:sp>
      <p:pic>
        <p:nvPicPr>
          <p:cNvPr id="4" name="Picture 4" descr="Image result for epithelial cells in ur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60" y="3886200"/>
            <a:ext cx="5694948" cy="284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13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Microscopic Examination </a:t>
            </a:r>
            <a:br>
              <a:rPr lang="en-US" altLang="en-US" b="1" dirty="0"/>
            </a:br>
            <a:endParaRPr lang="ar-IQ" dirty="0"/>
          </a:p>
        </p:txBody>
      </p:sp>
      <p:sp>
        <p:nvSpPr>
          <p:cNvPr id="3" name="Content Placeholder 2"/>
          <p:cNvSpPr>
            <a:spLocks noGrp="1"/>
          </p:cNvSpPr>
          <p:nvPr>
            <p:ph idx="1"/>
          </p:nvPr>
        </p:nvSpPr>
        <p:spPr>
          <a:xfrm>
            <a:off x="677334" y="1520793"/>
            <a:ext cx="8596668" cy="4520570"/>
          </a:xfrm>
        </p:spPr>
        <p:txBody>
          <a:bodyPr>
            <a:normAutofit/>
          </a:bodyPr>
          <a:lstStyle/>
          <a:p>
            <a:pPr marL="182880" indent="-182880" algn="just" rtl="0">
              <a:defRPr/>
            </a:pPr>
            <a:r>
              <a:rPr lang="en-GB" sz="2400" dirty="0" smtClean="0">
                <a:solidFill>
                  <a:schemeClr val="tx1"/>
                </a:solidFill>
                <a:latin typeface="+mj-lt"/>
                <a:cs typeface="Times New Roman" pitchFamily="18" charset="0"/>
              </a:rPr>
              <a:t>Urinary </a:t>
            </a:r>
            <a:r>
              <a:rPr lang="en-GB" sz="2400" dirty="0">
                <a:solidFill>
                  <a:schemeClr val="tx1"/>
                </a:solidFill>
                <a:latin typeface="+mj-lt"/>
                <a:cs typeface="Times New Roman" pitchFamily="18" charset="0"/>
              </a:rPr>
              <a:t>casts may be made up of cells (such as white </a:t>
            </a:r>
            <a:r>
              <a:rPr lang="en-GB" sz="2400" dirty="0" smtClean="0">
                <a:solidFill>
                  <a:schemeClr val="tx1"/>
                </a:solidFill>
                <a:latin typeface="+mj-lt"/>
                <a:cs typeface="Times New Roman" pitchFamily="18" charset="0"/>
              </a:rPr>
              <a:t> blood </a:t>
            </a:r>
            <a:r>
              <a:rPr lang="en-GB" sz="2400" dirty="0">
                <a:solidFill>
                  <a:schemeClr val="tx1"/>
                </a:solidFill>
                <a:latin typeface="+mj-lt"/>
                <a:cs typeface="Times New Roman" pitchFamily="18" charset="0"/>
              </a:rPr>
              <a:t>cells, red blood cells, kidney cells) or </a:t>
            </a:r>
            <a:r>
              <a:rPr lang="en-GB" sz="2400" dirty="0" smtClean="0">
                <a:solidFill>
                  <a:schemeClr val="tx1"/>
                </a:solidFill>
                <a:latin typeface="+mj-lt"/>
                <a:cs typeface="Times New Roman" pitchFamily="18" charset="0"/>
              </a:rPr>
              <a:t>substances such </a:t>
            </a:r>
            <a:r>
              <a:rPr lang="en-GB" sz="2400" dirty="0">
                <a:solidFill>
                  <a:schemeClr val="tx1"/>
                </a:solidFill>
                <a:latin typeface="+mj-lt"/>
                <a:cs typeface="Times New Roman" pitchFamily="18" charset="0"/>
              </a:rPr>
              <a:t>as protein. </a:t>
            </a:r>
            <a:endParaRPr lang="en-GB" sz="2400" dirty="0" smtClean="0">
              <a:solidFill>
                <a:schemeClr val="tx1"/>
              </a:solidFill>
              <a:latin typeface="+mj-lt"/>
              <a:cs typeface="Times New Roman" pitchFamily="18" charset="0"/>
            </a:endParaRPr>
          </a:p>
          <a:p>
            <a:pPr marL="182880" indent="-182880" algn="just" rtl="0">
              <a:defRPr/>
            </a:pPr>
            <a:r>
              <a:rPr lang="en-US" altLang="ar-IQ" sz="2400" b="1" dirty="0">
                <a:solidFill>
                  <a:schemeClr val="tx1"/>
                </a:solidFill>
                <a:latin typeface="+mj-lt"/>
              </a:rPr>
              <a:t>Hyaline casts </a:t>
            </a:r>
            <a:r>
              <a:rPr lang="en-US" altLang="ar-IQ" sz="2400" dirty="0">
                <a:solidFill>
                  <a:schemeClr val="tx1"/>
                </a:solidFill>
                <a:latin typeface="+mj-lt"/>
              </a:rPr>
              <a:t>are composed primarily of a </a:t>
            </a:r>
            <a:r>
              <a:rPr lang="en-US" altLang="ar-IQ" sz="2400" dirty="0" err="1">
                <a:solidFill>
                  <a:schemeClr val="tx1"/>
                </a:solidFill>
                <a:latin typeface="+mj-lt"/>
              </a:rPr>
              <a:t>mucoprotein</a:t>
            </a:r>
            <a:r>
              <a:rPr lang="en-US" altLang="ar-IQ" sz="2400" dirty="0">
                <a:solidFill>
                  <a:schemeClr val="tx1"/>
                </a:solidFill>
                <a:latin typeface="+mj-lt"/>
              </a:rPr>
              <a:t> (</a:t>
            </a:r>
            <a:r>
              <a:rPr lang="en-US" altLang="ar-IQ" sz="2400" b="1" i="1" dirty="0">
                <a:solidFill>
                  <a:schemeClr val="tx1"/>
                </a:solidFill>
                <a:latin typeface="+mj-lt"/>
              </a:rPr>
              <a:t>Tamm-</a:t>
            </a:r>
            <a:r>
              <a:rPr lang="en-US" altLang="ar-IQ" sz="2400" b="1" i="1" dirty="0" err="1">
                <a:solidFill>
                  <a:schemeClr val="tx1"/>
                </a:solidFill>
                <a:latin typeface="+mj-lt"/>
              </a:rPr>
              <a:t>Horsfall</a:t>
            </a:r>
            <a:r>
              <a:rPr lang="en-US" altLang="ar-IQ" sz="2400" b="1" i="1" dirty="0">
                <a:solidFill>
                  <a:schemeClr val="tx1"/>
                </a:solidFill>
                <a:latin typeface="+mj-lt"/>
              </a:rPr>
              <a:t> proteins</a:t>
            </a:r>
            <a:r>
              <a:rPr lang="en-US" altLang="ar-IQ" sz="2400" dirty="0">
                <a:solidFill>
                  <a:schemeClr val="tx1"/>
                </a:solidFill>
                <a:latin typeface="+mj-lt"/>
              </a:rPr>
              <a:t>) secreted by tubule cells.</a:t>
            </a:r>
            <a:endParaRPr lang="en-GB" sz="2400" dirty="0">
              <a:solidFill>
                <a:schemeClr val="tx1"/>
              </a:solidFill>
              <a:latin typeface="+mj-lt"/>
              <a:cs typeface="Times New Roman" pitchFamily="18" charset="0"/>
            </a:endParaRPr>
          </a:p>
          <a:p>
            <a:pPr marL="182880" indent="-182880" algn="just" rtl="0">
              <a:defRPr/>
            </a:pPr>
            <a:endParaRPr lang="en-US" sz="2000" dirty="0"/>
          </a:p>
          <a:p>
            <a:pPr algn="just" rtl="0"/>
            <a:endParaRPr lang="ar-IQ" sz="2000" dirty="0"/>
          </a:p>
        </p:txBody>
      </p:sp>
      <p:pic>
        <p:nvPicPr>
          <p:cNvPr id="5" name="Picture 4" descr="RBC_cast_arrow"/>
          <p:cNvPicPr>
            <a:picLocks noChangeAspect="1" noChangeArrowheads="1"/>
          </p:cNvPicPr>
          <p:nvPr/>
        </p:nvPicPr>
        <p:blipFill>
          <a:blip r:embed="rId2">
            <a:extLst>
              <a:ext uri="{28A0092B-C50C-407E-A947-70E740481C1C}">
                <a14:useLocalDpi xmlns:a14="http://schemas.microsoft.com/office/drawing/2010/main" val="0"/>
              </a:ext>
            </a:extLst>
          </a:blip>
          <a:srcRect t="20575"/>
          <a:stretch>
            <a:fillRect/>
          </a:stretch>
        </p:blipFill>
        <p:spPr bwMode="auto">
          <a:xfrm>
            <a:off x="581581" y="3929519"/>
            <a:ext cx="4809695" cy="275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993" y="3929519"/>
            <a:ext cx="4174900" cy="275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782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4400" b="1" dirty="0"/>
              <a:t>Urine analysis</a:t>
            </a:r>
            <a:endParaRPr lang="ar-IQ" dirty="0"/>
          </a:p>
        </p:txBody>
      </p:sp>
      <p:sp>
        <p:nvSpPr>
          <p:cNvPr id="3" name="Content Placeholder 2"/>
          <p:cNvSpPr>
            <a:spLocks noGrp="1"/>
          </p:cNvSpPr>
          <p:nvPr>
            <p:ph idx="1"/>
          </p:nvPr>
        </p:nvSpPr>
        <p:spPr>
          <a:xfrm>
            <a:off x="677334" y="1665171"/>
            <a:ext cx="8596668" cy="4376191"/>
          </a:xfrm>
        </p:spPr>
        <p:txBody>
          <a:bodyPr>
            <a:noAutofit/>
          </a:bodyPr>
          <a:lstStyle/>
          <a:p>
            <a:pPr algn="just" rtl="0"/>
            <a:r>
              <a:rPr lang="en-US" sz="2400" b="1" i="1" dirty="0" smtClean="0">
                <a:solidFill>
                  <a:schemeClr val="accent2">
                    <a:lumMod val="75000"/>
                  </a:schemeClr>
                </a:solidFill>
              </a:rPr>
              <a:t>Urine</a:t>
            </a:r>
            <a:r>
              <a:rPr lang="en-US" sz="2400" dirty="0"/>
              <a:t> </a:t>
            </a:r>
            <a:r>
              <a:rPr lang="en-US" sz="2400" dirty="0">
                <a:solidFill>
                  <a:schemeClr val="tx1"/>
                </a:solidFill>
              </a:rPr>
              <a:t>is a liquid mainly consisting of water and waste products of our body, generated through filtering the blood by the kidneys.</a:t>
            </a:r>
          </a:p>
          <a:p>
            <a:pPr algn="just" rtl="0"/>
            <a:r>
              <a:rPr lang="en-US" sz="2400" dirty="0" smtClean="0">
                <a:solidFill>
                  <a:schemeClr val="tx1"/>
                </a:solidFill>
              </a:rPr>
              <a:t>Urine contains </a:t>
            </a:r>
            <a:r>
              <a:rPr lang="en-US" sz="2400" dirty="0">
                <a:solidFill>
                  <a:schemeClr val="tx1"/>
                </a:solidFill>
              </a:rPr>
              <a:t>residual nitrogen substances such as urea, uric acid, creatinine and a small dose of mineral salts and enzymes. Among </a:t>
            </a:r>
            <a:r>
              <a:rPr lang="en-US" sz="2400" dirty="0" smtClean="0">
                <a:solidFill>
                  <a:schemeClr val="tx1"/>
                </a:solidFill>
              </a:rPr>
              <a:t>these substances, </a:t>
            </a:r>
            <a:r>
              <a:rPr lang="en-US" sz="2400" dirty="0">
                <a:solidFill>
                  <a:schemeClr val="tx1"/>
                </a:solidFill>
              </a:rPr>
              <a:t>there is also the </a:t>
            </a:r>
            <a:r>
              <a:rPr lang="en-US" sz="2400" b="1" dirty="0" err="1" smtClean="0">
                <a:solidFill>
                  <a:schemeClr val="accent2">
                    <a:lumMod val="75000"/>
                  </a:schemeClr>
                </a:solidFill>
              </a:rPr>
              <a:t>urochrome</a:t>
            </a:r>
            <a:r>
              <a:rPr lang="en-US" sz="2400" dirty="0" smtClean="0">
                <a:solidFill>
                  <a:schemeClr val="tx1"/>
                </a:solidFill>
              </a:rPr>
              <a:t>, </a:t>
            </a:r>
            <a:r>
              <a:rPr lang="en-US" sz="2400" dirty="0">
                <a:solidFill>
                  <a:schemeClr val="tx1"/>
                </a:solidFill>
              </a:rPr>
              <a:t>which is the pigment that gives urine the typical amber yellow color</a:t>
            </a:r>
            <a:r>
              <a:rPr lang="en-US" sz="2400" dirty="0" smtClean="0">
                <a:solidFill>
                  <a:schemeClr val="tx1"/>
                </a:solidFill>
              </a:rPr>
              <a:t>. Bilirubin and </a:t>
            </a:r>
            <a:r>
              <a:rPr lang="en-US" sz="2400" dirty="0" err="1" smtClean="0">
                <a:solidFill>
                  <a:schemeClr val="tx1"/>
                </a:solidFill>
              </a:rPr>
              <a:t>urobilin</a:t>
            </a:r>
            <a:r>
              <a:rPr lang="en-US" sz="2400" dirty="0" smtClean="0">
                <a:solidFill>
                  <a:schemeClr val="tx1"/>
                </a:solidFill>
              </a:rPr>
              <a:t> also make the </a:t>
            </a:r>
            <a:r>
              <a:rPr lang="en-US" sz="2400" smtClean="0">
                <a:solidFill>
                  <a:schemeClr val="tx1"/>
                </a:solidFill>
              </a:rPr>
              <a:t>urine yellow.</a:t>
            </a:r>
            <a:endParaRPr lang="en-US" sz="2400" dirty="0" smtClean="0">
              <a:solidFill>
                <a:schemeClr val="tx1"/>
              </a:solidFill>
            </a:endParaRPr>
          </a:p>
          <a:p>
            <a:pPr algn="just" rtl="0"/>
            <a:endParaRPr lang="en-US" sz="2400" dirty="0"/>
          </a:p>
          <a:p>
            <a:pPr algn="just" rtl="0"/>
            <a:endParaRPr lang="ar-IQ" sz="2400" dirty="0"/>
          </a:p>
        </p:txBody>
      </p:sp>
    </p:spTree>
    <p:extLst>
      <p:ext uri="{BB962C8B-B14F-4D97-AF65-F5344CB8AC3E}">
        <p14:creationId xmlns:p14="http://schemas.microsoft.com/office/powerpoint/2010/main" val="41888517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6253"/>
            <a:ext cx="8590924" cy="1622857"/>
          </a:xfrm>
        </p:spPr>
        <p:txBody>
          <a:bodyPr>
            <a:normAutofit/>
          </a:bodyPr>
          <a:lstStyle/>
          <a:p>
            <a:pPr algn="ctr"/>
            <a:r>
              <a:rPr lang="en-US" altLang="en-US" sz="4000" b="1" dirty="0"/>
              <a:t>Microscopic Examination </a:t>
            </a:r>
            <a:br>
              <a:rPr lang="en-US" altLang="en-US" sz="4000" b="1" dirty="0"/>
            </a:br>
            <a:endParaRPr lang="ar-IQ" sz="4000" dirty="0"/>
          </a:p>
        </p:txBody>
      </p:sp>
      <p:sp>
        <p:nvSpPr>
          <p:cNvPr id="3" name="Content Placeholder 2"/>
          <p:cNvSpPr>
            <a:spLocks noGrp="1"/>
          </p:cNvSpPr>
          <p:nvPr>
            <p:ph idx="1"/>
          </p:nvPr>
        </p:nvSpPr>
        <p:spPr>
          <a:xfrm>
            <a:off x="677334" y="866275"/>
            <a:ext cx="8590924" cy="5162961"/>
          </a:xfrm>
        </p:spPr>
        <p:txBody>
          <a:bodyPr>
            <a:normAutofit/>
          </a:bodyPr>
          <a:lstStyle/>
          <a:p>
            <a:pPr algn="just" rtl="0">
              <a:spcBef>
                <a:spcPct val="0"/>
              </a:spcBef>
              <a:buClrTx/>
              <a:buSzTx/>
              <a:buNone/>
            </a:pPr>
            <a:r>
              <a:rPr lang="en-US" altLang="ar-IQ" sz="2400" dirty="0" err="1">
                <a:solidFill>
                  <a:schemeClr val="tx1"/>
                </a:solidFill>
                <a:cs typeface="Times New Roman" panose="02020603050405020304" pitchFamily="18" charset="0"/>
              </a:rPr>
              <a:t>Bence</a:t>
            </a:r>
            <a:r>
              <a:rPr lang="en-US" altLang="ar-IQ" sz="2400" dirty="0">
                <a:solidFill>
                  <a:schemeClr val="tx1"/>
                </a:solidFill>
                <a:cs typeface="Times New Roman" panose="02020603050405020304" pitchFamily="18" charset="0"/>
              </a:rPr>
              <a:t> Jones proteins are small proteins found in the urine. Testing for these proteins is done to diagnose and monitor </a:t>
            </a:r>
            <a:r>
              <a:rPr lang="en-US" altLang="ar-IQ" sz="2400" b="1" i="1" dirty="0">
                <a:solidFill>
                  <a:schemeClr val="tx1"/>
                </a:solidFill>
                <a:cs typeface="Times New Roman" panose="02020603050405020304" pitchFamily="18" charset="0"/>
              </a:rPr>
              <a:t>multiple myeloma </a:t>
            </a:r>
            <a:r>
              <a:rPr lang="en-US" altLang="ar-IQ" sz="2400" dirty="0">
                <a:solidFill>
                  <a:schemeClr val="tx1"/>
                </a:solidFill>
                <a:cs typeface="Times New Roman" panose="02020603050405020304" pitchFamily="18" charset="0"/>
              </a:rPr>
              <a:t>and other similar diseases.</a:t>
            </a:r>
            <a:endParaRPr lang="en-US" altLang="ar-IQ" sz="2400" dirty="0">
              <a:solidFill>
                <a:schemeClr val="tx1"/>
              </a:solidFill>
            </a:endParaRPr>
          </a:p>
          <a:p>
            <a:pPr algn="just" rtl="0">
              <a:spcBef>
                <a:spcPct val="0"/>
              </a:spcBef>
              <a:buClrTx/>
              <a:buSzTx/>
              <a:buFontTx/>
              <a:buNone/>
            </a:pPr>
            <a:r>
              <a:rPr lang="en-US" altLang="ar-IQ" sz="2400" dirty="0" err="1">
                <a:solidFill>
                  <a:schemeClr val="tx1"/>
                </a:solidFill>
                <a:cs typeface="Times New Roman" panose="02020603050405020304" pitchFamily="18" charset="0"/>
              </a:rPr>
              <a:t>Bence</a:t>
            </a:r>
            <a:r>
              <a:rPr lang="en-US" altLang="ar-IQ" sz="2400" dirty="0">
                <a:solidFill>
                  <a:schemeClr val="tx1"/>
                </a:solidFill>
                <a:cs typeface="Times New Roman" panose="02020603050405020304" pitchFamily="18" charset="0"/>
              </a:rPr>
              <a:t> Jones proteins are considered the </a:t>
            </a:r>
            <a:r>
              <a:rPr lang="en-US" altLang="ar-IQ" sz="2400" b="1" dirty="0">
                <a:solidFill>
                  <a:schemeClr val="tx1"/>
                </a:solidFill>
                <a:cs typeface="Times New Roman" panose="02020603050405020304" pitchFamily="18" charset="0"/>
              </a:rPr>
              <a:t>first tumor marker. </a:t>
            </a:r>
          </a:p>
          <a:p>
            <a:pPr algn="just" rtl="0">
              <a:spcBef>
                <a:spcPct val="0"/>
              </a:spcBef>
              <a:buClrTx/>
              <a:buSzTx/>
              <a:buFontTx/>
              <a:buNone/>
            </a:pPr>
            <a:endParaRPr lang="en-US" altLang="ar-IQ" sz="2400" dirty="0">
              <a:solidFill>
                <a:schemeClr val="tx1"/>
              </a:solidFill>
              <a:cs typeface="Times New Roman" panose="02020603050405020304" pitchFamily="18" charset="0"/>
            </a:endParaRPr>
          </a:p>
          <a:p>
            <a:pPr algn="just" rtl="0">
              <a:spcBef>
                <a:spcPct val="0"/>
              </a:spcBef>
              <a:buClrTx/>
              <a:buSzTx/>
              <a:buFontTx/>
              <a:buNone/>
            </a:pPr>
            <a:r>
              <a:rPr lang="en-US" altLang="ar-IQ" sz="2400" dirty="0">
                <a:solidFill>
                  <a:schemeClr val="tx1"/>
                </a:solidFill>
                <a:cs typeface="Times New Roman" panose="02020603050405020304" pitchFamily="18" charset="0"/>
              </a:rPr>
              <a:t>A </a:t>
            </a:r>
            <a:r>
              <a:rPr lang="en-US" altLang="ar-IQ" sz="2400" b="1" u="sng" dirty="0">
                <a:solidFill>
                  <a:schemeClr val="tx1"/>
                </a:solidFill>
                <a:cs typeface="Times New Roman" panose="02020603050405020304" pitchFamily="18" charset="0"/>
              </a:rPr>
              <a:t>tumor marker </a:t>
            </a:r>
            <a:r>
              <a:rPr lang="en-US" altLang="ar-IQ" sz="2400" dirty="0">
                <a:solidFill>
                  <a:schemeClr val="tx1"/>
                </a:solidFill>
                <a:cs typeface="Times New Roman" panose="02020603050405020304" pitchFamily="18" charset="0"/>
              </a:rPr>
              <a:t>is a substance, made by the body, that is linked to a certain cancer, or malignancy. </a:t>
            </a:r>
            <a:r>
              <a:rPr lang="en-US" altLang="ar-IQ" sz="2400" dirty="0" err="1">
                <a:solidFill>
                  <a:schemeClr val="tx1"/>
                </a:solidFill>
                <a:cs typeface="Times New Roman" panose="02020603050405020304" pitchFamily="18" charset="0"/>
              </a:rPr>
              <a:t>Bence</a:t>
            </a:r>
            <a:r>
              <a:rPr lang="en-US" altLang="ar-IQ" sz="2400" dirty="0">
                <a:solidFill>
                  <a:schemeClr val="tx1"/>
                </a:solidFill>
                <a:cs typeface="Times New Roman" panose="02020603050405020304" pitchFamily="18" charset="0"/>
              </a:rPr>
              <a:t> Jones </a:t>
            </a:r>
            <a:r>
              <a:rPr lang="en-US" altLang="ar-IQ" sz="2400" dirty="0" smtClean="0">
                <a:solidFill>
                  <a:schemeClr val="tx1"/>
                </a:solidFill>
                <a:cs typeface="Times New Roman" panose="02020603050405020304" pitchFamily="18" charset="0"/>
              </a:rPr>
              <a:t>proteins (myeloma casts) are </a:t>
            </a:r>
            <a:r>
              <a:rPr lang="en-US" altLang="ar-IQ" sz="2400" dirty="0">
                <a:solidFill>
                  <a:schemeClr val="tx1"/>
                </a:solidFill>
                <a:cs typeface="Times New Roman" panose="02020603050405020304" pitchFamily="18" charset="0"/>
              </a:rPr>
              <a:t>made by plasma cells, a type of white blood cell. The presence of these proteins in a person's urine is associated with a malignancy of plasma cells.</a:t>
            </a:r>
            <a:endParaRPr lang="en-US" altLang="ar-IQ" sz="2400" dirty="0">
              <a:solidFill>
                <a:schemeClr val="tx1"/>
              </a:solidFill>
            </a:endParaRPr>
          </a:p>
          <a:p>
            <a:pPr algn="just" rtl="0"/>
            <a:endParaRPr lang="ar-IQ" sz="2400" dirty="0">
              <a:solidFill>
                <a:schemeClr val="tx1"/>
              </a:solidFill>
            </a:endParaRPr>
          </a:p>
        </p:txBody>
      </p:sp>
      <p:pic>
        <p:nvPicPr>
          <p:cNvPr id="4" name="Picture 1" descr="BJPCAST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68326" y="4624143"/>
            <a:ext cx="4360246" cy="218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357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4129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General Stool Examination</a:t>
            </a:r>
            <a:endParaRPr lang="ar-IQ" b="1" dirty="0"/>
          </a:p>
        </p:txBody>
      </p:sp>
      <p:sp>
        <p:nvSpPr>
          <p:cNvPr id="3" name="Content Placeholder 2"/>
          <p:cNvSpPr>
            <a:spLocks noGrp="1"/>
          </p:cNvSpPr>
          <p:nvPr>
            <p:ph idx="1"/>
          </p:nvPr>
        </p:nvSpPr>
        <p:spPr>
          <a:xfrm>
            <a:off x="490888" y="750771"/>
            <a:ext cx="8783114" cy="5290591"/>
          </a:xfrm>
        </p:spPr>
        <p:txBody>
          <a:bodyPr>
            <a:noAutofit/>
          </a:bodyPr>
          <a:lstStyle/>
          <a:p>
            <a:pPr algn="just" rtl="0"/>
            <a:endParaRPr lang="ar-IQ" sz="2400" dirty="0">
              <a:solidFill>
                <a:schemeClr val="tx1"/>
              </a:solidFill>
              <a:latin typeface="+mj-lt"/>
            </a:endParaRPr>
          </a:p>
          <a:p>
            <a:pPr algn="just" rtl="0"/>
            <a:r>
              <a:rPr lang="en-US" sz="2400" dirty="0">
                <a:solidFill>
                  <a:schemeClr val="tx1"/>
                </a:solidFill>
                <a:latin typeface="+mj-lt"/>
              </a:rPr>
              <a:t> A stool analysis is a </a:t>
            </a:r>
            <a:r>
              <a:rPr lang="en-US" sz="2400" dirty="0" smtClean="0">
                <a:solidFill>
                  <a:schemeClr val="tx1"/>
                </a:solidFill>
                <a:latin typeface="+mj-lt"/>
              </a:rPr>
              <a:t>test on </a:t>
            </a:r>
            <a:r>
              <a:rPr lang="en-US" sz="2400" dirty="0">
                <a:solidFill>
                  <a:schemeClr val="tx1"/>
                </a:solidFill>
                <a:latin typeface="+mj-lt"/>
              </a:rPr>
              <a:t>a stool (feces) sample to help diagnose certain conditions affecting the digestive tract. </a:t>
            </a:r>
            <a:endParaRPr lang="en-US" sz="2400" dirty="0" smtClean="0">
              <a:solidFill>
                <a:schemeClr val="tx1"/>
              </a:solidFill>
              <a:latin typeface="+mj-lt"/>
            </a:endParaRPr>
          </a:p>
          <a:p>
            <a:pPr algn="just" rtl="0"/>
            <a:r>
              <a:rPr lang="en-US" sz="2400" b="1" dirty="0">
                <a:solidFill>
                  <a:schemeClr val="tx1"/>
                </a:solidFill>
                <a:latin typeface="+mj-lt"/>
              </a:rPr>
              <a:t>Collection of Fecal </a:t>
            </a:r>
            <a:r>
              <a:rPr lang="en-US" sz="2400" b="1" dirty="0" smtClean="0">
                <a:solidFill>
                  <a:schemeClr val="tx1"/>
                </a:solidFill>
                <a:latin typeface="+mj-lt"/>
              </a:rPr>
              <a:t>Specimens:</a:t>
            </a:r>
            <a:endParaRPr lang="ar-IQ" sz="2400" b="1" dirty="0">
              <a:solidFill>
                <a:schemeClr val="tx1"/>
              </a:solidFill>
              <a:latin typeface="+mj-lt"/>
            </a:endParaRPr>
          </a:p>
          <a:p>
            <a:pPr algn="just" rtl="0"/>
            <a:r>
              <a:rPr lang="en-US" sz="2400" dirty="0">
                <a:solidFill>
                  <a:schemeClr val="tx1"/>
                </a:solidFill>
                <a:latin typeface="+mj-lt"/>
              </a:rPr>
              <a:t>Collect about 10-15 gm the stool in a dry, clean, container. Make sure no urine, water, soil or other material gets in the container. </a:t>
            </a:r>
          </a:p>
          <a:p>
            <a:pPr algn="just" rtl="0"/>
            <a:r>
              <a:rPr lang="en-US" sz="2400" dirty="0" smtClean="0">
                <a:solidFill>
                  <a:schemeClr val="tx1"/>
                </a:solidFill>
                <a:latin typeface="+mj-lt"/>
              </a:rPr>
              <a:t>If </a:t>
            </a:r>
            <a:r>
              <a:rPr lang="en-US" sz="2400" dirty="0">
                <a:solidFill>
                  <a:schemeClr val="tx1"/>
                </a:solidFill>
                <a:latin typeface="+mj-lt"/>
              </a:rPr>
              <a:t>it is not possible to obtain </a:t>
            </a:r>
            <a:r>
              <a:rPr lang="en-US" sz="2400" dirty="0" smtClean="0">
                <a:solidFill>
                  <a:schemeClr val="tx1"/>
                </a:solidFill>
                <a:latin typeface="+mj-lt"/>
              </a:rPr>
              <a:t>feces </a:t>
            </a:r>
            <a:r>
              <a:rPr lang="en-US" sz="2400" dirty="0">
                <a:solidFill>
                  <a:schemeClr val="tx1"/>
                </a:solidFill>
                <a:latin typeface="+mj-lt"/>
              </a:rPr>
              <a:t>collect a specimen by inserting a cotton wool swab into rectum for about 10 sec. </a:t>
            </a:r>
          </a:p>
          <a:p>
            <a:pPr algn="just" rtl="0"/>
            <a:r>
              <a:rPr lang="en-US" sz="2400" dirty="0" smtClean="0">
                <a:solidFill>
                  <a:schemeClr val="tx1"/>
                </a:solidFill>
                <a:latin typeface="+mj-lt"/>
              </a:rPr>
              <a:t>Label </a:t>
            </a:r>
            <a:r>
              <a:rPr lang="en-US" sz="2400" dirty="0">
                <a:solidFill>
                  <a:schemeClr val="tx1"/>
                </a:solidFill>
                <a:latin typeface="+mj-lt"/>
              </a:rPr>
              <a:t>the specimen with the patient’s name, date and time of </a:t>
            </a:r>
            <a:r>
              <a:rPr lang="en-US" sz="2400" dirty="0" smtClean="0">
                <a:solidFill>
                  <a:schemeClr val="tx1"/>
                </a:solidFill>
                <a:latin typeface="+mj-lt"/>
              </a:rPr>
              <a:t>collection </a:t>
            </a:r>
            <a:r>
              <a:rPr lang="en-US" sz="2400" dirty="0">
                <a:solidFill>
                  <a:schemeClr val="tx1"/>
                </a:solidFill>
                <a:latin typeface="+mj-lt"/>
              </a:rPr>
              <a:t>and send it with a request form to reach laboratory as soon as possible. </a:t>
            </a:r>
          </a:p>
          <a:p>
            <a:pPr algn="just" rtl="0"/>
            <a:r>
              <a:rPr lang="en-US" sz="2400" dirty="0" smtClean="0">
                <a:solidFill>
                  <a:schemeClr val="tx1"/>
                </a:solidFill>
                <a:latin typeface="+mj-lt"/>
              </a:rPr>
              <a:t>Fresh </a:t>
            </a:r>
            <a:r>
              <a:rPr lang="en-US" sz="2400" dirty="0">
                <a:solidFill>
                  <a:schemeClr val="tx1"/>
                </a:solidFill>
                <a:latin typeface="+mj-lt"/>
              </a:rPr>
              <a:t>stool should be examined immediately, or preserved . </a:t>
            </a:r>
          </a:p>
          <a:p>
            <a:pPr algn="just" rtl="0"/>
            <a:endParaRPr lang="ar-IQ" sz="2400" dirty="0">
              <a:solidFill>
                <a:schemeClr val="tx1"/>
              </a:solidFill>
              <a:latin typeface="+mj-lt"/>
            </a:endParaRPr>
          </a:p>
        </p:txBody>
      </p:sp>
    </p:spTree>
    <p:extLst>
      <p:ext uri="{BB962C8B-B14F-4D97-AF65-F5344CB8AC3E}">
        <p14:creationId xmlns:p14="http://schemas.microsoft.com/office/powerpoint/2010/main" val="3538379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4F81BD"/>
                </a:solidFill>
              </a:rPr>
              <a:t>General Stool Examination</a:t>
            </a:r>
            <a:endParaRPr lang="ar-IQ" dirty="0"/>
          </a:p>
        </p:txBody>
      </p:sp>
      <p:sp>
        <p:nvSpPr>
          <p:cNvPr id="3" name="Content Placeholder 2"/>
          <p:cNvSpPr>
            <a:spLocks noGrp="1"/>
          </p:cNvSpPr>
          <p:nvPr>
            <p:ph idx="1"/>
          </p:nvPr>
        </p:nvSpPr>
        <p:spPr>
          <a:xfrm>
            <a:off x="677334" y="1501541"/>
            <a:ext cx="8596668" cy="4539821"/>
          </a:xfrm>
        </p:spPr>
        <p:txBody>
          <a:bodyPr>
            <a:noAutofit/>
          </a:bodyPr>
          <a:lstStyle/>
          <a:p>
            <a:pPr algn="just" rtl="0"/>
            <a:r>
              <a:rPr lang="en-US" sz="2400" b="1" dirty="0">
                <a:solidFill>
                  <a:schemeClr val="tx1"/>
                </a:solidFill>
              </a:rPr>
              <a:t>Direct saline wet mount </a:t>
            </a:r>
            <a:endParaRPr lang="en-US" sz="2400" dirty="0">
              <a:solidFill>
                <a:schemeClr val="tx1"/>
              </a:solidFill>
            </a:endParaRPr>
          </a:p>
          <a:p>
            <a:pPr algn="just" rtl="0"/>
            <a:r>
              <a:rPr lang="en-US" sz="2400" dirty="0">
                <a:solidFill>
                  <a:schemeClr val="tx1"/>
                </a:solidFill>
              </a:rPr>
              <a:t>Place a drop of saline on the slide. </a:t>
            </a:r>
          </a:p>
          <a:p>
            <a:pPr algn="just" rtl="0"/>
            <a:r>
              <a:rPr lang="en-US" sz="2400" dirty="0">
                <a:solidFill>
                  <a:schemeClr val="tx1"/>
                </a:solidFill>
              </a:rPr>
              <a:t>Pick up a small amount of fecal material on the end of an applicator stick. </a:t>
            </a:r>
          </a:p>
          <a:p>
            <a:pPr algn="just" rtl="0"/>
            <a:r>
              <a:rPr lang="en-US" sz="2400" dirty="0">
                <a:solidFill>
                  <a:schemeClr val="tx1"/>
                </a:solidFill>
              </a:rPr>
              <a:t>Emulsify in the saline and cover with a cover slip. </a:t>
            </a:r>
          </a:p>
          <a:p>
            <a:pPr algn="just" rtl="0"/>
            <a:r>
              <a:rPr lang="en-US" sz="2400" dirty="0">
                <a:solidFill>
                  <a:schemeClr val="tx1"/>
                </a:solidFill>
              </a:rPr>
              <a:t>Examine on low and high power. </a:t>
            </a:r>
          </a:p>
          <a:p>
            <a:pPr algn="just" rtl="0"/>
            <a:r>
              <a:rPr lang="en-US" sz="2400" dirty="0">
                <a:solidFill>
                  <a:schemeClr val="tx1"/>
                </a:solidFill>
              </a:rPr>
              <a:t>The entire preparation must be examined for the presence of eggs, larvae and protozoa. </a:t>
            </a:r>
          </a:p>
          <a:p>
            <a:pPr algn="just" rtl="0"/>
            <a:r>
              <a:rPr lang="en-US" sz="2400" b="1" dirty="0">
                <a:solidFill>
                  <a:schemeClr val="tx1"/>
                </a:solidFill>
              </a:rPr>
              <a:t>Note: </a:t>
            </a:r>
            <a:r>
              <a:rPr lang="en-US" sz="2400" i="1" dirty="0">
                <a:solidFill>
                  <a:schemeClr val="tx1"/>
                </a:solidFill>
              </a:rPr>
              <a:t>Take small amounts of material from several different areas (stool surface and deep inside), especially from bloody and/or </a:t>
            </a:r>
            <a:r>
              <a:rPr lang="en-US" sz="2400" i="1" dirty="0" err="1">
                <a:solidFill>
                  <a:schemeClr val="tx1"/>
                </a:solidFill>
              </a:rPr>
              <a:t>mucoid</a:t>
            </a:r>
            <a:r>
              <a:rPr lang="en-US" sz="2400" i="1" dirty="0">
                <a:solidFill>
                  <a:schemeClr val="tx1"/>
                </a:solidFill>
              </a:rPr>
              <a:t> areas. </a:t>
            </a:r>
            <a:endParaRPr lang="ar-IQ" sz="2400" dirty="0">
              <a:solidFill>
                <a:schemeClr val="tx1"/>
              </a:solidFill>
            </a:endParaRPr>
          </a:p>
        </p:txBody>
      </p:sp>
    </p:spTree>
    <p:extLst>
      <p:ext uri="{BB962C8B-B14F-4D97-AF65-F5344CB8AC3E}">
        <p14:creationId xmlns:p14="http://schemas.microsoft.com/office/powerpoint/2010/main" val="2328970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smtClean="0"/>
              <a:t>Stool analysis </a:t>
            </a:r>
            <a:r>
              <a:rPr lang="en-US" altLang="en-US" b="1" dirty="0"/>
              <a:t>Basics</a:t>
            </a:r>
            <a:endParaRPr lang="ar-IQ" b="1" dirty="0"/>
          </a:p>
        </p:txBody>
      </p:sp>
      <p:sp>
        <p:nvSpPr>
          <p:cNvPr id="3" name="Content Placeholder 2"/>
          <p:cNvSpPr>
            <a:spLocks noGrp="1"/>
          </p:cNvSpPr>
          <p:nvPr>
            <p:ph idx="1"/>
          </p:nvPr>
        </p:nvSpPr>
        <p:spPr/>
        <p:txBody>
          <a:bodyPr>
            <a:normAutofit/>
          </a:bodyPr>
          <a:lstStyle/>
          <a:p>
            <a:pPr algn="l" rtl="0"/>
            <a:r>
              <a:rPr lang="en-US" altLang="en-US" sz="2800" dirty="0" smtClean="0">
                <a:solidFill>
                  <a:schemeClr val="tx1"/>
                </a:solidFill>
              </a:rPr>
              <a:t>Stool analysis </a:t>
            </a:r>
            <a:r>
              <a:rPr lang="en-US" altLang="en-US" sz="2800" dirty="0">
                <a:solidFill>
                  <a:schemeClr val="tx1"/>
                </a:solidFill>
              </a:rPr>
              <a:t>consists of the </a:t>
            </a:r>
            <a:r>
              <a:rPr lang="en-US" altLang="en-US" sz="2800" dirty="0" smtClean="0">
                <a:solidFill>
                  <a:schemeClr val="tx1"/>
                </a:solidFill>
              </a:rPr>
              <a:t>following:</a:t>
            </a:r>
            <a:endParaRPr lang="en-US" altLang="en-US" sz="2800" dirty="0">
              <a:solidFill>
                <a:schemeClr val="tx1"/>
              </a:solidFill>
            </a:endParaRPr>
          </a:p>
          <a:p>
            <a:pPr lvl="1" algn="l" rtl="0"/>
            <a:r>
              <a:rPr lang="en-US" altLang="en-US" sz="2400" dirty="0" smtClean="0">
                <a:solidFill>
                  <a:schemeClr val="tx1"/>
                </a:solidFill>
              </a:rPr>
              <a:t>Macroscopic (Physical) </a:t>
            </a:r>
            <a:r>
              <a:rPr lang="en-US" altLang="en-US" sz="2400" dirty="0">
                <a:solidFill>
                  <a:schemeClr val="tx1"/>
                </a:solidFill>
              </a:rPr>
              <a:t>Examination</a:t>
            </a:r>
          </a:p>
          <a:p>
            <a:pPr lvl="1" algn="l" rtl="0"/>
            <a:r>
              <a:rPr lang="en-US" altLang="en-US" sz="2400" dirty="0">
                <a:solidFill>
                  <a:schemeClr val="tx1"/>
                </a:solidFill>
              </a:rPr>
              <a:t>Chemical Analysis</a:t>
            </a:r>
          </a:p>
          <a:p>
            <a:pPr lvl="1" algn="l" rtl="0"/>
            <a:r>
              <a:rPr lang="en-US" altLang="en-US" sz="2400" dirty="0">
                <a:solidFill>
                  <a:schemeClr val="tx1"/>
                </a:solidFill>
              </a:rPr>
              <a:t>Microscopic Examination </a:t>
            </a:r>
          </a:p>
          <a:p>
            <a:pPr algn="l" rtl="0"/>
            <a:endParaRPr lang="ar-IQ" sz="2800" dirty="0">
              <a:solidFill>
                <a:schemeClr val="tx1"/>
              </a:solidFill>
            </a:endParaRPr>
          </a:p>
        </p:txBody>
      </p:sp>
    </p:spTree>
    <p:extLst>
      <p:ext uri="{BB962C8B-B14F-4D97-AF65-F5344CB8AC3E}">
        <p14:creationId xmlns:p14="http://schemas.microsoft.com/office/powerpoint/2010/main" val="4078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07" y="291967"/>
            <a:ext cx="8596668" cy="1320800"/>
          </a:xfrm>
        </p:spPr>
        <p:txBody>
          <a:bodyPr>
            <a:normAutofit/>
          </a:bodyPr>
          <a:lstStyle/>
          <a:p>
            <a:pPr marL="742950" lvl="1" indent="-285750" algn="ctr" defTabSz="457200" rtl="0">
              <a:spcBef>
                <a:spcPts val="1000"/>
              </a:spcBef>
            </a:pPr>
            <a:r>
              <a:rPr lang="en-US" altLang="en-US" sz="3600" b="1" kern="1200" dirty="0">
                <a:solidFill>
                  <a:schemeClr val="accent1"/>
                </a:solidFill>
                <a:latin typeface="Trebuchet MS" panose="020B0603020202020204"/>
                <a:ea typeface="+mn-ea"/>
                <a:cs typeface="+mn-cs"/>
              </a:rPr>
              <a:t>Macroscopic (Physical) Examination</a:t>
            </a:r>
            <a:br>
              <a:rPr lang="en-US" altLang="en-US" sz="3600" b="1" kern="1200" dirty="0">
                <a:solidFill>
                  <a:schemeClr val="accent1"/>
                </a:solidFill>
                <a:latin typeface="Trebuchet MS" panose="020B0603020202020204"/>
                <a:ea typeface="+mn-ea"/>
                <a:cs typeface="+mn-cs"/>
              </a:rPr>
            </a:br>
            <a:endParaRPr lang="ar-IQ" sz="2800" b="1" dirty="0">
              <a:solidFill>
                <a:schemeClr val="accent1"/>
              </a:solidFill>
            </a:endParaRPr>
          </a:p>
        </p:txBody>
      </p:sp>
      <p:sp>
        <p:nvSpPr>
          <p:cNvPr id="3" name="Content Placeholder 2"/>
          <p:cNvSpPr>
            <a:spLocks noGrp="1"/>
          </p:cNvSpPr>
          <p:nvPr>
            <p:ph idx="1"/>
          </p:nvPr>
        </p:nvSpPr>
        <p:spPr>
          <a:xfrm>
            <a:off x="677334" y="1612767"/>
            <a:ext cx="8596668" cy="4428596"/>
          </a:xfrm>
        </p:spPr>
        <p:txBody>
          <a:bodyPr>
            <a:normAutofit/>
          </a:bodyPr>
          <a:lstStyle/>
          <a:p>
            <a:pPr algn="l" rtl="0"/>
            <a:r>
              <a:rPr lang="en-US" sz="2000" b="1" dirty="0">
                <a:solidFill>
                  <a:srgbClr val="000000"/>
                </a:solidFill>
                <a:latin typeface="+mj-lt"/>
              </a:rPr>
              <a:t>1- The color of </a:t>
            </a:r>
            <a:r>
              <a:rPr lang="en-US" sz="2000" b="1" dirty="0" smtClean="0">
                <a:solidFill>
                  <a:srgbClr val="000000"/>
                </a:solidFill>
                <a:latin typeface="+mj-lt"/>
              </a:rPr>
              <a:t>stool</a:t>
            </a:r>
            <a:endParaRPr lang="en-US" sz="2000" dirty="0">
              <a:solidFill>
                <a:srgbClr val="000000"/>
              </a:solidFill>
              <a:latin typeface="+mj-lt"/>
            </a:endParaRPr>
          </a:p>
          <a:p>
            <a:pPr algn="l" rtl="0"/>
            <a:r>
              <a:rPr lang="en-US" sz="2000" b="1" dirty="0">
                <a:solidFill>
                  <a:srgbClr val="000000"/>
                </a:solidFill>
                <a:latin typeface="+mj-lt"/>
              </a:rPr>
              <a:t>2- </a:t>
            </a:r>
            <a:r>
              <a:rPr lang="en-US" sz="2000" b="1" dirty="0" smtClean="0">
                <a:solidFill>
                  <a:srgbClr val="000000"/>
                </a:solidFill>
                <a:latin typeface="+mj-lt"/>
              </a:rPr>
              <a:t>Odor</a:t>
            </a:r>
            <a:endParaRPr lang="en-US" sz="2000" dirty="0">
              <a:solidFill>
                <a:srgbClr val="000000"/>
              </a:solidFill>
              <a:latin typeface="+mj-lt"/>
            </a:endParaRPr>
          </a:p>
          <a:p>
            <a:pPr algn="l" rtl="0"/>
            <a:r>
              <a:rPr lang="en-US" sz="2000" b="1" dirty="0" smtClean="0">
                <a:solidFill>
                  <a:srgbClr val="000000"/>
                </a:solidFill>
                <a:latin typeface="+mj-lt"/>
              </a:rPr>
              <a:t>3- </a:t>
            </a:r>
            <a:r>
              <a:rPr lang="en-US" sz="2000" b="1" dirty="0">
                <a:solidFill>
                  <a:srgbClr val="000000"/>
                </a:solidFill>
              </a:rPr>
              <a:t>Consistency of stool </a:t>
            </a:r>
            <a:endParaRPr lang="en-US" sz="2000" b="1" dirty="0" smtClean="0">
              <a:solidFill>
                <a:srgbClr val="000000"/>
              </a:solidFill>
            </a:endParaRPr>
          </a:p>
          <a:p>
            <a:pPr algn="l" rtl="0"/>
            <a:r>
              <a:rPr lang="en-US" sz="2000" b="1" dirty="0" smtClean="0">
                <a:solidFill>
                  <a:srgbClr val="000000"/>
                </a:solidFill>
                <a:latin typeface="+mj-lt"/>
              </a:rPr>
              <a:t>4-</a:t>
            </a:r>
            <a:r>
              <a:rPr lang="en-US" sz="2000" b="1" dirty="0">
                <a:solidFill>
                  <a:srgbClr val="000000"/>
                </a:solidFill>
              </a:rPr>
              <a:t> Naked eye parasite</a:t>
            </a:r>
            <a:endParaRPr lang="en-US" sz="2000" b="1" dirty="0" smtClean="0">
              <a:solidFill>
                <a:srgbClr val="000000"/>
              </a:solidFill>
              <a:latin typeface="+mj-lt"/>
            </a:endParaRPr>
          </a:p>
          <a:p>
            <a:pPr algn="l" rtl="0"/>
            <a:r>
              <a:rPr lang="en-US" sz="2000" b="1" dirty="0" smtClean="0">
                <a:solidFill>
                  <a:srgbClr val="000000"/>
                </a:solidFill>
                <a:latin typeface="+mj-lt"/>
              </a:rPr>
              <a:t>5-</a:t>
            </a:r>
            <a:r>
              <a:rPr lang="en-US" sz="2000" b="1" dirty="0">
                <a:solidFill>
                  <a:srgbClr val="000000"/>
                </a:solidFill>
              </a:rPr>
              <a:t> Gross blood </a:t>
            </a:r>
            <a:endParaRPr lang="en-US" sz="2000" b="1" dirty="0" smtClean="0">
              <a:solidFill>
                <a:srgbClr val="000000"/>
              </a:solidFill>
              <a:latin typeface="+mj-lt"/>
            </a:endParaRPr>
          </a:p>
          <a:p>
            <a:pPr algn="l" rtl="0"/>
            <a:r>
              <a:rPr lang="en-US" sz="2000" b="1" dirty="0" smtClean="0">
                <a:solidFill>
                  <a:srgbClr val="000000"/>
                </a:solidFill>
                <a:latin typeface="+mj-lt"/>
              </a:rPr>
              <a:t>6- </a:t>
            </a:r>
            <a:r>
              <a:rPr lang="en-US" sz="2000" b="1" dirty="0" smtClean="0">
                <a:solidFill>
                  <a:srgbClr val="000000"/>
                </a:solidFill>
              </a:rPr>
              <a:t>Mucus</a:t>
            </a:r>
            <a:endParaRPr lang="en-US" sz="2000" b="1" dirty="0">
              <a:solidFill>
                <a:srgbClr val="000000"/>
              </a:solidFill>
            </a:endParaRPr>
          </a:p>
          <a:p>
            <a:pPr algn="l" rtl="0"/>
            <a:endParaRPr lang="en-US" sz="2000" b="1" dirty="0" smtClean="0">
              <a:solidFill>
                <a:srgbClr val="000000"/>
              </a:solidFill>
            </a:endParaRPr>
          </a:p>
          <a:p>
            <a:pPr marL="0" indent="0" algn="l" rtl="0">
              <a:buNone/>
            </a:pPr>
            <a:endParaRPr lang="en-US" sz="2000" b="1" dirty="0" smtClean="0">
              <a:solidFill>
                <a:srgbClr val="000000"/>
              </a:solidFill>
              <a:latin typeface="+mj-lt"/>
            </a:endParaRPr>
          </a:p>
          <a:p>
            <a:pPr marL="0" indent="0" algn="l" rtl="0">
              <a:buNone/>
            </a:pPr>
            <a:endParaRPr lang="ar-IQ" sz="2000" dirty="0">
              <a:latin typeface="+mj-lt"/>
            </a:endParaRPr>
          </a:p>
        </p:txBody>
      </p:sp>
    </p:spTree>
    <p:extLst>
      <p:ext uri="{BB962C8B-B14F-4D97-AF65-F5344CB8AC3E}">
        <p14:creationId xmlns:p14="http://schemas.microsoft.com/office/powerpoint/2010/main" val="2299210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0632"/>
            <a:ext cx="8596668" cy="952901"/>
          </a:xfrm>
        </p:spPr>
        <p:txBody>
          <a:bodyPr>
            <a:normAutofit fontScale="90000"/>
          </a:bodyPr>
          <a:lstStyle/>
          <a:p>
            <a:pPr algn="ctr"/>
            <a:r>
              <a:rPr lang="en-US" altLang="en-US" b="1" dirty="0"/>
              <a:t>Macroscopic (Physical) Examination</a:t>
            </a:r>
            <a:br>
              <a:rPr lang="en-US" altLang="en-US" b="1" dirty="0"/>
            </a:br>
            <a:endParaRPr lang="ar-IQ" dirty="0"/>
          </a:p>
        </p:txBody>
      </p:sp>
      <p:sp>
        <p:nvSpPr>
          <p:cNvPr id="3" name="Content Placeholder 2"/>
          <p:cNvSpPr>
            <a:spLocks noGrp="1"/>
          </p:cNvSpPr>
          <p:nvPr>
            <p:ph idx="1"/>
          </p:nvPr>
        </p:nvSpPr>
        <p:spPr>
          <a:xfrm>
            <a:off x="677334" y="933651"/>
            <a:ext cx="8596668" cy="5107712"/>
          </a:xfrm>
        </p:spPr>
        <p:txBody>
          <a:bodyPr>
            <a:noAutofit/>
          </a:bodyPr>
          <a:lstStyle/>
          <a:p>
            <a:pPr algn="just" rtl="0"/>
            <a:r>
              <a:rPr lang="en-US" sz="2000" b="1" dirty="0" smtClean="0">
                <a:solidFill>
                  <a:schemeClr val="tx1"/>
                </a:solidFill>
                <a:latin typeface="+mj-lt"/>
              </a:rPr>
              <a:t>Normal color </a:t>
            </a:r>
            <a:r>
              <a:rPr lang="en-US" sz="2000" dirty="0" smtClean="0">
                <a:solidFill>
                  <a:schemeClr val="tx1"/>
                </a:solidFill>
                <a:latin typeface="+mj-lt"/>
              </a:rPr>
              <a:t>of stool </a:t>
            </a:r>
            <a:r>
              <a:rPr lang="en-US" sz="2000" i="1" dirty="0" smtClean="0">
                <a:solidFill>
                  <a:schemeClr val="tx1"/>
                </a:solidFill>
                <a:latin typeface="+mj-lt"/>
              </a:rPr>
              <a:t>is </a:t>
            </a:r>
            <a:r>
              <a:rPr lang="en-US" sz="2000" b="1" i="1" dirty="0" smtClean="0">
                <a:solidFill>
                  <a:schemeClr val="tx1"/>
                </a:solidFill>
                <a:latin typeface="+mj-lt"/>
              </a:rPr>
              <a:t>brown</a:t>
            </a:r>
            <a:r>
              <a:rPr lang="en-US" sz="2000" i="1" dirty="0" smtClean="0">
                <a:solidFill>
                  <a:schemeClr val="tx1"/>
                </a:solidFill>
                <a:latin typeface="+mj-lt"/>
              </a:rPr>
              <a:t>. </a:t>
            </a:r>
            <a:r>
              <a:rPr lang="en-US" sz="2000" dirty="0" smtClean="0">
                <a:solidFill>
                  <a:schemeClr val="tx1"/>
                </a:solidFill>
                <a:latin typeface="+mj-lt"/>
              </a:rPr>
              <a:t>The characteristic brown color of feces is due to </a:t>
            </a:r>
            <a:r>
              <a:rPr lang="en-US" sz="2000" i="1" dirty="0" err="1" smtClean="0">
                <a:solidFill>
                  <a:schemeClr val="tx1"/>
                </a:solidFill>
                <a:latin typeface="+mj-lt"/>
              </a:rPr>
              <a:t>stercobilin</a:t>
            </a:r>
            <a:r>
              <a:rPr lang="en-US" sz="2000" i="1" dirty="0" smtClean="0">
                <a:solidFill>
                  <a:schemeClr val="tx1"/>
                </a:solidFill>
                <a:latin typeface="+mj-lt"/>
              </a:rPr>
              <a:t> </a:t>
            </a:r>
            <a:r>
              <a:rPr lang="en-US" sz="2000" dirty="0" smtClean="0">
                <a:solidFill>
                  <a:schemeClr val="tx1"/>
                </a:solidFill>
                <a:latin typeface="+mj-lt"/>
              </a:rPr>
              <a:t>and </a:t>
            </a:r>
            <a:r>
              <a:rPr lang="en-US" sz="2000" i="1" dirty="0" err="1" smtClean="0">
                <a:solidFill>
                  <a:schemeClr val="tx1"/>
                </a:solidFill>
                <a:latin typeface="+mj-lt"/>
              </a:rPr>
              <a:t>urobinin</a:t>
            </a:r>
            <a:r>
              <a:rPr lang="en-US" sz="2000" dirty="0" smtClean="0">
                <a:solidFill>
                  <a:schemeClr val="tx1"/>
                </a:solidFill>
                <a:latin typeface="+mj-lt"/>
              </a:rPr>
              <a:t>, both of which are produced by bacterial degradation of bilirubin. </a:t>
            </a:r>
          </a:p>
          <a:p>
            <a:pPr algn="just" rtl="0"/>
            <a:r>
              <a:rPr lang="en-US" sz="2000" b="1" dirty="0" smtClean="0">
                <a:solidFill>
                  <a:schemeClr val="tx1"/>
                </a:solidFill>
                <a:latin typeface="+mj-lt"/>
              </a:rPr>
              <a:t>Abnormal color:</a:t>
            </a:r>
          </a:p>
          <a:p>
            <a:pPr algn="just" rtl="0">
              <a:buFontTx/>
              <a:buChar char="-"/>
            </a:pPr>
            <a:r>
              <a:rPr lang="en-US" sz="2000" i="1" dirty="0" smtClean="0">
                <a:solidFill>
                  <a:schemeClr val="tx1"/>
                </a:solidFill>
                <a:latin typeface="+mj-lt"/>
              </a:rPr>
              <a:t>Black </a:t>
            </a:r>
            <a:r>
              <a:rPr lang="en-US" sz="2000" i="1" dirty="0">
                <a:solidFill>
                  <a:schemeClr val="tx1"/>
                </a:solidFill>
                <a:latin typeface="+mj-lt"/>
              </a:rPr>
              <a:t>color: </a:t>
            </a:r>
            <a:r>
              <a:rPr lang="en-US" sz="2000" dirty="0">
                <a:solidFill>
                  <a:schemeClr val="tx1"/>
                </a:solidFill>
                <a:latin typeface="+mj-lt"/>
              </a:rPr>
              <a:t>indicate iron medication (for treatment of anemia ) or upper GIT bleeding (due to peptic </a:t>
            </a:r>
            <a:r>
              <a:rPr lang="en-US" sz="2000" dirty="0" smtClean="0">
                <a:solidFill>
                  <a:schemeClr val="tx1"/>
                </a:solidFill>
                <a:latin typeface="+mj-lt"/>
              </a:rPr>
              <a:t>ulcer or </a:t>
            </a:r>
            <a:r>
              <a:rPr lang="en-US" sz="2000" dirty="0">
                <a:solidFill>
                  <a:schemeClr val="tx1"/>
                </a:solidFill>
                <a:latin typeface="+mj-lt"/>
              </a:rPr>
              <a:t>stomach </a:t>
            </a:r>
            <a:r>
              <a:rPr lang="en-US" sz="2000" dirty="0" smtClean="0">
                <a:solidFill>
                  <a:schemeClr val="tx1"/>
                </a:solidFill>
                <a:latin typeface="+mj-lt"/>
              </a:rPr>
              <a:t>carcinoma).</a:t>
            </a:r>
          </a:p>
          <a:p>
            <a:pPr algn="just" rtl="0">
              <a:buFontTx/>
              <a:buChar char="-"/>
            </a:pPr>
            <a:r>
              <a:rPr lang="en-US" sz="2000" i="1" dirty="0">
                <a:solidFill>
                  <a:schemeClr val="tx1"/>
                </a:solidFill>
                <a:latin typeface="+mj-lt"/>
              </a:rPr>
              <a:t>Bright red color (</a:t>
            </a:r>
            <a:r>
              <a:rPr lang="en-US" sz="2000" i="1" dirty="0" err="1">
                <a:solidFill>
                  <a:schemeClr val="tx1"/>
                </a:solidFill>
                <a:latin typeface="+mj-lt"/>
              </a:rPr>
              <a:t>Hematochezia</a:t>
            </a:r>
            <a:r>
              <a:rPr lang="en-US" sz="2000" i="1" dirty="0">
                <a:solidFill>
                  <a:schemeClr val="tx1"/>
                </a:solidFill>
                <a:latin typeface="+mj-lt"/>
              </a:rPr>
              <a:t>): </a:t>
            </a:r>
            <a:r>
              <a:rPr lang="en-US" sz="2000" dirty="0">
                <a:solidFill>
                  <a:schemeClr val="tx1"/>
                </a:solidFill>
                <a:latin typeface="+mj-lt"/>
              </a:rPr>
              <a:t>indicate lower GIT bleeding (due to </a:t>
            </a:r>
            <a:r>
              <a:rPr lang="en-US" sz="2000" dirty="0" smtClean="0">
                <a:solidFill>
                  <a:schemeClr val="tx1"/>
                </a:solidFill>
                <a:latin typeface="+mj-lt"/>
              </a:rPr>
              <a:t>anal </a:t>
            </a:r>
            <a:r>
              <a:rPr lang="en-US" sz="2000" dirty="0">
                <a:solidFill>
                  <a:schemeClr val="tx1"/>
                </a:solidFill>
                <a:latin typeface="+mj-lt"/>
              </a:rPr>
              <a:t>fissure</a:t>
            </a:r>
            <a:r>
              <a:rPr lang="en-US" sz="2000" dirty="0" smtClean="0">
                <a:solidFill>
                  <a:schemeClr val="tx1"/>
                </a:solidFill>
                <a:latin typeface="+mj-lt"/>
              </a:rPr>
              <a:t>).</a:t>
            </a:r>
          </a:p>
          <a:p>
            <a:pPr algn="just" rtl="0">
              <a:buFontTx/>
              <a:buChar char="-"/>
            </a:pPr>
            <a:r>
              <a:rPr lang="en-US" sz="2000" i="1" dirty="0" smtClean="0">
                <a:solidFill>
                  <a:schemeClr val="tx1"/>
                </a:solidFill>
                <a:latin typeface="+mj-lt"/>
              </a:rPr>
              <a:t>Pale </a:t>
            </a:r>
            <a:r>
              <a:rPr lang="en-US" sz="2000" i="1" dirty="0">
                <a:solidFill>
                  <a:schemeClr val="tx1"/>
                </a:solidFill>
                <a:latin typeface="+mj-lt"/>
              </a:rPr>
              <a:t>brown color: </a:t>
            </a:r>
            <a:r>
              <a:rPr lang="en-US" sz="2000" dirty="0">
                <a:solidFill>
                  <a:schemeClr val="tx1"/>
                </a:solidFill>
                <a:latin typeface="+mj-lt"/>
              </a:rPr>
              <a:t>with a greasy consistency indicate pancreatic deficiency causing malabsorption of fat (often with offensive odor).</a:t>
            </a:r>
            <a:r>
              <a:rPr lang="en-US" sz="2000" dirty="0" smtClean="0">
                <a:solidFill>
                  <a:schemeClr val="tx1"/>
                </a:solidFill>
                <a:latin typeface="+mj-lt"/>
              </a:rPr>
              <a:t> </a:t>
            </a:r>
          </a:p>
          <a:p>
            <a:pPr algn="just" rtl="0">
              <a:buFontTx/>
              <a:buChar char="-"/>
            </a:pPr>
            <a:r>
              <a:rPr lang="en-US" sz="2000" i="1" dirty="0">
                <a:solidFill>
                  <a:schemeClr val="tx1"/>
                </a:solidFill>
                <a:latin typeface="+mj-lt"/>
              </a:rPr>
              <a:t>Yellow-green color: </a:t>
            </a:r>
            <a:r>
              <a:rPr lang="en-US" sz="2000" dirty="0">
                <a:solidFill>
                  <a:schemeClr val="tx1"/>
                </a:solidFill>
                <a:latin typeface="+mj-lt"/>
              </a:rPr>
              <a:t>occurs in the stool of breast-fed infants who lack normal intestinal flora (low </a:t>
            </a:r>
            <a:r>
              <a:rPr lang="en-US" sz="2000" dirty="0" smtClean="0">
                <a:solidFill>
                  <a:schemeClr val="tx1"/>
                </a:solidFill>
                <a:latin typeface="+mj-lt"/>
              </a:rPr>
              <a:t>bile conversion</a:t>
            </a:r>
            <a:r>
              <a:rPr lang="en-US" sz="2000" dirty="0">
                <a:solidFill>
                  <a:schemeClr val="tx1"/>
                </a:solidFill>
                <a:latin typeface="+mj-lt"/>
              </a:rPr>
              <a:t>) and may also occurs due to rapid transit of feces through the intestines. </a:t>
            </a:r>
          </a:p>
          <a:p>
            <a:pPr algn="just" rtl="0">
              <a:buFontTx/>
              <a:buChar char="-"/>
            </a:pPr>
            <a:r>
              <a:rPr lang="en-US" sz="2000" i="1" dirty="0">
                <a:solidFill>
                  <a:schemeClr val="tx1"/>
                </a:solidFill>
                <a:latin typeface="+mj-lt"/>
              </a:rPr>
              <a:t>Red brown color: </a:t>
            </a:r>
            <a:r>
              <a:rPr lang="en-US" sz="2000" dirty="0">
                <a:solidFill>
                  <a:schemeClr val="tx1"/>
                </a:solidFill>
                <a:latin typeface="+mj-lt"/>
              </a:rPr>
              <a:t>indicate drugs as </a:t>
            </a:r>
            <a:r>
              <a:rPr lang="en-US" sz="2000" dirty="0" err="1">
                <a:solidFill>
                  <a:schemeClr val="tx1"/>
                </a:solidFill>
                <a:latin typeface="+mj-lt"/>
              </a:rPr>
              <a:t>Tetracyclines</a:t>
            </a:r>
            <a:r>
              <a:rPr lang="en-US" sz="2000" dirty="0">
                <a:solidFill>
                  <a:schemeClr val="tx1"/>
                </a:solidFill>
                <a:latin typeface="+mj-lt"/>
              </a:rPr>
              <a:t>, and </a:t>
            </a:r>
            <a:r>
              <a:rPr lang="en-US" sz="2000" dirty="0" err="1">
                <a:solidFill>
                  <a:schemeClr val="tx1"/>
                </a:solidFill>
                <a:latin typeface="+mj-lt"/>
              </a:rPr>
              <a:t>Rifambicin</a:t>
            </a:r>
            <a:r>
              <a:rPr lang="en-US" sz="2000" dirty="0">
                <a:solidFill>
                  <a:schemeClr val="tx1"/>
                </a:solidFill>
                <a:latin typeface="+mj-lt"/>
              </a:rPr>
              <a:t> antibiotics.</a:t>
            </a:r>
            <a:endParaRPr lang="ar-IQ" sz="2000" dirty="0">
              <a:solidFill>
                <a:schemeClr val="tx1"/>
              </a:solidFill>
              <a:latin typeface="+mj-lt"/>
            </a:endParaRPr>
          </a:p>
          <a:p>
            <a:pPr algn="just" rtl="0">
              <a:buFontTx/>
              <a:buChar char="-"/>
            </a:pPr>
            <a:endParaRPr lang="ar-IQ" sz="2000" dirty="0">
              <a:solidFill>
                <a:schemeClr val="tx1"/>
              </a:solidFill>
              <a:latin typeface="+mj-lt"/>
            </a:endParaRPr>
          </a:p>
        </p:txBody>
      </p:sp>
    </p:spTree>
    <p:extLst>
      <p:ext uri="{BB962C8B-B14F-4D97-AF65-F5344CB8AC3E}">
        <p14:creationId xmlns:p14="http://schemas.microsoft.com/office/powerpoint/2010/main" val="2093951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6884"/>
            <a:ext cx="8596668" cy="1232034"/>
          </a:xfrm>
        </p:spPr>
        <p:txBody>
          <a:bodyPr>
            <a:normAutofit/>
          </a:bodyPr>
          <a:lstStyle/>
          <a:p>
            <a:pPr algn="ctr"/>
            <a:r>
              <a:rPr lang="en-US" altLang="en-US" b="1" dirty="0"/>
              <a:t>Macroscopic (Physical) Examination</a:t>
            </a:r>
            <a:br>
              <a:rPr lang="en-US" altLang="en-US" b="1" dirty="0"/>
            </a:br>
            <a:endParaRPr lang="ar-IQ" dirty="0"/>
          </a:p>
        </p:txBody>
      </p:sp>
      <p:sp>
        <p:nvSpPr>
          <p:cNvPr id="3" name="Content Placeholder 2"/>
          <p:cNvSpPr>
            <a:spLocks noGrp="1"/>
          </p:cNvSpPr>
          <p:nvPr>
            <p:ph idx="1"/>
          </p:nvPr>
        </p:nvSpPr>
        <p:spPr>
          <a:xfrm>
            <a:off x="677334" y="1309036"/>
            <a:ext cx="8596668" cy="5274643"/>
          </a:xfrm>
        </p:spPr>
        <p:txBody>
          <a:bodyPr>
            <a:noAutofit/>
          </a:bodyPr>
          <a:lstStyle/>
          <a:p>
            <a:pPr algn="just" rtl="0"/>
            <a:r>
              <a:rPr lang="en-US" sz="2000" dirty="0" smtClean="0">
                <a:solidFill>
                  <a:schemeClr val="tx1"/>
                </a:solidFill>
              </a:rPr>
              <a:t>Normal odor of stool is offensive results </a:t>
            </a:r>
            <a:r>
              <a:rPr lang="en-US" sz="2000" dirty="0">
                <a:solidFill>
                  <a:schemeClr val="tx1"/>
                </a:solidFill>
              </a:rPr>
              <a:t>from gases produced by bacterial metabolism, including </a:t>
            </a:r>
            <a:r>
              <a:rPr lang="en-US" sz="2000" dirty="0" err="1">
                <a:solidFill>
                  <a:schemeClr val="tx1"/>
                </a:solidFill>
              </a:rPr>
              <a:t>skatole</a:t>
            </a:r>
            <a:r>
              <a:rPr lang="en-US" sz="2000" dirty="0">
                <a:solidFill>
                  <a:schemeClr val="tx1"/>
                </a:solidFill>
              </a:rPr>
              <a:t>, </a:t>
            </a:r>
            <a:r>
              <a:rPr lang="en-US" sz="2000" dirty="0" err="1">
                <a:solidFill>
                  <a:schemeClr val="tx1"/>
                </a:solidFill>
              </a:rPr>
              <a:t>mercaptans</a:t>
            </a:r>
            <a:r>
              <a:rPr lang="en-US" sz="2000" dirty="0">
                <a:solidFill>
                  <a:schemeClr val="tx1"/>
                </a:solidFill>
              </a:rPr>
              <a:t>, </a:t>
            </a:r>
            <a:r>
              <a:rPr lang="en-US" sz="2000" dirty="0" err="1" smtClean="0">
                <a:solidFill>
                  <a:schemeClr val="tx1"/>
                </a:solidFill>
              </a:rPr>
              <a:t>indole</a:t>
            </a:r>
            <a:r>
              <a:rPr lang="en-US" sz="2000" dirty="0" smtClean="0">
                <a:solidFill>
                  <a:schemeClr val="tx1"/>
                </a:solidFill>
              </a:rPr>
              <a:t> and </a:t>
            </a:r>
            <a:r>
              <a:rPr lang="en-US" sz="2000" dirty="0">
                <a:solidFill>
                  <a:schemeClr val="tx1"/>
                </a:solidFill>
              </a:rPr>
              <a:t>hydrogen sulfide formed by bacterial fermentation and putrefaction. </a:t>
            </a:r>
            <a:endParaRPr lang="en-US" sz="2000" dirty="0" smtClean="0">
              <a:solidFill>
                <a:schemeClr val="tx1"/>
              </a:solidFill>
            </a:endParaRPr>
          </a:p>
          <a:p>
            <a:pPr algn="just" rtl="0">
              <a:buFontTx/>
              <a:buChar char="-"/>
            </a:pPr>
            <a:r>
              <a:rPr lang="en-US" sz="2000" dirty="0" smtClean="0">
                <a:solidFill>
                  <a:schemeClr val="tx1"/>
                </a:solidFill>
              </a:rPr>
              <a:t>Abnormal odor is </a:t>
            </a:r>
            <a:r>
              <a:rPr lang="en-US" sz="2000" i="1" dirty="0">
                <a:solidFill>
                  <a:schemeClr val="tx1"/>
                </a:solidFill>
              </a:rPr>
              <a:t>Very offensive: </a:t>
            </a:r>
            <a:r>
              <a:rPr lang="en-US" sz="2000" dirty="0">
                <a:solidFill>
                  <a:schemeClr val="tx1"/>
                </a:solidFill>
              </a:rPr>
              <a:t>usually seen in cases of constipation and with certain types of food that produce excessive gases, Bacterial infection and malabsorption</a:t>
            </a:r>
            <a:r>
              <a:rPr lang="en-US" sz="2000" dirty="0" smtClean="0">
                <a:solidFill>
                  <a:schemeClr val="tx1"/>
                </a:solidFill>
              </a:rPr>
              <a:t>.</a:t>
            </a:r>
          </a:p>
          <a:p>
            <a:pPr algn="just" rtl="0"/>
            <a:r>
              <a:rPr lang="en-US" sz="2000" b="1" dirty="0">
                <a:solidFill>
                  <a:schemeClr val="tx1"/>
                </a:solidFill>
              </a:rPr>
              <a:t>Consistency: </a:t>
            </a:r>
            <a:r>
              <a:rPr lang="en-US" sz="2000" dirty="0" smtClean="0">
                <a:solidFill>
                  <a:schemeClr val="tx1"/>
                </a:solidFill>
              </a:rPr>
              <a:t>Normally </a:t>
            </a:r>
            <a:r>
              <a:rPr lang="en-US" sz="2000" dirty="0">
                <a:solidFill>
                  <a:schemeClr val="tx1"/>
                </a:solidFill>
              </a:rPr>
              <a:t>well formed </a:t>
            </a:r>
          </a:p>
          <a:p>
            <a:pPr algn="just" rtl="0"/>
            <a:r>
              <a:rPr lang="en-US" sz="2000" b="1" dirty="0">
                <a:solidFill>
                  <a:schemeClr val="tx1"/>
                </a:solidFill>
              </a:rPr>
              <a:t>Abnormal: </a:t>
            </a:r>
            <a:endParaRPr lang="en-US" sz="2000" dirty="0">
              <a:solidFill>
                <a:schemeClr val="tx1"/>
              </a:solidFill>
            </a:endParaRPr>
          </a:p>
          <a:p>
            <a:pPr algn="just" rtl="0">
              <a:buFontTx/>
              <a:buChar char="-"/>
            </a:pPr>
            <a:r>
              <a:rPr lang="en-US" sz="2000" b="1" dirty="0">
                <a:solidFill>
                  <a:schemeClr val="tx1"/>
                </a:solidFill>
              </a:rPr>
              <a:t>Very hard: </a:t>
            </a:r>
            <a:r>
              <a:rPr lang="en-US" sz="2000" dirty="0">
                <a:solidFill>
                  <a:schemeClr val="tx1"/>
                </a:solidFill>
              </a:rPr>
              <a:t>seen in cases of constipation </a:t>
            </a:r>
          </a:p>
          <a:p>
            <a:pPr algn="just" rtl="0">
              <a:buFontTx/>
              <a:buChar char="-"/>
            </a:pPr>
            <a:r>
              <a:rPr lang="en-US" sz="2000" b="1" dirty="0">
                <a:solidFill>
                  <a:schemeClr val="tx1"/>
                </a:solidFill>
              </a:rPr>
              <a:t>Semi formed: </a:t>
            </a:r>
            <a:r>
              <a:rPr lang="en-US" sz="2000" dirty="0">
                <a:solidFill>
                  <a:schemeClr val="tx1"/>
                </a:solidFill>
              </a:rPr>
              <a:t>seen in the cases of parasitic infection </a:t>
            </a:r>
          </a:p>
          <a:p>
            <a:pPr algn="just" rtl="0">
              <a:buFontTx/>
              <a:buChar char="-"/>
            </a:pPr>
            <a:r>
              <a:rPr lang="en-US" sz="2000" b="1" dirty="0">
                <a:solidFill>
                  <a:schemeClr val="tx1"/>
                </a:solidFill>
              </a:rPr>
              <a:t>Soft: </a:t>
            </a:r>
            <a:r>
              <a:rPr lang="en-US" sz="2000" dirty="0">
                <a:solidFill>
                  <a:schemeClr val="tx1"/>
                </a:solidFill>
              </a:rPr>
              <a:t>seen in the cases of parasitic infection </a:t>
            </a:r>
          </a:p>
          <a:p>
            <a:pPr algn="just" rtl="0">
              <a:buFontTx/>
              <a:buChar char="-"/>
            </a:pPr>
            <a:r>
              <a:rPr lang="en-US" sz="2000" b="1" dirty="0">
                <a:solidFill>
                  <a:schemeClr val="tx1"/>
                </a:solidFill>
              </a:rPr>
              <a:t>Loose: </a:t>
            </a:r>
            <a:r>
              <a:rPr lang="en-US" sz="2000" dirty="0">
                <a:solidFill>
                  <a:schemeClr val="tx1"/>
                </a:solidFill>
              </a:rPr>
              <a:t>seen in the cases of diarrhea </a:t>
            </a:r>
          </a:p>
          <a:p>
            <a:pPr algn="just" rtl="0">
              <a:buFontTx/>
              <a:buChar char="-"/>
            </a:pPr>
            <a:r>
              <a:rPr lang="en-US" sz="2000" b="1" dirty="0">
                <a:solidFill>
                  <a:schemeClr val="tx1"/>
                </a:solidFill>
              </a:rPr>
              <a:t>Watery: </a:t>
            </a:r>
            <a:r>
              <a:rPr lang="en-US" sz="2000" dirty="0">
                <a:solidFill>
                  <a:schemeClr val="tx1"/>
                </a:solidFill>
              </a:rPr>
              <a:t>mostly seen in cases of bacterial infection </a:t>
            </a:r>
            <a:endParaRPr lang="ar-IQ" sz="2000" dirty="0">
              <a:solidFill>
                <a:schemeClr val="tx1"/>
              </a:solidFill>
            </a:endParaRPr>
          </a:p>
          <a:p>
            <a:pPr algn="just" rtl="0">
              <a:buFontTx/>
              <a:buChar char="-"/>
            </a:pPr>
            <a:endParaRPr lang="en-US" sz="2000" dirty="0" smtClean="0">
              <a:solidFill>
                <a:schemeClr val="tx1"/>
              </a:solidFill>
            </a:endParaRPr>
          </a:p>
          <a:p>
            <a:pPr marL="0" indent="0" algn="just" rtl="0">
              <a:buNone/>
            </a:pPr>
            <a:endParaRPr lang="en-US" sz="2000" dirty="0" smtClean="0">
              <a:solidFill>
                <a:schemeClr val="tx1"/>
              </a:solidFill>
            </a:endParaRPr>
          </a:p>
          <a:p>
            <a:pPr marL="0" indent="0" algn="just" rtl="0">
              <a:buNone/>
            </a:pPr>
            <a:endParaRPr lang="ar-IQ" sz="2000" dirty="0">
              <a:solidFill>
                <a:schemeClr val="tx1"/>
              </a:solidFill>
            </a:endParaRPr>
          </a:p>
        </p:txBody>
      </p:sp>
    </p:spTree>
    <p:extLst>
      <p:ext uri="{BB962C8B-B14F-4D97-AF65-F5344CB8AC3E}">
        <p14:creationId xmlns:p14="http://schemas.microsoft.com/office/powerpoint/2010/main" val="2656422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Macroscopic (Physical) Examination</a:t>
            </a:r>
            <a:br>
              <a:rPr lang="en-US" altLang="en-US" b="1" dirty="0"/>
            </a:br>
            <a:endParaRPr lang="ar-IQ" dirty="0"/>
          </a:p>
        </p:txBody>
      </p:sp>
      <p:sp>
        <p:nvSpPr>
          <p:cNvPr id="3" name="Content Placeholder 2"/>
          <p:cNvSpPr>
            <a:spLocks noGrp="1"/>
          </p:cNvSpPr>
          <p:nvPr>
            <p:ph idx="1"/>
          </p:nvPr>
        </p:nvSpPr>
        <p:spPr>
          <a:xfrm>
            <a:off x="677334" y="1174282"/>
            <a:ext cx="8596668" cy="5683717"/>
          </a:xfrm>
        </p:spPr>
        <p:txBody>
          <a:bodyPr>
            <a:noAutofit/>
          </a:bodyPr>
          <a:lstStyle/>
          <a:p>
            <a:pPr marL="0" indent="0" algn="just" rtl="0">
              <a:buNone/>
            </a:pPr>
            <a:r>
              <a:rPr lang="en-US" b="1" dirty="0" smtClean="0">
                <a:solidFill>
                  <a:schemeClr val="tx1"/>
                </a:solidFill>
              </a:rPr>
              <a:t> </a:t>
            </a:r>
            <a:endParaRPr lang="en-US" dirty="0">
              <a:solidFill>
                <a:schemeClr val="tx1"/>
              </a:solidFill>
            </a:endParaRPr>
          </a:p>
          <a:p>
            <a:pPr algn="just" rtl="0"/>
            <a:r>
              <a:rPr lang="en-US" b="1" dirty="0">
                <a:solidFill>
                  <a:schemeClr val="tx1"/>
                </a:solidFill>
              </a:rPr>
              <a:t>Naked eye parasite </a:t>
            </a:r>
            <a:r>
              <a:rPr lang="en-US" b="1" dirty="0" smtClean="0">
                <a:solidFill>
                  <a:schemeClr val="tx1"/>
                </a:solidFill>
              </a:rPr>
              <a:t>: </a:t>
            </a:r>
            <a:r>
              <a:rPr lang="en-US" b="1" dirty="0">
                <a:solidFill>
                  <a:schemeClr val="tx1"/>
                </a:solidFill>
              </a:rPr>
              <a:t>Normal: </a:t>
            </a:r>
            <a:r>
              <a:rPr lang="en-US" dirty="0">
                <a:solidFill>
                  <a:schemeClr val="tx1"/>
                </a:solidFill>
              </a:rPr>
              <a:t>no parasites or larva appear in the stool but in some cause the whole worm or part of its body appear in the stool and can be seen by naked eye like(segment of tap worm </a:t>
            </a:r>
            <a:r>
              <a:rPr lang="en-US" dirty="0" smtClean="0">
                <a:solidFill>
                  <a:schemeClr val="tx1"/>
                </a:solidFill>
              </a:rPr>
              <a:t>)</a:t>
            </a:r>
          </a:p>
          <a:p>
            <a:pPr algn="just" rtl="0">
              <a:buFontTx/>
              <a:buChar char="-"/>
            </a:pPr>
            <a:r>
              <a:rPr lang="en-US" b="1" i="1" dirty="0">
                <a:solidFill>
                  <a:schemeClr val="tx1"/>
                </a:solidFill>
              </a:rPr>
              <a:t>Two worms can be seen by naked eye in the stool: </a:t>
            </a:r>
            <a:endParaRPr lang="en-US" dirty="0">
              <a:solidFill>
                <a:schemeClr val="tx1"/>
              </a:solidFill>
            </a:endParaRPr>
          </a:p>
          <a:p>
            <a:pPr algn="just" rtl="0">
              <a:buFontTx/>
              <a:buChar char="-"/>
            </a:pPr>
            <a:r>
              <a:rPr lang="en-US" b="1" i="1" dirty="0" err="1">
                <a:solidFill>
                  <a:schemeClr val="tx1"/>
                </a:solidFill>
              </a:rPr>
              <a:t>Ascaris</a:t>
            </a:r>
            <a:r>
              <a:rPr lang="en-US" b="1" i="1" dirty="0">
                <a:solidFill>
                  <a:schemeClr val="tx1"/>
                </a:solidFill>
              </a:rPr>
              <a:t> </a:t>
            </a:r>
            <a:r>
              <a:rPr lang="en-US" b="1" i="1" dirty="0" err="1">
                <a:solidFill>
                  <a:schemeClr val="tx1"/>
                </a:solidFill>
              </a:rPr>
              <a:t>lumbericoides</a:t>
            </a:r>
            <a:r>
              <a:rPr lang="en-US" b="1" dirty="0">
                <a:solidFill>
                  <a:schemeClr val="tx1"/>
                </a:solidFill>
              </a:rPr>
              <a:t> </a:t>
            </a:r>
            <a:r>
              <a:rPr lang="en-US" dirty="0">
                <a:solidFill>
                  <a:schemeClr val="tx1"/>
                </a:solidFill>
              </a:rPr>
              <a:t>and </a:t>
            </a:r>
            <a:r>
              <a:rPr lang="en-US" b="1" i="1" dirty="0" err="1">
                <a:solidFill>
                  <a:schemeClr val="tx1"/>
                </a:solidFill>
              </a:rPr>
              <a:t>Entrobius</a:t>
            </a:r>
            <a:r>
              <a:rPr lang="en-US" b="1" i="1" dirty="0">
                <a:solidFill>
                  <a:schemeClr val="tx1"/>
                </a:solidFill>
              </a:rPr>
              <a:t> </a:t>
            </a:r>
            <a:r>
              <a:rPr lang="en-US" b="1" i="1" dirty="0" err="1">
                <a:solidFill>
                  <a:schemeClr val="tx1"/>
                </a:solidFill>
              </a:rPr>
              <a:t>vermicularis</a:t>
            </a:r>
            <a:endParaRPr lang="en-US" b="1" i="1" dirty="0">
              <a:solidFill>
                <a:schemeClr val="tx1"/>
              </a:solidFill>
            </a:endParaRPr>
          </a:p>
          <a:p>
            <a:pPr marL="0" indent="0" algn="just" rtl="0">
              <a:buNone/>
            </a:pPr>
            <a:r>
              <a:rPr lang="en-US" b="1" dirty="0">
                <a:solidFill>
                  <a:schemeClr val="tx1"/>
                </a:solidFill>
              </a:rPr>
              <a:t> </a:t>
            </a:r>
            <a:endParaRPr lang="en-US" b="1" dirty="0" smtClean="0">
              <a:solidFill>
                <a:schemeClr val="tx1"/>
              </a:solidFill>
            </a:endParaRPr>
          </a:p>
          <a:p>
            <a:pPr marL="0" indent="0" algn="just" rtl="0">
              <a:buNone/>
            </a:pPr>
            <a:endParaRPr lang="en-US" b="1" dirty="0">
              <a:solidFill>
                <a:schemeClr val="tx1"/>
              </a:solidFill>
            </a:endParaRPr>
          </a:p>
          <a:p>
            <a:pPr marL="0" indent="0" algn="just" rtl="0">
              <a:buNone/>
            </a:pPr>
            <a:endParaRPr lang="en-US" b="1" dirty="0" smtClean="0">
              <a:solidFill>
                <a:schemeClr val="tx1"/>
              </a:solidFill>
            </a:endParaRPr>
          </a:p>
          <a:p>
            <a:pPr marL="0" indent="0" algn="just" rtl="0">
              <a:buNone/>
            </a:pPr>
            <a:endParaRPr lang="en-US" b="1" dirty="0">
              <a:solidFill>
                <a:schemeClr val="tx1"/>
              </a:solidFill>
            </a:endParaRPr>
          </a:p>
          <a:p>
            <a:pPr marL="0" indent="0" algn="just" rtl="0">
              <a:buNone/>
            </a:pPr>
            <a:endParaRPr lang="en-US" dirty="0" smtClean="0">
              <a:solidFill>
                <a:schemeClr val="tx1"/>
              </a:solidFill>
            </a:endParaRPr>
          </a:p>
          <a:p>
            <a:pPr algn="just" rtl="0"/>
            <a:r>
              <a:rPr lang="en-US" dirty="0" smtClean="0">
                <a:solidFill>
                  <a:schemeClr val="tx1"/>
                </a:solidFill>
              </a:rPr>
              <a:t>Gross blood: </a:t>
            </a:r>
            <a:r>
              <a:rPr lang="en-US" dirty="0">
                <a:solidFill>
                  <a:schemeClr val="tx1"/>
                </a:solidFill>
              </a:rPr>
              <a:t>Normally no blood seen in the </a:t>
            </a:r>
            <a:r>
              <a:rPr lang="en-US" dirty="0" smtClean="0">
                <a:solidFill>
                  <a:schemeClr val="tx1"/>
                </a:solidFill>
              </a:rPr>
              <a:t>stool. </a:t>
            </a:r>
          </a:p>
          <a:p>
            <a:pPr algn="just" rtl="0">
              <a:buFontTx/>
              <a:buChar char="-"/>
            </a:pPr>
            <a:r>
              <a:rPr lang="en-US" b="1" dirty="0" smtClean="0">
                <a:solidFill>
                  <a:schemeClr val="tx1"/>
                </a:solidFill>
              </a:rPr>
              <a:t>Abnormal </a:t>
            </a:r>
            <a:r>
              <a:rPr lang="en-US" i="1" dirty="0" smtClean="0">
                <a:solidFill>
                  <a:schemeClr val="tx1"/>
                </a:solidFill>
              </a:rPr>
              <a:t>fresh </a:t>
            </a:r>
            <a:r>
              <a:rPr lang="en-US" i="1" dirty="0">
                <a:solidFill>
                  <a:schemeClr val="tx1"/>
                </a:solidFill>
              </a:rPr>
              <a:t>blood (</a:t>
            </a:r>
            <a:r>
              <a:rPr lang="en-US" b="1" i="1" dirty="0" err="1">
                <a:solidFill>
                  <a:schemeClr val="tx1"/>
                </a:solidFill>
              </a:rPr>
              <a:t>Hematochezia</a:t>
            </a:r>
            <a:r>
              <a:rPr lang="en-US" i="1" dirty="0">
                <a:solidFill>
                  <a:schemeClr val="tx1"/>
                </a:solidFill>
              </a:rPr>
              <a:t>) seen in cases of lower GIT bleeding and also known as "bright red blood per rectum" and abbreviated </a:t>
            </a:r>
            <a:r>
              <a:rPr lang="en-US" b="1" i="1" dirty="0">
                <a:solidFill>
                  <a:schemeClr val="tx1"/>
                </a:solidFill>
              </a:rPr>
              <a:t>BRBPR </a:t>
            </a:r>
            <a:endParaRPr lang="en-US" b="1" dirty="0" smtClean="0">
              <a:solidFill>
                <a:schemeClr val="tx1"/>
              </a:solidFill>
            </a:endParaRPr>
          </a:p>
          <a:p>
            <a:pPr marL="0" indent="0" algn="just" rtl="0">
              <a:buNone/>
            </a:pPr>
            <a:r>
              <a:rPr lang="en-US" b="1" dirty="0" smtClean="0">
                <a:solidFill>
                  <a:schemeClr val="tx1"/>
                </a:solidFill>
              </a:rPr>
              <a:t> </a:t>
            </a:r>
            <a:r>
              <a:rPr lang="en-US" dirty="0">
                <a:solidFill>
                  <a:schemeClr val="tx1"/>
                </a:solidFill>
              </a:rPr>
              <a:t>	</a:t>
            </a:r>
          </a:p>
          <a:p>
            <a:pPr marL="0" indent="0" algn="just" rtl="0">
              <a:buNone/>
            </a:pPr>
            <a:r>
              <a:rPr lang="en-US" dirty="0" smtClean="0">
                <a:solidFill>
                  <a:schemeClr val="tx1"/>
                </a:solidFill>
              </a:rPr>
              <a:t> </a:t>
            </a:r>
          </a:p>
        </p:txBody>
      </p:sp>
      <p:pic>
        <p:nvPicPr>
          <p:cNvPr id="4" name="Picture 3"/>
          <p:cNvPicPr>
            <a:picLocks noChangeAspect="1"/>
          </p:cNvPicPr>
          <p:nvPr/>
        </p:nvPicPr>
        <p:blipFill>
          <a:blip r:embed="rId2"/>
          <a:stretch>
            <a:fillRect/>
          </a:stretch>
        </p:blipFill>
        <p:spPr>
          <a:xfrm>
            <a:off x="1203159" y="3671459"/>
            <a:ext cx="2069430" cy="1431390"/>
          </a:xfrm>
          <a:prstGeom prst="rect">
            <a:avLst/>
          </a:prstGeom>
        </p:spPr>
      </p:pic>
      <p:pic>
        <p:nvPicPr>
          <p:cNvPr id="5" name="Picture 4"/>
          <p:cNvPicPr>
            <a:picLocks noChangeAspect="1"/>
          </p:cNvPicPr>
          <p:nvPr/>
        </p:nvPicPr>
        <p:blipFill>
          <a:blip r:embed="rId3"/>
          <a:stretch>
            <a:fillRect/>
          </a:stretch>
        </p:blipFill>
        <p:spPr>
          <a:xfrm>
            <a:off x="4055629" y="3664297"/>
            <a:ext cx="2316295" cy="1442932"/>
          </a:xfrm>
          <a:prstGeom prst="rect">
            <a:avLst/>
          </a:prstGeom>
        </p:spPr>
      </p:pic>
    </p:spTree>
    <p:extLst>
      <p:ext uri="{BB962C8B-B14F-4D97-AF65-F5344CB8AC3E}">
        <p14:creationId xmlns:p14="http://schemas.microsoft.com/office/powerpoint/2010/main" val="29606353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Macroscopic (Physical) Examination</a:t>
            </a:r>
            <a:br>
              <a:rPr lang="en-US" altLang="en-US" b="1" dirty="0"/>
            </a:br>
            <a:endParaRPr lang="ar-IQ" dirty="0"/>
          </a:p>
        </p:txBody>
      </p:sp>
      <p:sp>
        <p:nvSpPr>
          <p:cNvPr id="3" name="Content Placeholder 2"/>
          <p:cNvSpPr>
            <a:spLocks noGrp="1"/>
          </p:cNvSpPr>
          <p:nvPr>
            <p:ph idx="1"/>
          </p:nvPr>
        </p:nvSpPr>
        <p:spPr>
          <a:xfrm>
            <a:off x="677334" y="1434165"/>
            <a:ext cx="8596668" cy="4607198"/>
          </a:xfrm>
        </p:spPr>
        <p:txBody>
          <a:bodyPr>
            <a:normAutofit/>
          </a:bodyPr>
          <a:lstStyle/>
          <a:p>
            <a:pPr algn="just" rtl="0"/>
            <a:r>
              <a:rPr lang="en-US" sz="2000" dirty="0" smtClean="0">
                <a:solidFill>
                  <a:schemeClr val="tx1"/>
                </a:solidFill>
              </a:rPr>
              <a:t>Mucus: Normally </a:t>
            </a:r>
            <a:r>
              <a:rPr lang="en-US" sz="2000" dirty="0">
                <a:solidFill>
                  <a:schemeClr val="tx1"/>
                </a:solidFill>
              </a:rPr>
              <a:t>undetectable amount produce by GIT </a:t>
            </a:r>
            <a:r>
              <a:rPr lang="en-US" sz="2000" dirty="0" smtClean="0">
                <a:solidFill>
                  <a:schemeClr val="tx1"/>
                </a:solidFill>
              </a:rPr>
              <a:t>and </a:t>
            </a:r>
            <a:r>
              <a:rPr lang="en-US" sz="2000" dirty="0">
                <a:solidFill>
                  <a:schemeClr val="tx1"/>
                </a:solidFill>
              </a:rPr>
              <a:t>found in the stool. </a:t>
            </a:r>
            <a:endParaRPr lang="en-US" sz="2000" dirty="0" smtClean="0">
              <a:solidFill>
                <a:schemeClr val="tx1"/>
              </a:solidFill>
            </a:endParaRPr>
          </a:p>
          <a:p>
            <a:pPr algn="just" rtl="0">
              <a:buFontTx/>
              <a:buChar char="-"/>
            </a:pPr>
            <a:r>
              <a:rPr lang="en-US" sz="2000" b="1" dirty="0" smtClean="0">
                <a:solidFill>
                  <a:schemeClr val="tx1"/>
                </a:solidFill>
              </a:rPr>
              <a:t>Abnormal </a:t>
            </a:r>
            <a:r>
              <a:rPr lang="en-US" sz="2000" b="1" dirty="0">
                <a:solidFill>
                  <a:schemeClr val="tx1"/>
                </a:solidFill>
              </a:rPr>
              <a:t>mucus in the sample appears as white patches and according to the amount of mucus it can be graded using signs (+, ++, </a:t>
            </a:r>
            <a:r>
              <a:rPr lang="en-US" sz="2000" b="1" dirty="0" smtClean="0">
                <a:solidFill>
                  <a:schemeClr val="tx1"/>
                </a:solidFill>
              </a:rPr>
              <a:t>+++).</a:t>
            </a:r>
          </a:p>
          <a:p>
            <a:pPr algn="just" rtl="0">
              <a:buFontTx/>
              <a:buChar char="-"/>
            </a:pPr>
            <a:endParaRPr lang="en-US" sz="2000" b="1" dirty="0" smtClean="0">
              <a:solidFill>
                <a:schemeClr val="tx1"/>
              </a:solidFill>
            </a:endParaRPr>
          </a:p>
          <a:p>
            <a:pPr algn="just" rtl="0"/>
            <a:r>
              <a:rPr lang="en-US" sz="2000" b="1" dirty="0">
                <a:solidFill>
                  <a:schemeClr val="tx1"/>
                </a:solidFill>
              </a:rPr>
              <a:t>Mucus abnormally can be found in the stool in the following cases: </a:t>
            </a:r>
            <a:r>
              <a:rPr lang="en-US" sz="2000" dirty="0" smtClean="0">
                <a:solidFill>
                  <a:schemeClr val="tx1"/>
                </a:solidFill>
              </a:rPr>
              <a:t> </a:t>
            </a:r>
            <a:endParaRPr lang="en-US" sz="2000" dirty="0">
              <a:solidFill>
                <a:schemeClr val="tx1"/>
              </a:solidFill>
            </a:endParaRPr>
          </a:p>
          <a:p>
            <a:pPr algn="just" rtl="0"/>
            <a:r>
              <a:rPr lang="en-US" sz="2000" dirty="0">
                <a:solidFill>
                  <a:schemeClr val="tx1"/>
                </a:solidFill>
              </a:rPr>
              <a:t>Spastic colon </a:t>
            </a:r>
            <a:r>
              <a:rPr lang="en-US" sz="2000" dirty="0" smtClean="0">
                <a:solidFill>
                  <a:schemeClr val="tx1"/>
                </a:solidFill>
              </a:rPr>
              <a:t>(translucent </a:t>
            </a:r>
            <a:r>
              <a:rPr lang="en-US" sz="2000" dirty="0">
                <a:solidFill>
                  <a:schemeClr val="tx1"/>
                </a:solidFill>
              </a:rPr>
              <a:t>mucus on the surface of </a:t>
            </a:r>
            <a:r>
              <a:rPr lang="en-US" sz="2000" dirty="0" smtClean="0">
                <a:solidFill>
                  <a:schemeClr val="tx1"/>
                </a:solidFill>
              </a:rPr>
              <a:t>stool) </a:t>
            </a:r>
            <a:endParaRPr lang="ar-IQ" sz="2000" dirty="0">
              <a:solidFill>
                <a:schemeClr val="tx1"/>
              </a:solidFill>
            </a:endParaRPr>
          </a:p>
          <a:p>
            <a:pPr algn="just" rtl="0"/>
            <a:r>
              <a:rPr lang="en-US" sz="2000" dirty="0">
                <a:solidFill>
                  <a:schemeClr val="tx1"/>
                </a:solidFill>
              </a:rPr>
              <a:t>Ulcerative colitis </a:t>
            </a:r>
          </a:p>
          <a:p>
            <a:pPr algn="just" rtl="0"/>
            <a:r>
              <a:rPr lang="en-US" sz="2000" dirty="0">
                <a:solidFill>
                  <a:schemeClr val="tx1"/>
                </a:solidFill>
              </a:rPr>
              <a:t>Bacillary dysentery </a:t>
            </a:r>
            <a:r>
              <a:rPr lang="en-US" sz="2000" dirty="0" smtClean="0">
                <a:solidFill>
                  <a:schemeClr val="tx1"/>
                </a:solidFill>
              </a:rPr>
              <a:t>(mucus </a:t>
            </a:r>
            <a:r>
              <a:rPr lang="en-US" sz="2000" dirty="0">
                <a:solidFill>
                  <a:schemeClr val="tx1"/>
                </a:solidFill>
              </a:rPr>
              <a:t>with fresh </a:t>
            </a:r>
            <a:r>
              <a:rPr lang="en-US" sz="2000" dirty="0" smtClean="0">
                <a:solidFill>
                  <a:schemeClr val="tx1"/>
                </a:solidFill>
              </a:rPr>
              <a:t>pus) </a:t>
            </a:r>
            <a:endParaRPr lang="ar-IQ" sz="2000" dirty="0">
              <a:solidFill>
                <a:schemeClr val="tx1"/>
              </a:solidFill>
            </a:endParaRPr>
          </a:p>
          <a:p>
            <a:pPr algn="just" rtl="0"/>
            <a:r>
              <a:rPr lang="en-US" sz="2000" dirty="0">
                <a:solidFill>
                  <a:schemeClr val="tx1"/>
                </a:solidFill>
              </a:rPr>
              <a:t>Amoebic dysentery (mucus with fresh blood) </a:t>
            </a:r>
            <a:endParaRPr lang="ar-IQ" sz="2000" dirty="0">
              <a:solidFill>
                <a:schemeClr val="tx1"/>
              </a:solidFill>
            </a:endParaRPr>
          </a:p>
        </p:txBody>
      </p:sp>
    </p:spTree>
    <p:extLst>
      <p:ext uri="{BB962C8B-B14F-4D97-AF65-F5344CB8AC3E}">
        <p14:creationId xmlns:p14="http://schemas.microsoft.com/office/powerpoint/2010/main" val="2504682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8758"/>
            <a:ext cx="8596668" cy="1174282"/>
          </a:xfrm>
        </p:spPr>
        <p:txBody>
          <a:bodyPr>
            <a:normAutofit/>
          </a:bodyPr>
          <a:lstStyle/>
          <a:p>
            <a:pPr algn="ctr"/>
            <a:r>
              <a:rPr lang="en-US" altLang="en-US" sz="4000" b="1" dirty="0" smtClean="0"/>
              <a:t>Urine analysis</a:t>
            </a:r>
            <a:endParaRPr lang="ar-IQ" sz="4000" b="1" dirty="0"/>
          </a:p>
        </p:txBody>
      </p:sp>
      <p:sp>
        <p:nvSpPr>
          <p:cNvPr id="3" name="Content Placeholder 2"/>
          <p:cNvSpPr>
            <a:spLocks noGrp="1"/>
          </p:cNvSpPr>
          <p:nvPr>
            <p:ph idx="1"/>
          </p:nvPr>
        </p:nvSpPr>
        <p:spPr>
          <a:xfrm>
            <a:off x="677334" y="1366787"/>
            <a:ext cx="8596668" cy="4674576"/>
          </a:xfrm>
        </p:spPr>
        <p:txBody>
          <a:bodyPr>
            <a:noAutofit/>
          </a:bodyPr>
          <a:lstStyle/>
          <a:p>
            <a:pPr lvl="0" algn="just" defTabSz="914400" rtl="0" fontAlgn="base">
              <a:lnSpc>
                <a:spcPct val="90000"/>
              </a:lnSpc>
              <a:spcBef>
                <a:spcPct val="20000"/>
              </a:spcBef>
              <a:spcAft>
                <a:spcPct val="0"/>
              </a:spcAft>
              <a:buClrTx/>
              <a:buSzTx/>
              <a:buFontTx/>
              <a:buChar char="•"/>
            </a:pPr>
            <a:r>
              <a:rPr lang="en-US" altLang="en-US" sz="2800" b="1" i="1" kern="0" dirty="0" smtClean="0">
                <a:solidFill>
                  <a:schemeClr val="accent2">
                    <a:lumMod val="75000"/>
                  </a:schemeClr>
                </a:solidFill>
                <a:latin typeface="+mj-lt"/>
                <a:cs typeface="Times New Roman" panose="02020603050405020304" pitchFamily="18" charset="0"/>
              </a:rPr>
              <a:t>Urine analysis</a:t>
            </a:r>
            <a:r>
              <a:rPr lang="en-US" altLang="en-US" sz="2800" kern="0" dirty="0">
                <a:solidFill>
                  <a:srgbClr val="000000"/>
                </a:solidFill>
                <a:latin typeface="+mj-lt"/>
                <a:cs typeface="Times New Roman" panose="02020603050405020304" pitchFamily="18" charset="0"/>
              </a:rPr>
              <a:t>: </a:t>
            </a:r>
            <a:r>
              <a:rPr lang="en-US" sz="2800" dirty="0"/>
              <a:t> </a:t>
            </a:r>
            <a:r>
              <a:rPr lang="en-US" sz="2800" dirty="0">
                <a:solidFill>
                  <a:schemeClr val="tx1"/>
                </a:solidFill>
              </a:rPr>
              <a:t>is the term used to refer to the test used to evaluate a urine sample.</a:t>
            </a:r>
            <a:r>
              <a:rPr lang="en-US" sz="2800" dirty="0"/>
              <a:t> </a:t>
            </a:r>
            <a:r>
              <a:rPr lang="en-US" altLang="en-US" sz="2800" kern="0" dirty="0" smtClean="0">
                <a:solidFill>
                  <a:srgbClr val="000000"/>
                </a:solidFill>
                <a:latin typeface="+mj-lt"/>
                <a:cs typeface="Times New Roman" panose="02020603050405020304" pitchFamily="18" charset="0"/>
              </a:rPr>
              <a:t>  </a:t>
            </a:r>
            <a:endParaRPr lang="en-US" altLang="en-US" sz="2800" kern="0" dirty="0">
              <a:solidFill>
                <a:srgbClr val="000000"/>
              </a:solidFill>
              <a:latin typeface="+mj-lt"/>
              <a:cs typeface="Times New Roman" panose="02020603050405020304" pitchFamily="18" charset="0"/>
            </a:endParaRPr>
          </a:p>
          <a:p>
            <a:pPr lvl="1" algn="just" defTabSz="914400" rtl="0" fontAlgn="base">
              <a:lnSpc>
                <a:spcPct val="90000"/>
              </a:lnSpc>
              <a:spcBef>
                <a:spcPct val="20000"/>
              </a:spcBef>
              <a:spcAft>
                <a:spcPct val="0"/>
              </a:spcAft>
              <a:buClrTx/>
              <a:buSzTx/>
              <a:buFontTx/>
              <a:buChar char="–"/>
            </a:pPr>
            <a:r>
              <a:rPr lang="en-US" altLang="en-US" sz="2800" kern="0" dirty="0">
                <a:solidFill>
                  <a:srgbClr val="000000"/>
                </a:solidFill>
                <a:latin typeface="+mj-lt"/>
                <a:cs typeface="Times New Roman" panose="02020603050405020304" pitchFamily="18" charset="0"/>
              </a:rPr>
              <a:t>Because urine removes toxins and excess liquids from the body, its contents can provide vital health information. </a:t>
            </a:r>
            <a:endParaRPr lang="en-US" altLang="en-US" sz="2800" kern="0" dirty="0" smtClean="0">
              <a:solidFill>
                <a:srgbClr val="000000"/>
              </a:solidFill>
              <a:latin typeface="+mj-lt"/>
              <a:cs typeface="Times New Roman" panose="02020603050405020304" pitchFamily="18" charset="0"/>
            </a:endParaRPr>
          </a:p>
          <a:p>
            <a:pPr lvl="1" algn="just" defTabSz="914400" rtl="0" fontAlgn="base">
              <a:lnSpc>
                <a:spcPct val="90000"/>
              </a:lnSpc>
              <a:spcBef>
                <a:spcPct val="20000"/>
              </a:spcBef>
              <a:spcAft>
                <a:spcPct val="0"/>
              </a:spcAft>
              <a:buClrTx/>
              <a:buSzTx/>
              <a:buFontTx/>
              <a:buChar char="–"/>
            </a:pPr>
            <a:r>
              <a:rPr lang="en-US" altLang="ar-IQ" sz="2800" dirty="0">
                <a:solidFill>
                  <a:schemeClr val="tx1"/>
                </a:solidFill>
              </a:rPr>
              <a:t>Obvious abnormalities in the color, clarity, and cloudiness may suggest different </a:t>
            </a:r>
            <a:r>
              <a:rPr lang="en-US" altLang="ar-IQ" sz="2800" dirty="0" smtClean="0">
                <a:solidFill>
                  <a:schemeClr val="tx1"/>
                </a:solidFill>
              </a:rPr>
              <a:t>diseases, such as</a:t>
            </a:r>
            <a:r>
              <a:rPr lang="en-US" altLang="en-US" sz="2800" kern="0" dirty="0" smtClean="0">
                <a:solidFill>
                  <a:srgbClr val="000000"/>
                </a:solidFill>
                <a:latin typeface="+mj-lt"/>
                <a:cs typeface="Times New Roman" panose="02020603050405020304" pitchFamily="18" charset="0"/>
              </a:rPr>
              <a:t> </a:t>
            </a:r>
            <a:r>
              <a:rPr lang="en-US" altLang="en-US" sz="2800" kern="0" dirty="0">
                <a:solidFill>
                  <a:srgbClr val="000000"/>
                </a:solidFill>
                <a:latin typeface="+mj-lt"/>
                <a:cs typeface="Times New Roman" panose="02020603050405020304" pitchFamily="18" charset="0"/>
              </a:rPr>
              <a:t>metabolic disorders and kidney disease. </a:t>
            </a:r>
          </a:p>
          <a:p>
            <a:pPr lvl="1" algn="just" defTabSz="914400" rtl="0" fontAlgn="base">
              <a:lnSpc>
                <a:spcPct val="90000"/>
              </a:lnSpc>
              <a:spcBef>
                <a:spcPct val="20000"/>
              </a:spcBef>
              <a:spcAft>
                <a:spcPct val="0"/>
              </a:spcAft>
              <a:buClrTx/>
              <a:buSzTx/>
              <a:buFontTx/>
              <a:buChar char="–"/>
            </a:pPr>
            <a:r>
              <a:rPr lang="en-US" altLang="en-US" sz="2800" kern="0" dirty="0">
                <a:solidFill>
                  <a:srgbClr val="000000"/>
                </a:solidFill>
                <a:latin typeface="+mj-lt"/>
                <a:cs typeface="Times New Roman" panose="02020603050405020304" pitchFamily="18" charset="0"/>
              </a:rPr>
              <a:t>Urinalysis can also be used to uncover evidence of drug abuse.</a:t>
            </a:r>
          </a:p>
        </p:txBody>
      </p:sp>
    </p:spTree>
    <p:extLst>
      <p:ext uri="{BB962C8B-B14F-4D97-AF65-F5344CB8AC3E}">
        <p14:creationId xmlns:p14="http://schemas.microsoft.com/office/powerpoint/2010/main" val="26827074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smtClean="0"/>
              <a:t>Chemical Analysis</a:t>
            </a:r>
            <a:r>
              <a:rPr lang="en-US" altLang="en-US" b="1" dirty="0"/>
              <a:t/>
            </a:r>
            <a:br>
              <a:rPr lang="en-US" altLang="en-US" b="1" dirty="0"/>
            </a:br>
            <a:endParaRPr lang="ar-IQ" dirty="0"/>
          </a:p>
        </p:txBody>
      </p:sp>
      <p:sp>
        <p:nvSpPr>
          <p:cNvPr id="3" name="Content Placeholder 2"/>
          <p:cNvSpPr>
            <a:spLocks noGrp="1"/>
          </p:cNvSpPr>
          <p:nvPr>
            <p:ph idx="1"/>
          </p:nvPr>
        </p:nvSpPr>
        <p:spPr>
          <a:xfrm>
            <a:off x="677334" y="1694046"/>
            <a:ext cx="8596668" cy="4347316"/>
          </a:xfrm>
        </p:spPr>
        <p:txBody>
          <a:bodyPr>
            <a:normAutofit fontScale="92500" lnSpcReduction="20000"/>
          </a:bodyPr>
          <a:lstStyle/>
          <a:p>
            <a:pPr algn="just" rtl="0"/>
            <a:r>
              <a:rPr lang="en-US" sz="2400" dirty="0">
                <a:solidFill>
                  <a:schemeClr val="tx1"/>
                </a:solidFill>
                <a:latin typeface="+mj-lt"/>
              </a:rPr>
              <a:t>pH is Normally variable and diet dependent and is based on bacterial fermentation in the small intestine</a:t>
            </a:r>
            <a:r>
              <a:rPr lang="en-US" sz="2400" dirty="0" smtClean="0">
                <a:solidFill>
                  <a:schemeClr val="tx1"/>
                </a:solidFill>
                <a:latin typeface="+mj-lt"/>
              </a:rPr>
              <a:t>.</a:t>
            </a:r>
          </a:p>
          <a:p>
            <a:pPr algn="just" rtl="0">
              <a:buFontTx/>
              <a:buChar char="-"/>
            </a:pPr>
            <a:r>
              <a:rPr lang="en-US" sz="2400" dirty="0">
                <a:solidFill>
                  <a:schemeClr val="tx1"/>
                </a:solidFill>
                <a:latin typeface="+mj-lt"/>
              </a:rPr>
              <a:t>High alkaline stool- Physiological: cause by using High protein diet</a:t>
            </a:r>
          </a:p>
          <a:p>
            <a:pPr algn="just" rtl="0">
              <a:buFontTx/>
              <a:buChar char="-"/>
            </a:pPr>
            <a:r>
              <a:rPr lang="en-US" sz="2400" dirty="0">
                <a:solidFill>
                  <a:schemeClr val="tx1"/>
                </a:solidFill>
                <a:latin typeface="+mj-lt"/>
              </a:rPr>
              <a:t> Pathological : Colitis or Antibiotic use (impaired colonic fermentation) </a:t>
            </a:r>
          </a:p>
          <a:p>
            <a:pPr algn="just" rtl="0">
              <a:buFontTx/>
              <a:buChar char="-"/>
            </a:pPr>
            <a:r>
              <a:rPr lang="en-US" sz="2400" dirty="0">
                <a:solidFill>
                  <a:schemeClr val="tx1"/>
                </a:solidFill>
                <a:latin typeface="+mj-lt"/>
              </a:rPr>
              <a:t>High acidic stool- Physiological :High carbohydrate diet </a:t>
            </a:r>
          </a:p>
          <a:p>
            <a:pPr algn="just" rtl="0">
              <a:buFontTx/>
              <a:buChar char="-"/>
            </a:pPr>
            <a:r>
              <a:rPr lang="en-US" sz="2400" dirty="0">
                <a:solidFill>
                  <a:schemeClr val="tx1"/>
                </a:solidFill>
                <a:latin typeface="+mj-lt"/>
              </a:rPr>
              <a:t>Pathological: Poor fat absorption </a:t>
            </a:r>
          </a:p>
          <a:p>
            <a:pPr marL="0" indent="0" algn="just" rtl="0">
              <a:buNone/>
            </a:pPr>
            <a:endParaRPr lang="en-US" sz="2400" dirty="0" smtClean="0">
              <a:solidFill>
                <a:schemeClr val="tx1"/>
              </a:solidFill>
              <a:latin typeface="+mj-lt"/>
            </a:endParaRPr>
          </a:p>
          <a:p>
            <a:pPr algn="just" rtl="0"/>
            <a:r>
              <a:rPr lang="en-US" sz="2400" dirty="0">
                <a:solidFill>
                  <a:schemeClr val="tx1"/>
                </a:solidFill>
                <a:latin typeface="+mj-lt"/>
              </a:rPr>
              <a:t>Fat in stool: Increased Fats is associated with Malabsorption Syndromes, such as Coeliac disease, </a:t>
            </a:r>
            <a:r>
              <a:rPr lang="en-US" sz="2400" dirty="0" err="1">
                <a:solidFill>
                  <a:schemeClr val="tx1"/>
                </a:solidFill>
                <a:latin typeface="+mj-lt"/>
              </a:rPr>
              <a:t>Crohn’s</a:t>
            </a:r>
            <a:r>
              <a:rPr lang="en-US" sz="2400" dirty="0">
                <a:solidFill>
                  <a:schemeClr val="tx1"/>
                </a:solidFill>
                <a:latin typeface="+mj-lt"/>
              </a:rPr>
              <a:t> disease, Enteritis and Pancreatic diseases, Surgical removal of section of Intestine, and others.</a:t>
            </a:r>
            <a:endParaRPr lang="ar-IQ" sz="2400" dirty="0">
              <a:solidFill>
                <a:schemeClr val="tx1"/>
              </a:solidFill>
              <a:latin typeface="+mj-lt"/>
            </a:endParaRPr>
          </a:p>
          <a:p>
            <a:pPr algn="just" rtl="0"/>
            <a:endParaRPr lang="en-US" sz="2400" dirty="0">
              <a:solidFill>
                <a:schemeClr val="tx1"/>
              </a:solidFill>
              <a:latin typeface="+mj-lt"/>
            </a:endParaRPr>
          </a:p>
          <a:p>
            <a:pPr marL="0" indent="0" algn="just" rtl="0">
              <a:buNone/>
            </a:pPr>
            <a:endParaRPr lang="en-US" sz="2400" dirty="0">
              <a:solidFill>
                <a:schemeClr val="tx1"/>
              </a:solidFill>
              <a:latin typeface="+mj-lt"/>
            </a:endParaRPr>
          </a:p>
        </p:txBody>
      </p:sp>
    </p:spTree>
    <p:extLst>
      <p:ext uri="{BB962C8B-B14F-4D97-AF65-F5344CB8AC3E}">
        <p14:creationId xmlns:p14="http://schemas.microsoft.com/office/powerpoint/2010/main" val="22036638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72691"/>
          </a:xfrm>
        </p:spPr>
        <p:txBody>
          <a:bodyPr>
            <a:normAutofit fontScale="90000"/>
          </a:bodyPr>
          <a:lstStyle/>
          <a:p>
            <a:pPr algn="ctr"/>
            <a:r>
              <a:rPr lang="en-US" altLang="en-US" b="1" dirty="0"/>
              <a:t>Chemical Analysis</a:t>
            </a:r>
            <a:br>
              <a:rPr lang="en-US" altLang="en-US" b="1" dirty="0"/>
            </a:br>
            <a:endParaRPr lang="ar-IQ" dirty="0"/>
          </a:p>
        </p:txBody>
      </p:sp>
      <p:sp>
        <p:nvSpPr>
          <p:cNvPr id="3" name="Content Placeholder 2"/>
          <p:cNvSpPr>
            <a:spLocks noGrp="1"/>
          </p:cNvSpPr>
          <p:nvPr>
            <p:ph idx="1"/>
          </p:nvPr>
        </p:nvSpPr>
        <p:spPr>
          <a:xfrm>
            <a:off x="317634" y="1289785"/>
            <a:ext cx="9192126" cy="4751577"/>
          </a:xfrm>
        </p:spPr>
        <p:txBody>
          <a:bodyPr>
            <a:noAutofit/>
          </a:bodyPr>
          <a:lstStyle/>
          <a:p>
            <a:pPr algn="just" rtl="0"/>
            <a:r>
              <a:rPr lang="en-US" sz="2400" b="1" i="1" dirty="0" err="1"/>
              <a:t>Faecal</a:t>
            </a:r>
            <a:r>
              <a:rPr lang="en-US" sz="2400" b="1" i="1" dirty="0"/>
              <a:t> occult blood </a:t>
            </a:r>
            <a:r>
              <a:rPr lang="en-US" sz="2400" b="1" dirty="0" smtClean="0"/>
              <a:t>test </a:t>
            </a:r>
            <a:r>
              <a:rPr lang="en-US" sz="2400" b="1" dirty="0"/>
              <a:t>(FOBT</a:t>
            </a:r>
            <a:r>
              <a:rPr lang="en-US" sz="2400" b="1" dirty="0" smtClean="0"/>
              <a:t>): </a:t>
            </a:r>
            <a:r>
              <a:rPr lang="en-US" sz="2400" dirty="0"/>
              <a:t>Detect blood which is present in amount or </a:t>
            </a:r>
            <a:r>
              <a:rPr lang="en-US" sz="2400" dirty="0" smtClean="0"/>
              <a:t>form not </a:t>
            </a:r>
            <a:r>
              <a:rPr lang="en-US" sz="2400" dirty="0"/>
              <a:t>visible </a:t>
            </a:r>
            <a:r>
              <a:rPr lang="en-US" sz="2400" dirty="0" smtClean="0"/>
              <a:t>macroscopically.</a:t>
            </a:r>
          </a:p>
          <a:p>
            <a:pPr algn="just" rtl="0"/>
            <a:r>
              <a:rPr lang="en-US" sz="2400" dirty="0" smtClean="0"/>
              <a:t>When </a:t>
            </a:r>
            <a:r>
              <a:rPr lang="en-US" sz="2400" dirty="0"/>
              <a:t>the bleeding is chronic with only small amounts of blood being passed in the </a:t>
            </a:r>
            <a:r>
              <a:rPr lang="en-US" sz="2400" dirty="0" smtClean="0"/>
              <a:t>feces</a:t>
            </a:r>
            <a:r>
              <a:rPr lang="en-US" sz="2400" dirty="0"/>
              <a:t>, the blood (or its breakdown products) is not recognized in the </a:t>
            </a:r>
            <a:r>
              <a:rPr lang="en-US" sz="2400" dirty="0" smtClean="0"/>
              <a:t>feces </a:t>
            </a:r>
            <a:r>
              <a:rPr lang="en-US" sz="2400" dirty="0"/>
              <a:t>and is referred to as occult (hidden) blood. </a:t>
            </a:r>
            <a:endParaRPr lang="en-US" sz="2400" dirty="0" smtClean="0"/>
          </a:p>
          <a:p>
            <a:pPr algn="just" rtl="0"/>
            <a:r>
              <a:rPr lang="en-US" sz="2400" b="1" dirty="0"/>
              <a:t>An average, healthy person passes up to 2.0 mL of blood per 150 g of stool into the GIT daily. Passage of more than 2.0 mL of blood in the stool in 24 hours is pathologically significant.</a:t>
            </a:r>
          </a:p>
          <a:p>
            <a:pPr algn="just" rtl="0"/>
            <a:endParaRPr lang="en-US" sz="2400" dirty="0" smtClean="0"/>
          </a:p>
        </p:txBody>
      </p:sp>
    </p:spTree>
    <p:extLst>
      <p:ext uri="{BB962C8B-B14F-4D97-AF65-F5344CB8AC3E}">
        <p14:creationId xmlns:p14="http://schemas.microsoft.com/office/powerpoint/2010/main" val="3570504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Chemical Analysis</a:t>
            </a:r>
            <a:br>
              <a:rPr lang="en-US" altLang="en-US" b="1" dirty="0"/>
            </a:br>
            <a:endParaRPr lang="ar-IQ" dirty="0"/>
          </a:p>
        </p:txBody>
      </p:sp>
      <p:sp>
        <p:nvSpPr>
          <p:cNvPr id="3" name="Content Placeholder 2"/>
          <p:cNvSpPr>
            <a:spLocks noGrp="1"/>
          </p:cNvSpPr>
          <p:nvPr>
            <p:ph idx="1"/>
          </p:nvPr>
        </p:nvSpPr>
        <p:spPr>
          <a:xfrm>
            <a:off x="677334" y="1434165"/>
            <a:ext cx="8596668" cy="4607198"/>
          </a:xfrm>
        </p:spPr>
        <p:txBody>
          <a:bodyPr>
            <a:normAutofit/>
          </a:bodyPr>
          <a:lstStyle/>
          <a:p>
            <a:pPr algn="just" rtl="0"/>
            <a:r>
              <a:rPr lang="en-US" sz="2000" i="1" dirty="0"/>
              <a:t>BENZIDINE TEST, GUAIAC TEST, and ORTHOTOLIDINE TEST are used in FOBT</a:t>
            </a:r>
            <a:endParaRPr lang="en-US" sz="2000" dirty="0"/>
          </a:p>
          <a:p>
            <a:pPr algn="just" rtl="0"/>
            <a:r>
              <a:rPr lang="en-US" sz="2000" dirty="0" smtClean="0"/>
              <a:t>Principle </a:t>
            </a:r>
            <a:r>
              <a:rPr lang="en-US" sz="2000" dirty="0"/>
              <a:t>of the test: The principle of chemical tests to detect occult blood is based on the fact that hemoglobin and its derivatives react in a similar way to peroxidase enzymes– by catalyzing the transfer of an oxygen atom from the peroxide to a </a:t>
            </a:r>
            <a:r>
              <a:rPr lang="en-US" sz="2000" dirty="0" err="1"/>
              <a:t>chromogen</a:t>
            </a:r>
            <a:r>
              <a:rPr lang="en-US" sz="2000" dirty="0"/>
              <a:t> such as </a:t>
            </a:r>
            <a:r>
              <a:rPr lang="en-US" sz="2000" dirty="0" err="1"/>
              <a:t>benzidine</a:t>
            </a:r>
            <a:r>
              <a:rPr lang="en-US" sz="2000" dirty="0"/>
              <a:t>, o-</a:t>
            </a:r>
            <a:r>
              <a:rPr lang="en-US" sz="2000" dirty="0" err="1"/>
              <a:t>toludine</a:t>
            </a:r>
            <a:r>
              <a:rPr lang="en-US" sz="2000" dirty="0"/>
              <a:t>, guaiac or </a:t>
            </a:r>
            <a:r>
              <a:rPr lang="en-US" sz="2000" dirty="0" err="1"/>
              <a:t>aminophenazone</a:t>
            </a:r>
            <a:r>
              <a:rPr lang="en-US" sz="2000" dirty="0"/>
              <a:t>. Oxidation of the </a:t>
            </a:r>
            <a:r>
              <a:rPr lang="en-US" sz="2000" dirty="0" err="1"/>
              <a:t>chromogen</a:t>
            </a:r>
            <a:r>
              <a:rPr lang="en-US" sz="2000" dirty="0"/>
              <a:t> is indicated by the production of a blue, blue-green or pink color. </a:t>
            </a:r>
            <a:endParaRPr lang="en-US" sz="2000" dirty="0" smtClean="0"/>
          </a:p>
          <a:p>
            <a:pPr algn="just" rtl="0"/>
            <a:endParaRPr lang="en-US" sz="2000" dirty="0"/>
          </a:p>
          <a:p>
            <a:pPr algn="just" rtl="0"/>
            <a:endParaRPr lang="en-US" sz="2000" dirty="0"/>
          </a:p>
          <a:p>
            <a:pPr algn="just"/>
            <a:endParaRPr lang="ar-IQ"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21" y="4316119"/>
            <a:ext cx="4264684" cy="243886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5046" y="4213706"/>
            <a:ext cx="3048000" cy="2569464"/>
          </a:xfrm>
          <a:prstGeom prst="rect">
            <a:avLst/>
          </a:prstGeom>
        </p:spPr>
      </p:pic>
    </p:spTree>
    <p:extLst>
      <p:ext uri="{BB962C8B-B14F-4D97-AF65-F5344CB8AC3E}">
        <p14:creationId xmlns:p14="http://schemas.microsoft.com/office/powerpoint/2010/main" val="42371690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Microscopic Examination</a:t>
            </a:r>
            <a:br>
              <a:rPr lang="en-US" altLang="en-US" b="1" dirty="0"/>
            </a:br>
            <a:endParaRPr lang="ar-IQ" dirty="0"/>
          </a:p>
        </p:txBody>
      </p:sp>
      <p:sp>
        <p:nvSpPr>
          <p:cNvPr id="3" name="Content Placeholder 2"/>
          <p:cNvSpPr>
            <a:spLocks noGrp="1"/>
          </p:cNvSpPr>
          <p:nvPr>
            <p:ph idx="1"/>
          </p:nvPr>
        </p:nvSpPr>
        <p:spPr/>
        <p:txBody>
          <a:bodyPr/>
          <a:lstStyle/>
          <a:p>
            <a:pPr algn="just" rtl="0"/>
            <a:r>
              <a:rPr lang="en-US" dirty="0"/>
              <a:t>The microscopic examination may be used to determine the presence of leukocytes and erythrocytes in a fecal smear. This will very quickly give the clinician information on the patients disease state. Determination of the presence of leukocytes may be useful in the </a:t>
            </a:r>
            <a:r>
              <a:rPr lang="en-US" dirty="0" smtClean="0"/>
              <a:t>diagnosis of patients </a:t>
            </a:r>
            <a:r>
              <a:rPr lang="en-US" dirty="0"/>
              <a:t>with </a:t>
            </a:r>
            <a:r>
              <a:rPr lang="en-US" dirty="0" smtClean="0"/>
              <a:t>diarrhea </a:t>
            </a:r>
            <a:r>
              <a:rPr lang="en-US" dirty="0"/>
              <a:t>due to bacterial infection</a:t>
            </a:r>
            <a:r>
              <a:rPr lang="en-US" dirty="0" smtClean="0"/>
              <a:t>.</a:t>
            </a:r>
          </a:p>
          <a:p>
            <a:pPr algn="just" rtl="0"/>
            <a:r>
              <a:rPr lang="en-US" dirty="0" smtClean="0"/>
              <a:t>Microscopic examination of stool can be done by </a:t>
            </a:r>
            <a:r>
              <a:rPr lang="en-US" b="1" dirty="0" smtClean="0"/>
              <a:t>Gram stain</a:t>
            </a:r>
            <a:r>
              <a:rPr lang="en-US" dirty="0" smtClean="0"/>
              <a:t>, </a:t>
            </a:r>
            <a:r>
              <a:rPr lang="en-US" b="1" dirty="0"/>
              <a:t>Wrights </a:t>
            </a:r>
            <a:r>
              <a:rPr lang="en-US" b="1" dirty="0" smtClean="0"/>
              <a:t>Stain, and by wet mount procedure.</a:t>
            </a:r>
            <a:endParaRPr lang="ar-IQ" dirty="0"/>
          </a:p>
        </p:txBody>
      </p:sp>
    </p:spTree>
    <p:extLst>
      <p:ext uri="{BB962C8B-B14F-4D97-AF65-F5344CB8AC3E}">
        <p14:creationId xmlns:p14="http://schemas.microsoft.com/office/powerpoint/2010/main" val="2475859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smtClean="0"/>
              <a:t>Microscopic </a:t>
            </a:r>
            <a:r>
              <a:rPr lang="en-US" altLang="en-US" b="1" dirty="0"/>
              <a:t>Examination</a:t>
            </a:r>
            <a:br>
              <a:rPr lang="en-US" altLang="en-US" b="1" dirty="0"/>
            </a:br>
            <a:endParaRPr lang="ar-IQ" dirty="0"/>
          </a:p>
        </p:txBody>
      </p:sp>
      <p:sp>
        <p:nvSpPr>
          <p:cNvPr id="3" name="Content Placeholder 2"/>
          <p:cNvSpPr>
            <a:spLocks noGrp="1"/>
          </p:cNvSpPr>
          <p:nvPr>
            <p:ph idx="1"/>
          </p:nvPr>
        </p:nvSpPr>
        <p:spPr>
          <a:xfrm>
            <a:off x="677334" y="1540043"/>
            <a:ext cx="8596668" cy="4501320"/>
          </a:xfrm>
        </p:spPr>
        <p:txBody>
          <a:bodyPr>
            <a:noAutofit/>
          </a:bodyPr>
          <a:lstStyle/>
          <a:p>
            <a:pPr marL="0" indent="0" algn="just" rtl="0">
              <a:buNone/>
            </a:pPr>
            <a:endParaRPr lang="en-US" sz="2400" b="1" dirty="0"/>
          </a:p>
          <a:p>
            <a:pPr algn="just" rtl="0"/>
            <a:r>
              <a:rPr lang="en-US" sz="2400" dirty="0" smtClean="0"/>
              <a:t>For </a:t>
            </a:r>
            <a:r>
              <a:rPr lang="en-US" sz="2400" dirty="0"/>
              <a:t>the diagnosis of microscopic </a:t>
            </a:r>
            <a:r>
              <a:rPr lang="en-US" sz="2400" dirty="0" smtClean="0"/>
              <a:t>elements:</a:t>
            </a:r>
          </a:p>
          <a:p>
            <a:pPr algn="just" rtl="0"/>
            <a:r>
              <a:rPr lang="en-US" sz="2400" dirty="0" smtClean="0"/>
              <a:t> </a:t>
            </a:r>
            <a:r>
              <a:rPr lang="en-US" sz="2400" b="1" dirty="0" err="1" smtClean="0"/>
              <a:t>Trophozoites</a:t>
            </a:r>
            <a:r>
              <a:rPr lang="en-US" sz="2400" b="1" dirty="0" smtClean="0"/>
              <a:t> </a:t>
            </a:r>
            <a:r>
              <a:rPr lang="en-US" sz="2400" dirty="0"/>
              <a:t>and its movements are better </a:t>
            </a:r>
            <a:r>
              <a:rPr lang="en-US" sz="2400" dirty="0" smtClean="0"/>
              <a:t>seen in </a:t>
            </a:r>
            <a:r>
              <a:rPr lang="en-US" sz="2400" b="1" dirty="0"/>
              <a:t>unstained </a:t>
            </a:r>
            <a:r>
              <a:rPr lang="en-US" sz="2400" dirty="0"/>
              <a:t>preparation of a fresh material.</a:t>
            </a:r>
          </a:p>
          <a:p>
            <a:pPr algn="just" rtl="0"/>
            <a:r>
              <a:rPr lang="en-US" sz="2400" b="1" dirty="0" smtClean="0"/>
              <a:t>Cystic </a:t>
            </a:r>
            <a:r>
              <a:rPr lang="en-US" sz="2400" b="1" dirty="0"/>
              <a:t>forms &amp;Nuclear character </a:t>
            </a:r>
            <a:r>
              <a:rPr lang="en-US" sz="2400" dirty="0"/>
              <a:t>are better </a:t>
            </a:r>
            <a:r>
              <a:rPr lang="en-US" sz="2400" dirty="0" smtClean="0"/>
              <a:t>seen in </a:t>
            </a:r>
            <a:r>
              <a:rPr lang="en-US" sz="2400" b="1" dirty="0"/>
              <a:t>stained </a:t>
            </a:r>
            <a:r>
              <a:rPr lang="en-US" sz="2400" dirty="0"/>
              <a:t>preparation(iodine)</a:t>
            </a:r>
          </a:p>
          <a:p>
            <a:pPr algn="just" rtl="0"/>
            <a:r>
              <a:rPr lang="en-US" sz="2400" dirty="0" err="1" smtClean="0"/>
              <a:t>Gycogen</a:t>
            </a:r>
            <a:r>
              <a:rPr lang="en-US" sz="2400" dirty="0" smtClean="0"/>
              <a:t> </a:t>
            </a:r>
            <a:r>
              <a:rPr lang="en-US" sz="2400" dirty="0"/>
              <a:t>mass- stained with iodine</a:t>
            </a:r>
          </a:p>
          <a:p>
            <a:pPr algn="just" rtl="0"/>
            <a:r>
              <a:rPr lang="en-US" sz="2400" dirty="0" err="1" smtClean="0"/>
              <a:t>Chromatoid</a:t>
            </a:r>
            <a:r>
              <a:rPr lang="en-US" sz="2400" dirty="0" smtClean="0"/>
              <a:t> </a:t>
            </a:r>
            <a:r>
              <a:rPr lang="en-US" sz="2400" dirty="0"/>
              <a:t>bars- unstained preparation</a:t>
            </a:r>
          </a:p>
          <a:p>
            <a:pPr algn="just" rtl="0"/>
            <a:r>
              <a:rPr lang="en-US" sz="2400" b="1" dirty="0" smtClean="0"/>
              <a:t>N.B </a:t>
            </a:r>
            <a:r>
              <a:rPr lang="en-US" sz="2400" b="1" dirty="0"/>
              <a:t>– Both stained and unstained materials are</a:t>
            </a:r>
          </a:p>
          <a:p>
            <a:pPr algn="just" rtl="0"/>
            <a:r>
              <a:rPr lang="en-US" sz="2400" b="1" dirty="0"/>
              <a:t>to be prepared</a:t>
            </a:r>
          </a:p>
          <a:p>
            <a:pPr marL="0" indent="0" algn="just" rtl="0">
              <a:buNone/>
            </a:pPr>
            <a:endParaRPr lang="en-US" sz="2400" dirty="0"/>
          </a:p>
        </p:txBody>
      </p:sp>
    </p:spTree>
    <p:extLst>
      <p:ext uri="{BB962C8B-B14F-4D97-AF65-F5344CB8AC3E}">
        <p14:creationId xmlns:p14="http://schemas.microsoft.com/office/powerpoint/2010/main" val="23400670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Microscopic Examination</a:t>
            </a:r>
            <a:br>
              <a:rPr lang="en-US" altLang="en-US" b="1" dirty="0"/>
            </a:br>
            <a:endParaRPr lang="ar-IQ" dirty="0"/>
          </a:p>
        </p:txBody>
      </p:sp>
      <p:sp>
        <p:nvSpPr>
          <p:cNvPr id="3" name="Content Placeholder 2"/>
          <p:cNvSpPr>
            <a:spLocks noGrp="1"/>
          </p:cNvSpPr>
          <p:nvPr>
            <p:ph idx="1"/>
          </p:nvPr>
        </p:nvSpPr>
        <p:spPr>
          <a:xfrm>
            <a:off x="677334" y="1463041"/>
            <a:ext cx="8596668" cy="4578322"/>
          </a:xfrm>
        </p:spPr>
        <p:txBody>
          <a:bodyPr>
            <a:normAutofit/>
          </a:bodyPr>
          <a:lstStyle/>
          <a:p>
            <a:pPr algn="just" rtl="0"/>
            <a:r>
              <a:rPr lang="en-US" b="1" dirty="0"/>
              <a:t>Procedure for the microscopic examination of </a:t>
            </a:r>
            <a:r>
              <a:rPr lang="en-US" b="1" dirty="0" err="1"/>
              <a:t>faecal</a:t>
            </a:r>
            <a:r>
              <a:rPr lang="en-US" b="1" dirty="0"/>
              <a:t> samples for </a:t>
            </a:r>
            <a:r>
              <a:rPr lang="en-US" b="1" dirty="0" smtClean="0"/>
              <a:t>parasites</a:t>
            </a:r>
          </a:p>
          <a:p>
            <a:pPr algn="just" rtl="0"/>
            <a:r>
              <a:rPr lang="en-US" dirty="0"/>
              <a:t>1. place a drop of saline a clean slide.</a:t>
            </a:r>
          </a:p>
          <a:p>
            <a:pPr algn="just" rtl="0"/>
            <a:r>
              <a:rPr lang="en-US" dirty="0"/>
              <a:t>2. place a small piece of stool on the slide and mix with saline, cover with a cover slip. If the specimen contain mucus, the examination prefer to be done without saline. The mucus is put on the slide and covered with cover slip.</a:t>
            </a:r>
          </a:p>
          <a:p>
            <a:pPr algn="just" rtl="0"/>
            <a:r>
              <a:rPr lang="en-US" dirty="0"/>
              <a:t>3. examine under 10X and 40X objectives.</a:t>
            </a:r>
          </a:p>
          <a:p>
            <a:pPr marL="0" indent="0" algn="just" rtl="0">
              <a:buNone/>
            </a:pPr>
            <a:endParaRPr lang="en-US" dirty="0"/>
          </a:p>
          <a:p>
            <a:pPr algn="just" rtl="0"/>
            <a:r>
              <a:rPr lang="en-US" dirty="0"/>
              <a:t>Using of Saline: Normal saline (0.85%) is used for routine examination of stool samples, as it is isotonic.</a:t>
            </a:r>
          </a:p>
          <a:p>
            <a:pPr algn="just" rtl="0"/>
            <a:r>
              <a:rPr lang="en-US" dirty="0"/>
              <a:t>Using of Iodine: Iodine is used to examine the nuclei of cysts.</a:t>
            </a:r>
          </a:p>
          <a:p>
            <a:pPr algn="just" rtl="0"/>
            <a:r>
              <a:rPr lang="en-US" dirty="0"/>
              <a:t>Using of Eosin 1%: this provide a pink background and that will help to clear the unstained objects.</a:t>
            </a:r>
            <a:endParaRPr lang="ar-IQ" dirty="0"/>
          </a:p>
        </p:txBody>
      </p:sp>
    </p:spTree>
    <p:extLst>
      <p:ext uri="{BB962C8B-B14F-4D97-AF65-F5344CB8AC3E}">
        <p14:creationId xmlns:p14="http://schemas.microsoft.com/office/powerpoint/2010/main" val="3480679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effectLst>
                  <a:outerShdw blurRad="38100" dist="38100" dir="2700000" algn="tl">
                    <a:srgbClr val="000000">
                      <a:alpha val="43137"/>
                    </a:srgbClr>
                  </a:outerShdw>
                </a:effectLst>
              </a:rPr>
              <a:t>Thank You</a:t>
            </a:r>
            <a:endParaRPr lang="ar-IQ" sz="6000" b="1" dirty="0">
              <a:effectLst>
                <a:outerShdw blurRad="38100" dist="38100" dir="2700000" algn="tl">
                  <a:srgbClr val="000000">
                    <a:alpha val="43137"/>
                  </a:srgbClr>
                </a:outerShdw>
              </a:effectLst>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1311" y="1810332"/>
            <a:ext cx="6347539" cy="4231693"/>
          </a:xfrm>
        </p:spPr>
      </p:pic>
    </p:spTree>
    <p:extLst>
      <p:ext uri="{BB962C8B-B14F-4D97-AF65-F5344CB8AC3E}">
        <p14:creationId xmlns:p14="http://schemas.microsoft.com/office/powerpoint/2010/main" val="6960621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t>References</a:t>
            </a:r>
            <a:r>
              <a:rPr lang="en-US" dirty="0" smtClean="0"/>
              <a:t> </a:t>
            </a:r>
            <a:endParaRPr lang="ar-IQ" dirty="0"/>
          </a:p>
        </p:txBody>
      </p:sp>
      <p:sp>
        <p:nvSpPr>
          <p:cNvPr id="3" name="Content Placeholder 2"/>
          <p:cNvSpPr>
            <a:spLocks noGrp="1"/>
          </p:cNvSpPr>
          <p:nvPr>
            <p:ph idx="1"/>
          </p:nvPr>
        </p:nvSpPr>
        <p:spPr/>
        <p:txBody>
          <a:bodyPr/>
          <a:lstStyle/>
          <a:p>
            <a:pPr algn="l" rtl="0">
              <a:lnSpc>
                <a:spcPct val="80000"/>
              </a:lnSpc>
            </a:pPr>
            <a:r>
              <a:rPr lang="en-US" altLang="en-US" dirty="0"/>
              <a:t>Urinalysis: Part 1. 2006 The University of Iowa (accessed 17 Aug 2007) Available from: </a:t>
            </a:r>
            <a:r>
              <a:rPr lang="en-US" altLang="en-US" dirty="0">
                <a:hlinkClick r:id="rId2"/>
              </a:rPr>
              <a:t>http://www.medicine.uiowa.edu/cme/clia/modules.asp?testID=19</a:t>
            </a:r>
            <a:endParaRPr lang="en-US" altLang="en-US" dirty="0"/>
          </a:p>
          <a:p>
            <a:pPr algn="l" rtl="0">
              <a:lnSpc>
                <a:spcPct val="80000"/>
              </a:lnSpc>
            </a:pPr>
            <a:r>
              <a:rPr lang="en-US" altLang="en-US" dirty="0">
                <a:hlinkClick r:id="rId3"/>
              </a:rPr>
              <a:t>http://www.utmem.edu/nephrology/documents/powerpoint-urinalysis-files/frame.htm</a:t>
            </a:r>
            <a:endParaRPr lang="en-US" altLang="en-US" dirty="0"/>
          </a:p>
          <a:p>
            <a:pPr algn="l" rtl="0">
              <a:lnSpc>
                <a:spcPct val="80000"/>
              </a:lnSpc>
            </a:pPr>
            <a:r>
              <a:rPr lang="en-US" altLang="en-US" dirty="0">
                <a:hlinkClick r:id="rId4"/>
              </a:rPr>
              <a:t>http://www.texascollaborative.org/spencer_urinalysis/ds_overview.htm</a:t>
            </a:r>
            <a:endParaRPr lang="en-US" altLang="en-US" dirty="0"/>
          </a:p>
          <a:p>
            <a:pPr algn="l" rtl="0">
              <a:lnSpc>
                <a:spcPct val="80000"/>
              </a:lnSpc>
            </a:pPr>
            <a:r>
              <a:rPr lang="en-US" altLang="en-US" dirty="0">
                <a:hlinkClick r:id="rId5"/>
              </a:rPr>
              <a:t>http://www.nlm.nih.gov/medlineplus/ency/article/003583.htm</a:t>
            </a:r>
            <a:endParaRPr lang="en-US" altLang="en-US" dirty="0"/>
          </a:p>
          <a:p>
            <a:pPr algn="l" rtl="0">
              <a:lnSpc>
                <a:spcPct val="80000"/>
              </a:lnSpc>
            </a:pPr>
            <a:r>
              <a:rPr lang="en-US" altLang="en-US" dirty="0">
                <a:hlinkClick r:id="rId6"/>
              </a:rPr>
              <a:t>http://</a:t>
            </a:r>
            <a:r>
              <a:rPr lang="en-US" altLang="en-US" dirty="0" smtClean="0">
                <a:hlinkClick r:id="rId6"/>
              </a:rPr>
              <a:t>www.nlm.nih.gov/medlineplus/ency/article/003587.htm</a:t>
            </a:r>
            <a:endParaRPr lang="en-US" altLang="en-US" dirty="0" smtClean="0"/>
          </a:p>
          <a:p>
            <a:pPr algn="l" rtl="0">
              <a:lnSpc>
                <a:spcPct val="80000"/>
              </a:lnSpc>
            </a:pPr>
            <a:r>
              <a:rPr lang="en-US" dirty="0">
                <a:hlinkClick r:id="rId7"/>
              </a:rPr>
              <a:t>http://</a:t>
            </a:r>
            <a:r>
              <a:rPr lang="en-US" dirty="0" smtClean="0">
                <a:hlinkClick r:id="rId7"/>
              </a:rPr>
              <a:t>www.medicineplus.com</a:t>
            </a:r>
            <a:endParaRPr lang="en-US" dirty="0" smtClean="0"/>
          </a:p>
          <a:p>
            <a:pPr algn="l" rtl="0">
              <a:lnSpc>
                <a:spcPct val="80000"/>
              </a:lnSpc>
            </a:pPr>
            <a:endParaRPr lang="en-US" altLang="en-US" dirty="0"/>
          </a:p>
          <a:p>
            <a:pPr algn="l" rtl="0">
              <a:lnSpc>
                <a:spcPct val="80000"/>
              </a:lnSpc>
            </a:pPr>
            <a:endParaRPr lang="en-US" altLang="en-US" dirty="0"/>
          </a:p>
          <a:p>
            <a:pPr algn="l" rtl="0">
              <a:lnSpc>
                <a:spcPct val="80000"/>
              </a:lnSpc>
            </a:pPr>
            <a:endParaRPr lang="en-US" altLang="en-US" dirty="0"/>
          </a:p>
          <a:p>
            <a:pPr algn="l" rtl="0"/>
            <a:endParaRPr lang="ar-IQ" dirty="0"/>
          </a:p>
        </p:txBody>
      </p:sp>
    </p:spTree>
    <p:extLst>
      <p:ext uri="{BB962C8B-B14F-4D97-AF65-F5344CB8AC3E}">
        <p14:creationId xmlns:p14="http://schemas.microsoft.com/office/powerpoint/2010/main" val="3608125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Urinalysis Basics</a:t>
            </a:r>
            <a:endParaRPr lang="ar-IQ" b="1" dirty="0"/>
          </a:p>
        </p:txBody>
      </p:sp>
      <p:sp>
        <p:nvSpPr>
          <p:cNvPr id="3" name="Content Placeholder 2"/>
          <p:cNvSpPr>
            <a:spLocks noGrp="1"/>
          </p:cNvSpPr>
          <p:nvPr>
            <p:ph idx="1"/>
          </p:nvPr>
        </p:nvSpPr>
        <p:spPr/>
        <p:txBody>
          <a:bodyPr>
            <a:normAutofit/>
          </a:bodyPr>
          <a:lstStyle/>
          <a:p>
            <a:pPr algn="l" rtl="0"/>
            <a:r>
              <a:rPr lang="en-US" altLang="en-US" sz="2800" dirty="0">
                <a:solidFill>
                  <a:schemeClr val="tx1"/>
                </a:solidFill>
              </a:rPr>
              <a:t>Urinalysis consists of the </a:t>
            </a:r>
            <a:r>
              <a:rPr lang="en-US" altLang="en-US" sz="2800" dirty="0" smtClean="0">
                <a:solidFill>
                  <a:schemeClr val="tx1"/>
                </a:solidFill>
              </a:rPr>
              <a:t>following:</a:t>
            </a:r>
            <a:endParaRPr lang="en-US" altLang="en-US" sz="2800" dirty="0">
              <a:solidFill>
                <a:schemeClr val="tx1"/>
              </a:solidFill>
            </a:endParaRPr>
          </a:p>
          <a:p>
            <a:pPr lvl="1" algn="l" rtl="0"/>
            <a:r>
              <a:rPr lang="en-US" altLang="en-US" sz="2400" dirty="0">
                <a:solidFill>
                  <a:schemeClr val="tx1"/>
                </a:solidFill>
              </a:rPr>
              <a:t>Macroscopic Examination</a:t>
            </a:r>
          </a:p>
          <a:p>
            <a:pPr lvl="1" algn="l" rtl="0"/>
            <a:r>
              <a:rPr lang="en-US" altLang="en-US" sz="2400" dirty="0">
                <a:solidFill>
                  <a:schemeClr val="tx1"/>
                </a:solidFill>
              </a:rPr>
              <a:t>Chemical Analysis</a:t>
            </a:r>
          </a:p>
          <a:p>
            <a:pPr lvl="1" algn="l" rtl="0"/>
            <a:r>
              <a:rPr lang="en-US" altLang="en-US" sz="2400" dirty="0">
                <a:solidFill>
                  <a:schemeClr val="tx1"/>
                </a:solidFill>
              </a:rPr>
              <a:t>Microscopic Examination </a:t>
            </a:r>
          </a:p>
          <a:p>
            <a:pPr algn="l" rtl="0"/>
            <a:endParaRPr lang="ar-IQ" sz="2800" dirty="0">
              <a:solidFill>
                <a:schemeClr val="tx1"/>
              </a:solidFill>
            </a:endParaRPr>
          </a:p>
        </p:txBody>
      </p:sp>
    </p:spTree>
    <p:extLst>
      <p:ext uri="{BB962C8B-B14F-4D97-AF65-F5344CB8AC3E}">
        <p14:creationId xmlns:p14="http://schemas.microsoft.com/office/powerpoint/2010/main" val="3039863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a:spcBef>
                <a:spcPct val="0"/>
              </a:spcBef>
            </a:pPr>
            <a:r>
              <a:rPr lang="en-US" altLang="en-US" sz="3200" b="1" dirty="0">
                <a:solidFill>
                  <a:schemeClr val="accent1"/>
                </a:solidFill>
                <a:latin typeface="+mj-lt"/>
              </a:rPr>
              <a:t>Macroscopic Examination</a:t>
            </a:r>
            <a:br>
              <a:rPr lang="en-US" altLang="en-US" sz="3200" b="1" dirty="0">
                <a:solidFill>
                  <a:schemeClr val="accent1"/>
                </a:solidFill>
                <a:latin typeface="+mj-lt"/>
              </a:rPr>
            </a:br>
            <a:endParaRPr lang="ar-IQ" sz="2400" b="1" dirty="0">
              <a:solidFill>
                <a:schemeClr val="accent1"/>
              </a:solidFill>
              <a:latin typeface="+mj-lt"/>
            </a:endParaRPr>
          </a:p>
        </p:txBody>
      </p:sp>
      <p:sp>
        <p:nvSpPr>
          <p:cNvPr id="3" name="Content Placeholder 2"/>
          <p:cNvSpPr>
            <a:spLocks noGrp="1"/>
          </p:cNvSpPr>
          <p:nvPr>
            <p:ph idx="1"/>
          </p:nvPr>
        </p:nvSpPr>
        <p:spPr>
          <a:xfrm>
            <a:off x="677334" y="1491916"/>
            <a:ext cx="8596668" cy="4918509"/>
          </a:xfrm>
        </p:spPr>
        <p:txBody>
          <a:bodyPr>
            <a:normAutofit/>
          </a:bodyPr>
          <a:lstStyle/>
          <a:p>
            <a:pPr algn="just" rtl="0">
              <a:lnSpc>
                <a:spcPct val="90000"/>
              </a:lnSpc>
            </a:pPr>
            <a:r>
              <a:rPr lang="en-US" altLang="en-US" sz="2800" dirty="0" smtClean="0">
                <a:solidFill>
                  <a:schemeClr val="tx1"/>
                </a:solidFill>
              </a:rPr>
              <a:t>Observing </a:t>
            </a:r>
            <a:r>
              <a:rPr lang="en-US" altLang="en-US" sz="2800" dirty="0">
                <a:solidFill>
                  <a:schemeClr val="tx1"/>
                </a:solidFill>
              </a:rPr>
              <a:t>the physical properties of the urine:</a:t>
            </a:r>
          </a:p>
          <a:p>
            <a:pPr lvl="1" algn="just" rtl="0">
              <a:lnSpc>
                <a:spcPct val="90000"/>
              </a:lnSpc>
            </a:pPr>
            <a:r>
              <a:rPr lang="en-US" altLang="en-US" sz="2400" u="sng" dirty="0">
                <a:solidFill>
                  <a:schemeClr val="tx1"/>
                </a:solidFill>
              </a:rPr>
              <a:t>Color</a:t>
            </a:r>
            <a:r>
              <a:rPr lang="en-US" altLang="en-US" sz="2400" dirty="0">
                <a:solidFill>
                  <a:schemeClr val="tx1"/>
                </a:solidFill>
              </a:rPr>
              <a:t>: </a:t>
            </a:r>
          </a:p>
          <a:p>
            <a:pPr lvl="2" algn="just" rtl="0">
              <a:lnSpc>
                <a:spcPct val="90000"/>
              </a:lnSpc>
            </a:pPr>
            <a:r>
              <a:rPr lang="en-US" altLang="en-US" sz="2000" dirty="0">
                <a:solidFill>
                  <a:schemeClr val="tx1"/>
                </a:solidFill>
              </a:rPr>
              <a:t>Normal urine should be a shade of yellow ranging from a straw to amber color</a:t>
            </a:r>
            <a:r>
              <a:rPr lang="en-US" altLang="en-US" sz="2000" dirty="0" smtClean="0">
                <a:solidFill>
                  <a:schemeClr val="tx1"/>
                </a:solidFill>
              </a:rPr>
              <a:t>. </a:t>
            </a:r>
            <a:r>
              <a:rPr lang="en-US" sz="2000" dirty="0">
                <a:solidFill>
                  <a:schemeClr val="tx1"/>
                </a:solidFill>
              </a:rPr>
              <a:t>Normal urine volume is 750 to 2000 ml/24hr.</a:t>
            </a:r>
            <a:r>
              <a:rPr lang="en-US" altLang="ar-IQ" sz="2000" dirty="0">
                <a:solidFill>
                  <a:schemeClr val="tx1"/>
                </a:solidFill>
              </a:rPr>
              <a:t> </a:t>
            </a:r>
            <a:endParaRPr lang="en-US" altLang="en-US" sz="2000" dirty="0">
              <a:solidFill>
                <a:schemeClr val="tx1"/>
              </a:solidFill>
            </a:endParaRPr>
          </a:p>
          <a:p>
            <a:pPr lvl="2" algn="just" rtl="0">
              <a:lnSpc>
                <a:spcPct val="90000"/>
              </a:lnSpc>
            </a:pPr>
            <a:r>
              <a:rPr lang="en-US" altLang="en-US" sz="2000" dirty="0">
                <a:solidFill>
                  <a:schemeClr val="tx1"/>
                </a:solidFill>
              </a:rPr>
              <a:t>Abnormal urine can be: colorless, dark yellow, orange, pink, red, green, brown, or black</a:t>
            </a:r>
            <a:r>
              <a:rPr lang="en-US" altLang="en-US" sz="2000" dirty="0" smtClean="0">
                <a:solidFill>
                  <a:schemeClr val="tx1"/>
                </a:solidFill>
              </a:rPr>
              <a:t>.</a:t>
            </a:r>
          </a:p>
          <a:p>
            <a:pPr marL="914400" lvl="2" indent="0" algn="just" rtl="0">
              <a:lnSpc>
                <a:spcPct val="90000"/>
              </a:lnSpc>
              <a:buNone/>
            </a:pPr>
            <a:endParaRPr lang="en-US" altLang="en-US" sz="2000" dirty="0">
              <a:solidFill>
                <a:schemeClr val="tx1"/>
              </a:solidFill>
            </a:endParaRPr>
          </a:p>
          <a:p>
            <a:pPr lvl="1" algn="just" rtl="0">
              <a:lnSpc>
                <a:spcPct val="90000"/>
              </a:lnSpc>
            </a:pPr>
            <a:r>
              <a:rPr lang="en-US" altLang="en-US" sz="2400" u="sng" dirty="0">
                <a:solidFill>
                  <a:schemeClr val="tx1"/>
                </a:solidFill>
              </a:rPr>
              <a:t>Clarity (transparency)</a:t>
            </a:r>
            <a:r>
              <a:rPr lang="en-US" altLang="en-US" sz="2400" dirty="0">
                <a:solidFill>
                  <a:schemeClr val="tx1"/>
                </a:solidFill>
              </a:rPr>
              <a:t>:</a:t>
            </a:r>
          </a:p>
          <a:p>
            <a:pPr lvl="2" algn="just" rtl="0">
              <a:lnSpc>
                <a:spcPct val="90000"/>
              </a:lnSpc>
            </a:pPr>
            <a:r>
              <a:rPr lang="en-US" altLang="en-US" sz="2000" dirty="0">
                <a:solidFill>
                  <a:schemeClr val="tx1"/>
                </a:solidFill>
              </a:rPr>
              <a:t>Normal urine should be clear</a:t>
            </a:r>
          </a:p>
          <a:p>
            <a:pPr lvl="2" algn="just" rtl="0">
              <a:lnSpc>
                <a:spcPct val="90000"/>
              </a:lnSpc>
            </a:pPr>
            <a:r>
              <a:rPr lang="en-US" altLang="en-US" sz="2000" dirty="0">
                <a:solidFill>
                  <a:schemeClr val="tx1"/>
                </a:solidFill>
              </a:rPr>
              <a:t>Abnormal urine can be: hazy, cloudy, or </a:t>
            </a:r>
            <a:r>
              <a:rPr lang="en-US" altLang="en-US" sz="2000" dirty="0" smtClean="0">
                <a:solidFill>
                  <a:schemeClr val="tx1"/>
                </a:solidFill>
              </a:rPr>
              <a:t>turbid</a:t>
            </a:r>
          </a:p>
          <a:p>
            <a:pPr marL="914400" lvl="2" indent="0" algn="just" rtl="0">
              <a:lnSpc>
                <a:spcPct val="90000"/>
              </a:lnSpc>
              <a:buNone/>
            </a:pPr>
            <a:endParaRPr lang="en-US" altLang="en-US" sz="2000" dirty="0" smtClean="0">
              <a:solidFill>
                <a:schemeClr val="tx1"/>
              </a:solidFill>
            </a:endParaRPr>
          </a:p>
          <a:p>
            <a:pPr marL="914400" lvl="2" indent="0" algn="just" rtl="0">
              <a:lnSpc>
                <a:spcPct val="90000"/>
              </a:lnSpc>
              <a:buNone/>
            </a:pPr>
            <a:endParaRPr lang="en-US" altLang="en-US" sz="2000" dirty="0">
              <a:solidFill>
                <a:schemeClr val="tx1"/>
              </a:solidFill>
            </a:endParaRPr>
          </a:p>
          <a:p>
            <a:pPr algn="just" rtl="0"/>
            <a:endParaRPr lang="ar-IQ" sz="2800" dirty="0">
              <a:solidFill>
                <a:schemeClr val="tx1"/>
              </a:solidFill>
            </a:endParaRPr>
          </a:p>
        </p:txBody>
      </p:sp>
    </p:spTree>
    <p:extLst>
      <p:ext uri="{BB962C8B-B14F-4D97-AF65-F5344CB8AC3E}">
        <p14:creationId xmlns:p14="http://schemas.microsoft.com/office/powerpoint/2010/main" val="37446165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Macroscopic Examination</a:t>
            </a:r>
            <a:br>
              <a:rPr lang="en-US" altLang="en-US" b="1" dirty="0"/>
            </a:br>
            <a:endParaRPr lang="ar-IQ" dirty="0"/>
          </a:p>
        </p:txBody>
      </p:sp>
      <p:sp>
        <p:nvSpPr>
          <p:cNvPr id="3" name="Content Placeholder 2"/>
          <p:cNvSpPr>
            <a:spLocks noGrp="1"/>
          </p:cNvSpPr>
          <p:nvPr>
            <p:ph idx="1"/>
          </p:nvPr>
        </p:nvSpPr>
        <p:spPr>
          <a:xfrm>
            <a:off x="677334" y="712269"/>
            <a:ext cx="8596668" cy="5329094"/>
          </a:xfrm>
        </p:spPr>
        <p:txBody>
          <a:bodyPr/>
          <a:lstStyle/>
          <a:p>
            <a:pPr algn="just" rtl="0"/>
            <a:endParaRPr lang="en-US" altLang="ar-IQ" u="sng" dirty="0">
              <a:solidFill>
                <a:schemeClr val="tx1"/>
              </a:solidFill>
            </a:endParaRPr>
          </a:p>
          <a:p>
            <a:pPr algn="just" rtl="0"/>
            <a:r>
              <a:rPr lang="en-US" dirty="0"/>
              <a:t> </a:t>
            </a:r>
            <a:r>
              <a:rPr lang="en-US" b="1" dirty="0"/>
              <a:t>Pale straw </a:t>
            </a:r>
            <a:r>
              <a:rPr lang="en-US" b="1" dirty="0" smtClean="0"/>
              <a:t>color</a:t>
            </a:r>
            <a:r>
              <a:rPr lang="en-US" dirty="0"/>
              <a:t>:</a:t>
            </a:r>
            <a:r>
              <a:rPr lang="en-US" dirty="0" smtClean="0"/>
              <a:t> </a:t>
            </a:r>
            <a:r>
              <a:rPr lang="en-US" dirty="0"/>
              <a:t>Normal, healthy, well-hydrated</a:t>
            </a:r>
            <a:r>
              <a:rPr lang="en-US" dirty="0" smtClean="0"/>
              <a:t>.</a:t>
            </a:r>
          </a:p>
          <a:p>
            <a:pPr algn="just" rtl="0"/>
            <a:r>
              <a:rPr lang="en-US" b="1" dirty="0" smtClean="0"/>
              <a:t>Transparent</a:t>
            </a:r>
            <a:r>
              <a:rPr lang="en-US" b="1" dirty="0"/>
              <a:t>:</a:t>
            </a:r>
            <a:r>
              <a:rPr lang="en-US" dirty="0"/>
              <a:t> Colorless urine may indicate </a:t>
            </a:r>
            <a:r>
              <a:rPr lang="en-US" dirty="0" smtClean="0"/>
              <a:t>over-hydration which can </a:t>
            </a:r>
            <a:r>
              <a:rPr lang="en-US" dirty="0"/>
              <a:t>dilute essential salts, such as electrolytes, creating </a:t>
            </a:r>
            <a:r>
              <a:rPr lang="en-US" dirty="0" smtClean="0"/>
              <a:t>a </a:t>
            </a:r>
            <a:r>
              <a:rPr lang="en-US" dirty="0"/>
              <a:t>chemical imbalance in the </a:t>
            </a:r>
            <a:r>
              <a:rPr lang="en-US" dirty="0" smtClean="0"/>
              <a:t>blood.</a:t>
            </a:r>
          </a:p>
          <a:p>
            <a:pPr algn="just" rtl="0"/>
            <a:r>
              <a:rPr lang="en-US" b="1" dirty="0"/>
              <a:t>Transparent </a:t>
            </a:r>
            <a:r>
              <a:rPr lang="en-US" b="1" dirty="0" smtClean="0"/>
              <a:t>yellow</a:t>
            </a:r>
            <a:r>
              <a:rPr lang="en-US" dirty="0"/>
              <a:t>:</a:t>
            </a:r>
            <a:r>
              <a:rPr lang="en-US" dirty="0" smtClean="0"/>
              <a:t> </a:t>
            </a:r>
            <a:r>
              <a:rPr lang="en-US" dirty="0"/>
              <a:t>Normal.</a:t>
            </a:r>
          </a:p>
          <a:p>
            <a:pPr algn="just" rtl="0"/>
            <a:r>
              <a:rPr lang="en-US" b="1" dirty="0" smtClean="0"/>
              <a:t>Dark yellow</a:t>
            </a:r>
            <a:r>
              <a:rPr lang="en-US" dirty="0"/>
              <a:t>:</a:t>
            </a:r>
            <a:r>
              <a:rPr lang="en-US" dirty="0" smtClean="0"/>
              <a:t> </a:t>
            </a:r>
            <a:r>
              <a:rPr lang="en-US" dirty="0"/>
              <a:t>Normal, but suggestive of mild dehydration.</a:t>
            </a:r>
          </a:p>
          <a:p>
            <a:pPr algn="just" rtl="0"/>
            <a:r>
              <a:rPr lang="en-US" b="1" dirty="0" smtClean="0"/>
              <a:t>Amber </a:t>
            </a:r>
            <a:r>
              <a:rPr lang="en-US" b="1" dirty="0"/>
              <a:t>or </a:t>
            </a:r>
            <a:r>
              <a:rPr lang="en-US" b="1" dirty="0" smtClean="0"/>
              <a:t>honey</a:t>
            </a:r>
            <a:r>
              <a:rPr lang="en-US" dirty="0"/>
              <a:t>:</a:t>
            </a:r>
            <a:r>
              <a:rPr lang="en-US" dirty="0" smtClean="0"/>
              <a:t> </a:t>
            </a:r>
            <a:r>
              <a:rPr lang="en-US" dirty="0"/>
              <a:t>Possibly dehydrated. </a:t>
            </a:r>
            <a:endParaRPr lang="en-US" dirty="0" smtClean="0"/>
          </a:p>
          <a:p>
            <a:pPr algn="just" rtl="0"/>
            <a:r>
              <a:rPr lang="en-US" b="1" dirty="0"/>
              <a:t>Light </a:t>
            </a:r>
            <a:r>
              <a:rPr lang="en-US" b="1" dirty="0" smtClean="0"/>
              <a:t>orange</a:t>
            </a:r>
            <a:r>
              <a:rPr lang="en-US" dirty="0"/>
              <a:t>:</a:t>
            </a:r>
            <a:r>
              <a:rPr lang="en-US" dirty="0" smtClean="0"/>
              <a:t> </a:t>
            </a:r>
            <a:r>
              <a:rPr lang="en-US" dirty="0"/>
              <a:t>Possibly dehydrated, but may also be caused by liver or bile duct </a:t>
            </a:r>
            <a:r>
              <a:rPr lang="en-US" dirty="0" smtClean="0"/>
              <a:t>problems.</a:t>
            </a:r>
          </a:p>
          <a:p>
            <a:pPr algn="just" rtl="0"/>
            <a:r>
              <a:rPr lang="en-US" b="1" dirty="0" smtClean="0"/>
              <a:t>Orange</a:t>
            </a:r>
            <a:r>
              <a:rPr lang="en-US" dirty="0"/>
              <a:t>:</a:t>
            </a:r>
            <a:r>
              <a:rPr lang="en-US" dirty="0" smtClean="0"/>
              <a:t> </a:t>
            </a:r>
            <a:r>
              <a:rPr lang="en-US" dirty="0"/>
              <a:t>Some medications, such as rifampin or </a:t>
            </a:r>
            <a:r>
              <a:rPr lang="en-US" dirty="0" err="1"/>
              <a:t>phenazopyridine</a:t>
            </a:r>
            <a:r>
              <a:rPr lang="en-US" dirty="0"/>
              <a:t>, can cause this coloration</a:t>
            </a:r>
            <a:r>
              <a:rPr lang="en-US" dirty="0" smtClean="0"/>
              <a:t>.</a:t>
            </a:r>
          </a:p>
          <a:p>
            <a:pPr algn="just" rtl="0"/>
            <a:endParaRPr lang="en-US" dirty="0"/>
          </a:p>
          <a:p>
            <a:pPr algn="just" rtl="0"/>
            <a:endParaRPr lang="ar-IQ"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8979" y="4756619"/>
            <a:ext cx="3166712" cy="1949508"/>
          </a:xfrm>
          <a:prstGeom prst="rect">
            <a:avLst/>
          </a:prstGeom>
        </p:spPr>
      </p:pic>
    </p:spTree>
    <p:extLst>
      <p:ext uri="{BB962C8B-B14F-4D97-AF65-F5344CB8AC3E}">
        <p14:creationId xmlns:p14="http://schemas.microsoft.com/office/powerpoint/2010/main" val="910986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solidFill>
                  <a:srgbClr val="4F81BD"/>
                </a:solidFill>
              </a:rPr>
              <a:t>Macroscopic Examination</a:t>
            </a:r>
            <a:br>
              <a:rPr lang="en-US" altLang="en-US" b="1" dirty="0">
                <a:solidFill>
                  <a:srgbClr val="4F81BD"/>
                </a:solidFill>
              </a:rPr>
            </a:br>
            <a:endParaRPr lang="ar-IQ" dirty="0"/>
          </a:p>
        </p:txBody>
      </p:sp>
      <p:sp>
        <p:nvSpPr>
          <p:cNvPr id="3" name="Content Placeholder 2"/>
          <p:cNvSpPr>
            <a:spLocks noGrp="1"/>
          </p:cNvSpPr>
          <p:nvPr>
            <p:ph idx="1"/>
          </p:nvPr>
        </p:nvSpPr>
        <p:spPr>
          <a:xfrm>
            <a:off x="677334" y="1443789"/>
            <a:ext cx="8596668" cy="4995512"/>
          </a:xfrm>
        </p:spPr>
        <p:txBody>
          <a:bodyPr>
            <a:noAutofit/>
          </a:bodyPr>
          <a:lstStyle/>
          <a:p>
            <a:pPr algn="just" rtl="0"/>
            <a:r>
              <a:rPr lang="en-US" sz="2000" b="1" dirty="0" smtClean="0"/>
              <a:t>Red</a:t>
            </a:r>
            <a:r>
              <a:rPr lang="en-US" sz="2000" dirty="0"/>
              <a:t>:</a:t>
            </a:r>
            <a:r>
              <a:rPr lang="en-US" sz="2000" dirty="0" smtClean="0"/>
              <a:t> </a:t>
            </a:r>
            <a:r>
              <a:rPr lang="en-US" sz="2000" dirty="0"/>
              <a:t>This color could be a worrisome sign of many things. Blood in the urine, </a:t>
            </a:r>
            <a:r>
              <a:rPr lang="en-US" sz="2000"/>
              <a:t>called </a:t>
            </a:r>
            <a:r>
              <a:rPr lang="en-US" sz="2000" smtClean="0"/>
              <a:t>hematuria, </a:t>
            </a:r>
            <a:r>
              <a:rPr lang="en-US" sz="2000" dirty="0"/>
              <a:t>idiopathic or a sign of a kidney stone, infection or tumor in the urinary tract. It may signal a problem with the prostate. </a:t>
            </a:r>
            <a:r>
              <a:rPr lang="en-US" sz="2000" dirty="0" smtClean="0"/>
              <a:t>Or </a:t>
            </a:r>
            <a:r>
              <a:rPr lang="en-US" sz="2000" dirty="0"/>
              <a:t>a group of rare inherited disorders known as </a:t>
            </a:r>
            <a:r>
              <a:rPr lang="en-US" sz="2000" dirty="0" err="1" smtClean="0"/>
              <a:t>porphyrias</a:t>
            </a:r>
            <a:r>
              <a:rPr lang="en-US" sz="2000" dirty="0" smtClean="0"/>
              <a:t>. </a:t>
            </a:r>
          </a:p>
          <a:p>
            <a:pPr algn="just" rtl="0"/>
            <a:r>
              <a:rPr lang="en-US" sz="2000" b="1" dirty="0" smtClean="0"/>
              <a:t>Blue</a:t>
            </a:r>
            <a:r>
              <a:rPr lang="en-US" sz="2000" dirty="0"/>
              <a:t>:</a:t>
            </a:r>
            <a:r>
              <a:rPr lang="en-US" sz="2000" dirty="0" smtClean="0"/>
              <a:t> </a:t>
            </a:r>
            <a:r>
              <a:rPr lang="en-US" sz="2000" dirty="0"/>
              <a:t>Some medications and food dyes produce bluish urine. So too does a rare inherited metabolic disorder known as familial </a:t>
            </a:r>
            <a:r>
              <a:rPr lang="en-US" sz="2000" dirty="0" err="1" smtClean="0"/>
              <a:t>hypercalcemi</a:t>
            </a:r>
            <a:r>
              <a:rPr lang="en-US" sz="2000" dirty="0"/>
              <a:t>  or “blue diaper syndrome,” which is characterized by incomplete intestinal breakdown of tryptophan, a dietary nutrient. </a:t>
            </a:r>
            <a:endParaRPr lang="en-US" sz="2000" dirty="0" smtClean="0"/>
          </a:p>
          <a:p>
            <a:pPr algn="just" rtl="0"/>
            <a:r>
              <a:rPr lang="en-US" sz="2000" b="1" dirty="0" smtClean="0"/>
              <a:t>Dark </a:t>
            </a:r>
            <a:r>
              <a:rPr lang="en-US" sz="2000" b="1" dirty="0"/>
              <a:t>brown or </a:t>
            </a:r>
            <a:r>
              <a:rPr lang="en-US" sz="2000" b="1" dirty="0" smtClean="0"/>
              <a:t>black</a:t>
            </a:r>
            <a:r>
              <a:rPr lang="en-US" sz="2000" dirty="0"/>
              <a:t>:</a:t>
            </a:r>
            <a:r>
              <a:rPr lang="en-US" sz="2000" dirty="0" smtClean="0"/>
              <a:t> Some </a:t>
            </a:r>
            <a:r>
              <a:rPr lang="en-US" sz="2000" dirty="0"/>
              <a:t>medications darken </a:t>
            </a:r>
            <a:r>
              <a:rPr lang="en-US" sz="2000" dirty="0" smtClean="0"/>
              <a:t>urine. </a:t>
            </a:r>
            <a:r>
              <a:rPr lang="en-US" sz="2000" dirty="0"/>
              <a:t>C</a:t>
            </a:r>
            <a:r>
              <a:rPr lang="en-US" sz="2000" dirty="0" smtClean="0"/>
              <a:t>opper </a:t>
            </a:r>
            <a:r>
              <a:rPr lang="en-US" sz="2000" dirty="0"/>
              <a:t>or phenol poisoning or melanoma</a:t>
            </a:r>
            <a:r>
              <a:rPr lang="en-US" sz="2000" dirty="0" smtClean="0"/>
              <a:t>, </a:t>
            </a:r>
            <a:r>
              <a:rPr lang="en-US" sz="2000" dirty="0"/>
              <a:t>can result in blackish urine called </a:t>
            </a:r>
            <a:r>
              <a:rPr lang="en-US" sz="2000" dirty="0" err="1"/>
              <a:t>melanuria</a:t>
            </a:r>
            <a:r>
              <a:rPr lang="en-US" sz="2000" dirty="0"/>
              <a:t>. </a:t>
            </a:r>
            <a:endParaRPr lang="en-US" sz="2000" dirty="0" smtClean="0"/>
          </a:p>
          <a:p>
            <a:pPr algn="just" rtl="0"/>
            <a:r>
              <a:rPr lang="en-US" sz="2000" b="1" dirty="0" smtClean="0"/>
              <a:t>White </a:t>
            </a:r>
            <a:r>
              <a:rPr lang="en-US" sz="2000" b="1" dirty="0"/>
              <a:t>or </a:t>
            </a:r>
            <a:r>
              <a:rPr lang="en-US" sz="2000" b="1" dirty="0" smtClean="0"/>
              <a:t>milky</a:t>
            </a:r>
            <a:r>
              <a:rPr lang="en-US" sz="2000" dirty="0"/>
              <a:t>:</a:t>
            </a:r>
            <a:r>
              <a:rPr lang="en-US" sz="2000" dirty="0" smtClean="0"/>
              <a:t> </a:t>
            </a:r>
            <a:r>
              <a:rPr lang="en-US" sz="2000" dirty="0"/>
              <a:t>This may be caused by an overabundance of certain minerals, such as calcium or phosphate, a urinary tract infection or excessive proteins.</a:t>
            </a:r>
          </a:p>
          <a:p>
            <a:pPr algn="just" rtl="0"/>
            <a:endParaRPr lang="ar-IQ" sz="2000" dirty="0"/>
          </a:p>
        </p:txBody>
      </p:sp>
    </p:spTree>
    <p:extLst>
      <p:ext uri="{BB962C8B-B14F-4D97-AF65-F5344CB8AC3E}">
        <p14:creationId xmlns:p14="http://schemas.microsoft.com/office/powerpoint/2010/main" val="1520887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b="1" dirty="0">
                <a:ea typeface="+mn-ea"/>
                <a:cs typeface="+mn-cs"/>
              </a:rPr>
              <a:t>Chemical Analysis</a:t>
            </a:r>
            <a:endParaRPr lang="ar-IQ" sz="4800" b="1" dirty="0"/>
          </a:p>
        </p:txBody>
      </p:sp>
      <p:sp>
        <p:nvSpPr>
          <p:cNvPr id="3" name="Content Placeholder 2"/>
          <p:cNvSpPr>
            <a:spLocks noGrp="1"/>
          </p:cNvSpPr>
          <p:nvPr>
            <p:ph idx="1"/>
          </p:nvPr>
        </p:nvSpPr>
        <p:spPr>
          <a:xfrm>
            <a:off x="677334" y="1530417"/>
            <a:ext cx="8596668" cy="5024387"/>
          </a:xfrm>
        </p:spPr>
        <p:txBody>
          <a:bodyPr>
            <a:noAutofit/>
          </a:bodyPr>
          <a:lstStyle/>
          <a:p>
            <a:pPr algn="just" rtl="0"/>
            <a:r>
              <a:rPr lang="en-US" altLang="en-US" sz="2000" dirty="0">
                <a:solidFill>
                  <a:schemeClr val="tx1"/>
                </a:solidFill>
              </a:rPr>
              <a:t>The chemical properties of urine, including pH, specific gravity, protein content, glucose content, ketone content, </a:t>
            </a:r>
            <a:r>
              <a:rPr lang="en-US" altLang="en-US" sz="2000" dirty="0" smtClean="0">
                <a:solidFill>
                  <a:schemeClr val="tx1"/>
                </a:solidFill>
              </a:rPr>
              <a:t>and others are </a:t>
            </a:r>
            <a:r>
              <a:rPr lang="en-US" altLang="en-US" sz="2000" dirty="0">
                <a:solidFill>
                  <a:schemeClr val="tx1"/>
                </a:solidFill>
              </a:rPr>
              <a:t>tested.</a:t>
            </a:r>
          </a:p>
          <a:p>
            <a:pPr algn="just" rtl="0">
              <a:lnSpc>
                <a:spcPct val="90000"/>
              </a:lnSpc>
            </a:pPr>
            <a:r>
              <a:rPr lang="en-US" altLang="en-US" sz="2000" u="sng" dirty="0" smtClean="0">
                <a:solidFill>
                  <a:schemeClr val="tx1"/>
                </a:solidFill>
              </a:rPr>
              <a:t>pH</a:t>
            </a:r>
            <a:endParaRPr lang="en-US" altLang="en-US" sz="2000" dirty="0">
              <a:solidFill>
                <a:schemeClr val="tx1"/>
              </a:solidFill>
            </a:endParaRPr>
          </a:p>
          <a:p>
            <a:pPr lvl="1" algn="just" rtl="0">
              <a:lnSpc>
                <a:spcPct val="90000"/>
              </a:lnSpc>
            </a:pPr>
            <a:r>
              <a:rPr lang="en-US" altLang="en-US" sz="2000" dirty="0">
                <a:solidFill>
                  <a:schemeClr val="tx1"/>
                </a:solidFill>
              </a:rPr>
              <a:t>Test measures if urine is acidic, basic or neutral</a:t>
            </a:r>
          </a:p>
          <a:p>
            <a:pPr lvl="1" algn="just" rtl="0">
              <a:lnSpc>
                <a:spcPct val="90000"/>
              </a:lnSpc>
            </a:pPr>
            <a:r>
              <a:rPr lang="en-US" altLang="en-US" sz="2000" dirty="0">
                <a:solidFill>
                  <a:schemeClr val="tx1"/>
                </a:solidFill>
              </a:rPr>
              <a:t>Normal urine ranges from 4.6 to 8.0</a:t>
            </a:r>
          </a:p>
          <a:p>
            <a:pPr algn="just" rtl="0">
              <a:lnSpc>
                <a:spcPct val="90000"/>
              </a:lnSpc>
            </a:pPr>
            <a:r>
              <a:rPr lang="en-US" altLang="en-US" sz="2000" u="sng" dirty="0">
                <a:solidFill>
                  <a:schemeClr val="tx1"/>
                </a:solidFill>
              </a:rPr>
              <a:t>Specific Gravity</a:t>
            </a:r>
            <a:r>
              <a:rPr lang="en-US" altLang="en-US" sz="2000" dirty="0">
                <a:solidFill>
                  <a:schemeClr val="tx1"/>
                </a:solidFill>
              </a:rPr>
              <a:t>:</a:t>
            </a:r>
          </a:p>
          <a:p>
            <a:pPr lvl="1" algn="just" rtl="0">
              <a:lnSpc>
                <a:spcPct val="90000"/>
              </a:lnSpc>
            </a:pPr>
            <a:r>
              <a:rPr lang="en-US" altLang="en-US" sz="2000" dirty="0">
                <a:solidFill>
                  <a:schemeClr val="tx1"/>
                </a:solidFill>
              </a:rPr>
              <a:t>Test measures the concentration of particles in the urine and evaluates the body’s water balance.</a:t>
            </a:r>
          </a:p>
          <a:p>
            <a:pPr lvl="1" algn="just" rtl="0">
              <a:lnSpc>
                <a:spcPct val="90000"/>
              </a:lnSpc>
            </a:pPr>
            <a:r>
              <a:rPr lang="en-US" altLang="en-US" sz="2000" dirty="0">
                <a:solidFill>
                  <a:schemeClr val="tx1"/>
                </a:solidFill>
              </a:rPr>
              <a:t>The more concentrated the urine, the higher the urine specific gravity.</a:t>
            </a:r>
          </a:p>
          <a:p>
            <a:pPr lvl="1" algn="just" rtl="0">
              <a:lnSpc>
                <a:spcPct val="90000"/>
              </a:lnSpc>
            </a:pPr>
            <a:r>
              <a:rPr lang="en-US" altLang="en-US" sz="2000" dirty="0">
                <a:solidFill>
                  <a:schemeClr val="tx1"/>
                </a:solidFill>
              </a:rPr>
              <a:t>The most common increase in urine specific gravity is the result of dehydration.</a:t>
            </a:r>
          </a:p>
          <a:p>
            <a:pPr lvl="1" algn="just" rtl="0">
              <a:lnSpc>
                <a:spcPct val="90000"/>
              </a:lnSpc>
            </a:pPr>
            <a:r>
              <a:rPr lang="en-US" altLang="en-US" sz="2000" dirty="0">
                <a:solidFill>
                  <a:schemeClr val="tx1"/>
                </a:solidFill>
              </a:rPr>
              <a:t>Normal urine ranges between 1.002 to 1.028</a:t>
            </a:r>
          </a:p>
          <a:p>
            <a:pPr algn="just" rtl="0"/>
            <a:endParaRPr lang="en-US" altLang="en-US" sz="2000" dirty="0">
              <a:solidFill>
                <a:schemeClr val="tx1"/>
              </a:solidFill>
            </a:endParaRPr>
          </a:p>
          <a:p>
            <a:pPr algn="just" rtl="0"/>
            <a:endParaRPr lang="ar-IQ" sz="2000" dirty="0">
              <a:solidFill>
                <a:schemeClr val="tx1"/>
              </a:solidFill>
            </a:endParaRPr>
          </a:p>
        </p:txBody>
      </p:sp>
    </p:spTree>
    <p:extLst>
      <p:ext uri="{BB962C8B-B14F-4D97-AF65-F5344CB8AC3E}">
        <p14:creationId xmlns:p14="http://schemas.microsoft.com/office/powerpoint/2010/main" val="7387394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Chemical Analysis</a:t>
            </a:r>
            <a:endParaRPr lang="ar-IQ" dirty="0"/>
          </a:p>
        </p:txBody>
      </p:sp>
      <p:sp>
        <p:nvSpPr>
          <p:cNvPr id="3" name="Content Placeholder 2"/>
          <p:cNvSpPr>
            <a:spLocks noGrp="1"/>
          </p:cNvSpPr>
          <p:nvPr>
            <p:ph idx="1"/>
          </p:nvPr>
        </p:nvSpPr>
        <p:spPr>
          <a:xfrm>
            <a:off x="677334" y="1164657"/>
            <a:ext cx="8596668" cy="4876705"/>
          </a:xfrm>
        </p:spPr>
        <p:txBody>
          <a:bodyPr>
            <a:noAutofit/>
          </a:bodyPr>
          <a:lstStyle/>
          <a:p>
            <a:pPr algn="just" rtl="0"/>
            <a:r>
              <a:rPr lang="en-US" altLang="en-US" sz="2400" u="sng" dirty="0">
                <a:solidFill>
                  <a:schemeClr val="tx1"/>
                </a:solidFill>
              </a:rPr>
              <a:t>Ketones</a:t>
            </a:r>
            <a:r>
              <a:rPr lang="en-US" altLang="en-US" sz="2400" dirty="0">
                <a:solidFill>
                  <a:schemeClr val="tx1"/>
                </a:solidFill>
              </a:rPr>
              <a:t>: </a:t>
            </a:r>
          </a:p>
          <a:p>
            <a:pPr lvl="1" algn="just" rtl="0"/>
            <a:r>
              <a:rPr lang="en-US" altLang="en-US" sz="2400" dirty="0">
                <a:solidFill>
                  <a:schemeClr val="tx1"/>
                </a:solidFill>
              </a:rPr>
              <a:t>Test measures the presence or absence of ketones, the endpoint of rapid or excessive fat breakdown, in the urine.</a:t>
            </a:r>
          </a:p>
          <a:p>
            <a:pPr lvl="1" algn="just" rtl="0"/>
            <a:r>
              <a:rPr lang="en-US" altLang="en-US" sz="2400" dirty="0">
                <a:solidFill>
                  <a:schemeClr val="tx1"/>
                </a:solidFill>
              </a:rPr>
              <a:t>Normal urine does not contain ketones</a:t>
            </a:r>
          </a:p>
          <a:p>
            <a:pPr algn="just" rtl="0"/>
            <a:r>
              <a:rPr lang="en-US" altLang="en-US" sz="2400" u="sng" dirty="0">
                <a:solidFill>
                  <a:schemeClr val="tx1"/>
                </a:solidFill>
              </a:rPr>
              <a:t>Protein</a:t>
            </a:r>
            <a:r>
              <a:rPr lang="en-US" altLang="en-US" sz="2400" dirty="0">
                <a:solidFill>
                  <a:schemeClr val="tx1"/>
                </a:solidFill>
              </a:rPr>
              <a:t>:</a:t>
            </a:r>
          </a:p>
          <a:p>
            <a:pPr lvl="1" algn="just" rtl="0"/>
            <a:r>
              <a:rPr lang="en-US" altLang="en-US" sz="2400" dirty="0">
                <a:solidFill>
                  <a:schemeClr val="tx1"/>
                </a:solidFill>
              </a:rPr>
              <a:t>Normal urine levels of proteins (called albumin) are very small, usually approximately 0 to 8 mg/dl</a:t>
            </a:r>
            <a:r>
              <a:rPr lang="en-US" altLang="en-US" sz="2400" dirty="0" smtClean="0">
                <a:solidFill>
                  <a:schemeClr val="tx1"/>
                </a:solidFill>
              </a:rPr>
              <a:t>.</a:t>
            </a:r>
          </a:p>
          <a:p>
            <a:pPr algn="l" rtl="0"/>
            <a:r>
              <a:rPr lang="en-US" altLang="en-US" sz="2400" u="sng" dirty="0">
                <a:solidFill>
                  <a:schemeClr val="tx1"/>
                </a:solidFill>
              </a:rPr>
              <a:t>Glucose</a:t>
            </a:r>
            <a:r>
              <a:rPr lang="en-US" altLang="en-US" sz="2400" dirty="0">
                <a:solidFill>
                  <a:schemeClr val="tx1"/>
                </a:solidFill>
              </a:rPr>
              <a:t>:</a:t>
            </a:r>
          </a:p>
          <a:p>
            <a:pPr lvl="1" algn="l" rtl="0"/>
            <a:r>
              <a:rPr lang="en-US" altLang="en-US" sz="2400" dirty="0">
                <a:solidFill>
                  <a:schemeClr val="tx1"/>
                </a:solidFill>
              </a:rPr>
              <a:t>The test measures the amount of sugar in a urine sample.</a:t>
            </a:r>
          </a:p>
          <a:p>
            <a:pPr lvl="1" algn="l" rtl="0"/>
            <a:r>
              <a:rPr lang="en-US" altLang="en-US" sz="2400" dirty="0">
                <a:solidFill>
                  <a:schemeClr val="tx1"/>
                </a:solidFill>
              </a:rPr>
              <a:t>Normal urine does not contain glucose. </a:t>
            </a:r>
          </a:p>
          <a:p>
            <a:pPr marL="457200" lvl="1" indent="0" algn="just" rtl="0">
              <a:buNone/>
            </a:pPr>
            <a:endParaRPr lang="en-US" altLang="en-US" sz="2400" dirty="0">
              <a:solidFill>
                <a:schemeClr val="tx1"/>
              </a:solidFill>
            </a:endParaRPr>
          </a:p>
          <a:p>
            <a:pPr lvl="1" algn="just" rtl="0"/>
            <a:endParaRPr lang="en-US" altLang="en-US" sz="2400" dirty="0">
              <a:solidFill>
                <a:schemeClr val="tx1"/>
              </a:solidFill>
            </a:endParaRPr>
          </a:p>
          <a:p>
            <a:pPr algn="just" rtl="0"/>
            <a:endParaRPr lang="en-US" altLang="en-US" sz="2400" dirty="0">
              <a:solidFill>
                <a:schemeClr val="tx1"/>
              </a:solidFill>
            </a:endParaRPr>
          </a:p>
          <a:p>
            <a:pPr algn="just" rtl="0"/>
            <a:endParaRPr lang="ar-IQ" sz="2400" dirty="0">
              <a:solidFill>
                <a:schemeClr val="tx1"/>
              </a:solidFill>
            </a:endParaRPr>
          </a:p>
        </p:txBody>
      </p:sp>
    </p:spTree>
    <p:extLst>
      <p:ext uri="{BB962C8B-B14F-4D97-AF65-F5344CB8AC3E}">
        <p14:creationId xmlns:p14="http://schemas.microsoft.com/office/powerpoint/2010/main" val="2720221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637</TotalTime>
  <Words>1980</Words>
  <Application>Microsoft Office PowerPoint</Application>
  <PresentationFormat>Widescreen</PresentationFormat>
  <Paragraphs>224</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Tahoma</vt:lpstr>
      <vt:lpstr>Times New Roman</vt:lpstr>
      <vt:lpstr>Trebuchet MS</vt:lpstr>
      <vt:lpstr>Wingdings 3</vt:lpstr>
      <vt:lpstr>Facet</vt:lpstr>
      <vt:lpstr>General Urine Examination and General Stool Examination</vt:lpstr>
      <vt:lpstr>Urine analysis</vt:lpstr>
      <vt:lpstr>Urine analysis</vt:lpstr>
      <vt:lpstr>Urinalysis Basics</vt:lpstr>
      <vt:lpstr>Macroscopic Examination </vt:lpstr>
      <vt:lpstr>Macroscopic Examination </vt:lpstr>
      <vt:lpstr>Macroscopic Examination </vt:lpstr>
      <vt:lpstr>Chemical Analysis</vt:lpstr>
      <vt:lpstr>Chemical Analysis</vt:lpstr>
      <vt:lpstr>Chemical Analysis (Urine test strips) </vt:lpstr>
      <vt:lpstr>  </vt:lpstr>
      <vt:lpstr>  </vt:lpstr>
      <vt:lpstr>Chemical Analysis</vt:lpstr>
      <vt:lpstr>Microscopic Examination  </vt:lpstr>
      <vt:lpstr>Microscopic Examination  </vt:lpstr>
      <vt:lpstr>Microscopic Examination  </vt:lpstr>
      <vt:lpstr>Microscopic Examination  </vt:lpstr>
      <vt:lpstr>Microscopic Examination  </vt:lpstr>
      <vt:lpstr>Microscopic Examination  </vt:lpstr>
      <vt:lpstr>Microscopic Examination  </vt:lpstr>
      <vt:lpstr>PowerPoint Presentation</vt:lpstr>
      <vt:lpstr>General Stool Examination</vt:lpstr>
      <vt:lpstr>General Stool Examination</vt:lpstr>
      <vt:lpstr>Stool analysis Basics</vt:lpstr>
      <vt:lpstr>Macroscopic (Physical) Examination </vt:lpstr>
      <vt:lpstr>Macroscopic (Physical) Examination </vt:lpstr>
      <vt:lpstr>Macroscopic (Physical) Examination </vt:lpstr>
      <vt:lpstr>Macroscopic (Physical) Examination </vt:lpstr>
      <vt:lpstr>Macroscopic (Physical) Examination </vt:lpstr>
      <vt:lpstr>Chemical Analysis </vt:lpstr>
      <vt:lpstr>Chemical Analysis </vt:lpstr>
      <vt:lpstr>Chemical Analysis </vt:lpstr>
      <vt:lpstr>Microscopic Examination </vt:lpstr>
      <vt:lpstr>Microscopic Examination </vt:lpstr>
      <vt:lpstr>Microscopic Examination </vt:lpstr>
      <vt:lpstr>Thank You</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Urine and Stool Examination</dc:title>
  <dc:creator>Windows User</dc:creator>
  <cp:lastModifiedBy>aa</cp:lastModifiedBy>
  <cp:revision>116</cp:revision>
  <dcterms:created xsi:type="dcterms:W3CDTF">2019-10-20T20:35:45Z</dcterms:created>
  <dcterms:modified xsi:type="dcterms:W3CDTF">2019-10-23T07:19:34Z</dcterms:modified>
</cp:coreProperties>
</file>