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6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9B02CB-D4F7-457B-BA45-5DDF4467DF32}" type="doc">
      <dgm:prSet loTypeId="urn:microsoft.com/office/officeart/2005/8/layout/vList2" loCatId="list" qsTypeId="urn:microsoft.com/office/officeart/2009/2/quickstyle/3d8" qsCatId="3D" csTypeId="urn:microsoft.com/office/officeart/2005/8/colors/colorful2" csCatId="colorful"/>
      <dgm:spPr/>
      <dgm:t>
        <a:bodyPr/>
        <a:lstStyle/>
        <a:p>
          <a:endParaRPr lang="en-US"/>
        </a:p>
      </dgm:t>
    </dgm:pt>
    <dgm:pt modelId="{4E038329-059E-4B1C-A007-8C3B316C9228}">
      <dgm:prSet/>
      <dgm:spPr/>
      <dgm:t>
        <a:bodyPr/>
        <a:lstStyle/>
        <a:p>
          <a:pPr rtl="0"/>
          <a:r>
            <a:rPr lang="en-US" b="1" smtClean="0"/>
            <a:t>syrup</a:t>
          </a:r>
          <a:endParaRPr lang="en-US"/>
        </a:p>
      </dgm:t>
    </dgm:pt>
    <dgm:pt modelId="{AD62365C-B916-4D5C-B7D1-C1FE86A07E0B}" type="parTrans" cxnId="{D1660686-AF81-4AB6-9DF7-63B8BD418912}">
      <dgm:prSet/>
      <dgm:spPr/>
      <dgm:t>
        <a:bodyPr/>
        <a:lstStyle/>
        <a:p>
          <a:endParaRPr lang="en-US"/>
        </a:p>
      </dgm:t>
    </dgm:pt>
    <dgm:pt modelId="{B9178FBE-77DA-4A36-89BD-7D972AC39637}" type="sibTrans" cxnId="{D1660686-AF81-4AB6-9DF7-63B8BD418912}">
      <dgm:prSet/>
      <dgm:spPr/>
      <dgm:t>
        <a:bodyPr/>
        <a:lstStyle/>
        <a:p>
          <a:endParaRPr lang="en-US"/>
        </a:p>
      </dgm:t>
    </dgm:pt>
    <dgm:pt modelId="{030A20BF-712E-4560-B504-CEEB08409602}" type="pres">
      <dgm:prSet presAssocID="{7F9B02CB-D4F7-457B-BA45-5DDF4467DF32}" presName="linear" presStyleCnt="0">
        <dgm:presLayoutVars>
          <dgm:animLvl val="lvl"/>
          <dgm:resizeHandles val="exact"/>
        </dgm:presLayoutVars>
      </dgm:prSet>
      <dgm:spPr/>
      <dgm:t>
        <a:bodyPr/>
        <a:lstStyle/>
        <a:p>
          <a:endParaRPr lang="en-US"/>
        </a:p>
      </dgm:t>
    </dgm:pt>
    <dgm:pt modelId="{8748C64D-FC04-4762-AD85-7EC95D7F29AE}" type="pres">
      <dgm:prSet presAssocID="{4E038329-059E-4B1C-A007-8C3B316C9228}" presName="parentText" presStyleLbl="node1" presStyleIdx="0" presStyleCnt="1" custLinFactNeighborY="-6973">
        <dgm:presLayoutVars>
          <dgm:chMax val="0"/>
          <dgm:bulletEnabled val="1"/>
        </dgm:presLayoutVars>
      </dgm:prSet>
      <dgm:spPr/>
      <dgm:t>
        <a:bodyPr/>
        <a:lstStyle/>
        <a:p>
          <a:endParaRPr lang="en-US"/>
        </a:p>
      </dgm:t>
    </dgm:pt>
  </dgm:ptLst>
  <dgm:cxnLst>
    <dgm:cxn modelId="{C2DECB7F-8AC8-45BC-9AC7-C016E36C8E48}" type="presOf" srcId="{4E038329-059E-4B1C-A007-8C3B316C9228}" destId="{8748C64D-FC04-4762-AD85-7EC95D7F29AE}" srcOrd="0" destOrd="0" presId="urn:microsoft.com/office/officeart/2005/8/layout/vList2"/>
    <dgm:cxn modelId="{D1660686-AF81-4AB6-9DF7-63B8BD418912}" srcId="{7F9B02CB-D4F7-457B-BA45-5DDF4467DF32}" destId="{4E038329-059E-4B1C-A007-8C3B316C9228}" srcOrd="0" destOrd="0" parTransId="{AD62365C-B916-4D5C-B7D1-C1FE86A07E0B}" sibTransId="{B9178FBE-77DA-4A36-89BD-7D972AC39637}"/>
    <dgm:cxn modelId="{9E56D4BA-94D4-49F2-8DCC-5F4DEA9F63AB}" type="presOf" srcId="{7F9B02CB-D4F7-457B-BA45-5DDF4467DF32}" destId="{030A20BF-712E-4560-B504-CEEB08409602}" srcOrd="0" destOrd="0" presId="urn:microsoft.com/office/officeart/2005/8/layout/vList2"/>
    <dgm:cxn modelId="{00D6B681-2BC8-4B9A-81BB-8BC2744F9B29}" type="presParOf" srcId="{030A20BF-712E-4560-B504-CEEB08409602}" destId="{8748C64D-FC04-4762-AD85-7EC95D7F29AE}"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51D53D-FBEB-4387-BC51-963765DA35AC}" type="doc">
      <dgm:prSet loTypeId="urn:microsoft.com/office/officeart/2005/8/layout/vList2" loCatId="list" qsTypeId="urn:microsoft.com/office/officeart/2009/2/quickstyle/3d8" qsCatId="3D" csTypeId="urn:microsoft.com/office/officeart/2005/8/colors/accent2_1" csCatId="accent2" phldr="1"/>
      <dgm:spPr/>
      <dgm:t>
        <a:bodyPr/>
        <a:lstStyle/>
        <a:p>
          <a:endParaRPr lang="en-US"/>
        </a:p>
      </dgm:t>
    </dgm:pt>
    <dgm:pt modelId="{A16E962A-F131-451B-86F4-C48F0DF912EB}">
      <dgm:prSet>
        <dgm:style>
          <a:lnRef idx="2">
            <a:schemeClr val="accent2"/>
          </a:lnRef>
          <a:fillRef idx="1">
            <a:schemeClr val="lt1"/>
          </a:fillRef>
          <a:effectRef idx="0">
            <a:schemeClr val="accent2"/>
          </a:effectRef>
          <a:fontRef idx="minor">
            <a:schemeClr val="dk1"/>
          </a:fontRef>
        </dgm:style>
      </dgm:prSet>
      <dgm:spPr/>
      <dgm:t>
        <a:bodyPr/>
        <a:lstStyle/>
        <a:p>
          <a:pPr rtl="0"/>
          <a:r>
            <a:rPr lang="en-US" b="1" smtClean="0"/>
            <a:t>Lab 3</a:t>
          </a:r>
          <a:endParaRPr lang="en-US"/>
        </a:p>
      </dgm:t>
    </dgm:pt>
    <dgm:pt modelId="{E4702C6B-B7FD-4F4E-A39C-1D04AE514BCA}" type="parTrans" cxnId="{4DE9B62E-6DB5-4E8D-9C30-A41D0FA34B4A}">
      <dgm:prSet/>
      <dgm:spPr/>
      <dgm:t>
        <a:bodyPr/>
        <a:lstStyle/>
        <a:p>
          <a:endParaRPr lang="en-US"/>
        </a:p>
      </dgm:t>
    </dgm:pt>
    <dgm:pt modelId="{D8743F8C-1AA6-43EE-83FB-38CA92AAA76D}" type="sibTrans" cxnId="{4DE9B62E-6DB5-4E8D-9C30-A41D0FA34B4A}">
      <dgm:prSet/>
      <dgm:spPr/>
      <dgm:t>
        <a:bodyPr/>
        <a:lstStyle/>
        <a:p>
          <a:endParaRPr lang="en-US"/>
        </a:p>
      </dgm:t>
    </dgm:pt>
    <dgm:pt modelId="{3D678AF6-9040-4155-AEE3-19A2D89F07D0}" type="pres">
      <dgm:prSet presAssocID="{1551D53D-FBEB-4387-BC51-963765DA35AC}" presName="linear" presStyleCnt="0">
        <dgm:presLayoutVars>
          <dgm:animLvl val="lvl"/>
          <dgm:resizeHandles val="exact"/>
        </dgm:presLayoutVars>
      </dgm:prSet>
      <dgm:spPr/>
      <dgm:t>
        <a:bodyPr/>
        <a:lstStyle/>
        <a:p>
          <a:endParaRPr lang="en-US"/>
        </a:p>
      </dgm:t>
    </dgm:pt>
    <dgm:pt modelId="{72C38915-9A13-46F6-9642-7ADC391BFB01}" type="pres">
      <dgm:prSet presAssocID="{A16E962A-F131-451B-86F4-C48F0DF912EB}" presName="parentText" presStyleLbl="node1" presStyleIdx="0" presStyleCnt="1">
        <dgm:presLayoutVars>
          <dgm:chMax val="0"/>
          <dgm:bulletEnabled val="1"/>
        </dgm:presLayoutVars>
      </dgm:prSet>
      <dgm:spPr/>
      <dgm:t>
        <a:bodyPr/>
        <a:lstStyle/>
        <a:p>
          <a:endParaRPr lang="en-US"/>
        </a:p>
      </dgm:t>
    </dgm:pt>
  </dgm:ptLst>
  <dgm:cxnLst>
    <dgm:cxn modelId="{4DE9B62E-6DB5-4E8D-9C30-A41D0FA34B4A}" srcId="{1551D53D-FBEB-4387-BC51-963765DA35AC}" destId="{A16E962A-F131-451B-86F4-C48F0DF912EB}" srcOrd="0" destOrd="0" parTransId="{E4702C6B-B7FD-4F4E-A39C-1D04AE514BCA}" sibTransId="{D8743F8C-1AA6-43EE-83FB-38CA92AAA76D}"/>
    <dgm:cxn modelId="{DFE88134-F611-41CE-AD51-885394DC959A}" type="presOf" srcId="{A16E962A-F131-451B-86F4-C48F0DF912EB}" destId="{72C38915-9A13-46F6-9642-7ADC391BFB01}" srcOrd="0" destOrd="0" presId="urn:microsoft.com/office/officeart/2005/8/layout/vList2"/>
    <dgm:cxn modelId="{2B58712E-87FF-45F0-B25D-1B3D64FF36C4}" type="presOf" srcId="{1551D53D-FBEB-4387-BC51-963765DA35AC}" destId="{3D678AF6-9040-4155-AEE3-19A2D89F07D0}" srcOrd="0" destOrd="0" presId="urn:microsoft.com/office/officeart/2005/8/layout/vList2"/>
    <dgm:cxn modelId="{B1524FF1-D28B-4290-8B5B-984275C72537}" type="presParOf" srcId="{3D678AF6-9040-4155-AEE3-19A2D89F07D0}" destId="{72C38915-9A13-46F6-9642-7ADC391BFB01}"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48C64D-FC04-4762-AD85-7EC95D7F29AE}">
      <dsp:nvSpPr>
        <dsp:cNvPr id="0" name=""/>
        <dsp:cNvSpPr/>
      </dsp:nvSpPr>
      <dsp:spPr>
        <a:xfrm>
          <a:off x="0" y="0"/>
          <a:ext cx="7772400" cy="1223235"/>
        </a:xfrm>
        <a:prstGeom prst="roundRect">
          <a:avLst/>
        </a:prstGeom>
        <a:solidFill>
          <a:schemeClr val="accent2">
            <a:hueOff val="0"/>
            <a:satOff val="0"/>
            <a:lumOff val="0"/>
            <a:alphaOff val="0"/>
          </a:schemeClr>
        </a:solidFill>
        <a:ln>
          <a:noFill/>
        </a:ln>
        <a:effectLst>
          <a:outerShdw blurRad="38100" dist="25400" dir="5400000" algn="t" rotWithShape="0">
            <a:srgbClr val="000000">
              <a:alpha val="50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94310" tIns="194310" rIns="194310" bIns="194310" numCol="1" spcCol="1270" anchor="ctr" anchorCtr="0">
          <a:noAutofit/>
        </a:bodyPr>
        <a:lstStyle/>
        <a:p>
          <a:pPr lvl="0" algn="l" defTabSz="2266950" rtl="0">
            <a:lnSpc>
              <a:spcPct val="90000"/>
            </a:lnSpc>
            <a:spcBef>
              <a:spcPct val="0"/>
            </a:spcBef>
            <a:spcAft>
              <a:spcPct val="35000"/>
            </a:spcAft>
          </a:pPr>
          <a:r>
            <a:rPr lang="en-US" sz="5100" b="1" kern="1200" smtClean="0"/>
            <a:t>syrup</a:t>
          </a:r>
          <a:endParaRPr lang="en-US" sz="5100" kern="1200"/>
        </a:p>
      </dsp:txBody>
      <dsp:txXfrm>
        <a:off x="59713" y="59713"/>
        <a:ext cx="7652974" cy="11038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C38915-9A13-46F6-9642-7ADC391BFB01}">
      <dsp:nvSpPr>
        <dsp:cNvPr id="0" name=""/>
        <dsp:cNvSpPr/>
      </dsp:nvSpPr>
      <dsp:spPr>
        <a:xfrm>
          <a:off x="0" y="4987"/>
          <a:ext cx="3886200" cy="599625"/>
        </a:xfrm>
        <a:prstGeom prst="roundRect">
          <a:avLst/>
        </a:prstGeom>
        <a:solidFill>
          <a:schemeClr val="lt1"/>
        </a:solidFill>
        <a:ln w="12700" cap="flat" cmpd="sng" algn="ctr">
          <a:solidFill>
            <a:schemeClr val="accent2"/>
          </a:solidFill>
          <a:prstDash val="solid"/>
        </a:ln>
        <a:effectLst/>
        <a:sp3d extrusionH="190500"/>
      </dsp:spPr>
      <dsp:style>
        <a:lnRef idx="2">
          <a:schemeClr val="accent2"/>
        </a:lnRef>
        <a:fillRef idx="1">
          <a:schemeClr val="lt1"/>
        </a:fillRef>
        <a:effectRef idx="0">
          <a:schemeClr val="accent2"/>
        </a:effectRef>
        <a:fontRef idx="minor">
          <a:schemeClr val="dk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US" sz="2500" b="1" kern="1200" smtClean="0"/>
            <a:t>Lab 3</a:t>
          </a:r>
          <a:endParaRPr lang="en-US" sz="2500" kern="1200"/>
        </a:p>
      </dsp:txBody>
      <dsp:txXfrm>
        <a:off x="29271" y="34258"/>
        <a:ext cx="3827658" cy="54108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50B4C5B-C66C-4D0F-BD28-E41784990AEE}" type="datetimeFigureOut">
              <a:rPr lang="en-US" smtClean="0"/>
              <a:t>2/29/2016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10AE79E-4BB6-4723-8060-B71AFDCE98CE}" type="slidenum">
              <a:rPr lang="en-US" smtClean="0"/>
              <a:t>‹#›</a:t>
            </a:fld>
            <a:endParaRPr lang="en-US"/>
          </a:p>
        </p:txBody>
      </p:sp>
    </p:spTree>
    <p:extLst>
      <p:ext uri="{BB962C8B-B14F-4D97-AF65-F5344CB8AC3E}">
        <p14:creationId xmlns:p14="http://schemas.microsoft.com/office/powerpoint/2010/main" val="17845280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697670-362C-4F2D-9CC4-5C31B4C4E687}" type="datetimeFigureOut">
              <a:rPr lang="en-US" smtClean="0"/>
              <a:t>2/29/2016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4B54E5-8CB8-48BB-A2A9-53196B85464B}" type="slidenum">
              <a:rPr lang="en-US" smtClean="0"/>
              <a:t>‹#›</a:t>
            </a:fld>
            <a:endParaRPr lang="en-US"/>
          </a:p>
        </p:txBody>
      </p:sp>
    </p:spTree>
    <p:extLst>
      <p:ext uri="{BB962C8B-B14F-4D97-AF65-F5344CB8AC3E}">
        <p14:creationId xmlns:p14="http://schemas.microsoft.com/office/powerpoint/2010/main" val="3065228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B54E5-8CB8-48BB-A2A9-53196B85464B}" type="slidenum">
              <a:rPr lang="en-US" smtClean="0"/>
              <a:t>1</a:t>
            </a:fld>
            <a:endParaRPr lang="en-US"/>
          </a:p>
        </p:txBody>
      </p:sp>
    </p:spTree>
    <p:extLst>
      <p:ext uri="{BB962C8B-B14F-4D97-AF65-F5344CB8AC3E}">
        <p14:creationId xmlns:p14="http://schemas.microsoft.com/office/powerpoint/2010/main" val="1876064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132230714"/>
              </p:ext>
            </p:extLst>
          </p:nvPr>
        </p:nvGraphicFramePr>
        <p:xfrm>
          <a:off x="685800" y="1143000"/>
          <a:ext cx="7772400" cy="12414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p:cNvGraphicFramePr/>
          <p:nvPr>
            <p:extLst>
              <p:ext uri="{D42A27DB-BD31-4B8C-83A1-F6EECF244321}">
                <p14:modId xmlns:p14="http://schemas.microsoft.com/office/powerpoint/2010/main" val="1540686227"/>
              </p:ext>
            </p:extLst>
          </p:nvPr>
        </p:nvGraphicFramePr>
        <p:xfrm>
          <a:off x="4876800" y="3886200"/>
          <a:ext cx="3886200" cy="6096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3074" name="Picture 2" descr="C:\Users\nora\Desktop\images (1).jp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23912" y="2604655"/>
            <a:ext cx="3824288" cy="32766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7089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3"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1+#ppt_w/2"/>
                                          </p:val>
                                        </p:tav>
                                        <p:tav tm="100000">
                                          <p:val>
                                            <p:strVal val="#ppt_x"/>
                                          </p:val>
                                        </p:tav>
                                      </p:tavLst>
                                    </p:anim>
                                    <p:anim calcmode="lin" valueType="num">
                                      <p:cBhvr additive="base">
                                        <p:cTn id="13" dur="500" fill="hold"/>
                                        <p:tgtEl>
                                          <p:spTgt spid="7"/>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6" fill="hold" nodeType="afterEffect">
                                  <p:stCondLst>
                                    <p:cond delay="0"/>
                                  </p:stCondLst>
                                  <p:childTnLst>
                                    <p:set>
                                      <p:cBhvr>
                                        <p:cTn id="16" dur="1" fill="hold">
                                          <p:stCondLst>
                                            <p:cond delay="0"/>
                                          </p:stCondLst>
                                        </p:cTn>
                                        <p:tgtEl>
                                          <p:spTgt spid="3074"/>
                                        </p:tgtEl>
                                        <p:attrNameLst>
                                          <p:attrName>style.visibility</p:attrName>
                                        </p:attrNameLst>
                                      </p:cBhvr>
                                      <p:to>
                                        <p:strVal val="visible"/>
                                      </p:to>
                                    </p:set>
                                    <p:anim calcmode="lin" valueType="num">
                                      <p:cBhvr additive="base">
                                        <p:cTn id="17" dur="500" fill="hold"/>
                                        <p:tgtEl>
                                          <p:spTgt spid="3074"/>
                                        </p:tgtEl>
                                        <p:attrNameLst>
                                          <p:attrName>ppt_x</p:attrName>
                                        </p:attrNameLst>
                                      </p:cBhvr>
                                      <p:tavLst>
                                        <p:tav tm="0">
                                          <p:val>
                                            <p:strVal val="1+#ppt_w/2"/>
                                          </p:val>
                                        </p:tav>
                                        <p:tav tm="100000">
                                          <p:val>
                                            <p:strVal val="#ppt_x"/>
                                          </p:val>
                                        </p:tav>
                                      </p:tavLst>
                                    </p:anim>
                                    <p:anim calcmode="lin" valueType="num">
                                      <p:cBhvr additive="base">
                                        <p:cTn id="1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534400" cy="685800"/>
          </a:xfrm>
          <a:solidFill>
            <a:schemeClr val="accent2">
              <a:lumMod val="40000"/>
              <a:lumOff val="60000"/>
            </a:schemeClr>
          </a:solidFill>
        </p:spPr>
        <p:txBody>
          <a:bodyPr>
            <a:normAutofit/>
          </a:bodyPr>
          <a:lstStyle/>
          <a:p>
            <a:pPr algn="l"/>
            <a:r>
              <a:rPr lang="en-US" sz="2800" dirty="0" smtClean="0"/>
              <a:t>Mist. Diuretic (acidic)</a:t>
            </a:r>
            <a:endParaRPr lang="en-US" sz="2800" dirty="0"/>
          </a:p>
        </p:txBody>
      </p:sp>
      <p:sp>
        <p:nvSpPr>
          <p:cNvPr id="3" name="Content Placeholder 2"/>
          <p:cNvSpPr>
            <a:spLocks noGrp="1"/>
          </p:cNvSpPr>
          <p:nvPr>
            <p:ph idx="1"/>
          </p:nvPr>
        </p:nvSpPr>
        <p:spPr>
          <a:xfrm>
            <a:off x="152400" y="838200"/>
            <a:ext cx="8534400" cy="5791200"/>
          </a:xfrm>
          <a:solidFill>
            <a:schemeClr val="tx2">
              <a:lumMod val="60000"/>
              <a:lumOff val="40000"/>
            </a:schemeClr>
          </a:solidFill>
        </p:spPr>
        <p:txBody>
          <a:bodyPr>
            <a:normAutofit fontScale="47500" lnSpcReduction="20000"/>
          </a:bodyPr>
          <a:lstStyle/>
          <a:p>
            <a:pPr marL="0" indent="0">
              <a:buNone/>
            </a:pPr>
            <a:r>
              <a:rPr lang="en-US" sz="2400" dirty="0" smtClean="0"/>
              <a:t>Rx</a:t>
            </a:r>
          </a:p>
          <a:p>
            <a:pPr marL="0" indent="0">
              <a:buNone/>
            </a:pPr>
            <a:r>
              <a:rPr lang="en-US" sz="3400" dirty="0" smtClean="0"/>
              <a:t>Potassium citrate                                        300 g</a:t>
            </a:r>
          </a:p>
          <a:p>
            <a:pPr marL="0" indent="0">
              <a:buNone/>
            </a:pPr>
            <a:r>
              <a:rPr lang="en-US" sz="3400" dirty="0" smtClean="0"/>
              <a:t>Citric acid                                                      50 g</a:t>
            </a:r>
          </a:p>
          <a:p>
            <a:pPr marL="0" indent="0">
              <a:buNone/>
            </a:pPr>
            <a:r>
              <a:rPr lang="en-US" sz="3400" dirty="0" smtClean="0"/>
              <a:t>Lemon spirit                                                 5 ml</a:t>
            </a:r>
          </a:p>
          <a:p>
            <a:pPr marL="0" indent="0">
              <a:buNone/>
            </a:pPr>
            <a:r>
              <a:rPr lang="en-US" sz="3400" dirty="0" err="1" smtClean="0"/>
              <a:t>qullaia</a:t>
            </a:r>
            <a:r>
              <a:rPr lang="en-US" sz="3400" dirty="0" smtClean="0"/>
              <a:t> tr.                                                       10 ml</a:t>
            </a:r>
          </a:p>
          <a:p>
            <a:pPr marL="0" indent="0">
              <a:buNone/>
            </a:pPr>
            <a:r>
              <a:rPr lang="en-US" sz="3400" dirty="0" smtClean="0"/>
              <a:t>Syrup                                                             250 ml</a:t>
            </a:r>
          </a:p>
          <a:p>
            <a:pPr marL="0" indent="0">
              <a:buNone/>
            </a:pPr>
            <a:r>
              <a:rPr lang="en-US" sz="3400" dirty="0" smtClean="0"/>
              <a:t>Chloroform water double strength          300 ml  </a:t>
            </a:r>
          </a:p>
          <a:p>
            <a:pPr marL="0" indent="0">
              <a:buNone/>
            </a:pPr>
            <a:r>
              <a:rPr lang="en-US" sz="3400" dirty="0" smtClean="0"/>
              <a:t>Water                                    Q.S                  1000 ml</a:t>
            </a:r>
          </a:p>
          <a:p>
            <a:pPr marL="0" indent="0">
              <a:buNone/>
            </a:pPr>
            <a:r>
              <a:rPr lang="en-US" sz="3400" b="1" dirty="0" smtClean="0"/>
              <a:t>Method</a:t>
            </a:r>
          </a:p>
          <a:p>
            <a:pPr marL="457200" indent="-457200">
              <a:buFont typeface="+mj-lt"/>
              <a:buAutoNum type="arabicPeriod"/>
            </a:pPr>
            <a:r>
              <a:rPr lang="en-US" sz="3400" dirty="0" smtClean="0"/>
              <a:t>Dissolve the solids in a mixture of the CHCl3 water and syrup by shaking or vigorous stirring </a:t>
            </a:r>
          </a:p>
          <a:p>
            <a:pPr marL="457200" indent="-457200">
              <a:buFont typeface="+mj-lt"/>
              <a:buAutoNum type="arabicPeriod"/>
            </a:pPr>
            <a:r>
              <a:rPr lang="en-US" sz="3400" dirty="0" smtClean="0"/>
              <a:t>Add </a:t>
            </a:r>
            <a:r>
              <a:rPr lang="en-US" sz="3400" dirty="0" err="1" smtClean="0"/>
              <a:t>qullaia</a:t>
            </a:r>
            <a:r>
              <a:rPr lang="en-US" sz="3400" dirty="0" smtClean="0"/>
              <a:t> tr.</a:t>
            </a:r>
          </a:p>
          <a:p>
            <a:pPr marL="457200" indent="-457200">
              <a:buFont typeface="+mj-lt"/>
              <a:buAutoNum type="arabicPeriod"/>
            </a:pPr>
            <a:r>
              <a:rPr lang="en-US" sz="3400" dirty="0" smtClean="0"/>
              <a:t>Add lemon spirit in small amounts ,shake after each addition </a:t>
            </a:r>
          </a:p>
          <a:p>
            <a:pPr marL="457200" indent="-457200">
              <a:buFont typeface="+mj-lt"/>
              <a:buAutoNum type="arabicPeriod"/>
            </a:pPr>
            <a:r>
              <a:rPr lang="en-US" sz="3400" dirty="0" smtClean="0"/>
              <a:t>Complete the volume and mix.</a:t>
            </a:r>
          </a:p>
          <a:p>
            <a:pPr marL="0" indent="0">
              <a:buNone/>
            </a:pPr>
            <a:r>
              <a:rPr lang="en-US" sz="3400" b="1" dirty="0" smtClean="0"/>
              <a:t>Note :</a:t>
            </a:r>
          </a:p>
          <a:p>
            <a:pPr>
              <a:buFont typeface="Wingdings" pitchFamily="2" charset="2"/>
              <a:buChar char="Ø"/>
            </a:pPr>
            <a:r>
              <a:rPr lang="en-US" sz="3400" b="1" dirty="0" smtClean="0"/>
              <a:t>Double strength chloroform water is twice the concentration of ordinary aromatic water</a:t>
            </a:r>
          </a:p>
          <a:p>
            <a:pPr>
              <a:buFont typeface="Wingdings" pitchFamily="2" charset="2"/>
              <a:buChar char="Ø"/>
            </a:pPr>
            <a:r>
              <a:rPr lang="en-US" sz="3400" b="1" dirty="0" smtClean="0"/>
              <a:t>Acidic mist . diuretic used for hypertensive patient.</a:t>
            </a:r>
          </a:p>
          <a:p>
            <a:pPr marL="0" indent="0">
              <a:buNone/>
            </a:pPr>
            <a:endParaRPr lang="en-US" sz="2600" b="1" dirty="0" smtClean="0"/>
          </a:p>
          <a:p>
            <a:pPr marL="0" indent="0">
              <a:buNone/>
            </a:pPr>
            <a:r>
              <a:rPr lang="en-US" sz="3300" b="1" dirty="0" smtClean="0"/>
              <a:t>Mist diuretic (alkaline)</a:t>
            </a:r>
          </a:p>
          <a:p>
            <a:pPr marL="0" indent="0">
              <a:buNone/>
            </a:pPr>
            <a:r>
              <a:rPr lang="en-US" sz="3300" dirty="0" smtClean="0"/>
              <a:t>Rx</a:t>
            </a:r>
          </a:p>
          <a:p>
            <a:pPr marL="0" indent="0">
              <a:buNone/>
            </a:pPr>
            <a:r>
              <a:rPr lang="en-US" sz="3300" dirty="0" err="1" smtClean="0"/>
              <a:t>Pot.citrate</a:t>
            </a:r>
            <a:r>
              <a:rPr lang="en-US" sz="3300" dirty="0" smtClean="0"/>
              <a:t>                                                   20 g</a:t>
            </a:r>
          </a:p>
          <a:p>
            <a:pPr marL="0" indent="0">
              <a:buNone/>
            </a:pPr>
            <a:r>
              <a:rPr lang="en-US" sz="3300" dirty="0" smtClean="0"/>
              <a:t>Na </a:t>
            </a:r>
            <a:r>
              <a:rPr lang="en-US" sz="3300" dirty="0" err="1" smtClean="0"/>
              <a:t>bicarb</a:t>
            </a:r>
            <a:r>
              <a:rPr lang="en-US" sz="3300" dirty="0" smtClean="0"/>
              <a:t>.                                                    20 g</a:t>
            </a:r>
          </a:p>
          <a:p>
            <a:pPr marL="0" indent="0">
              <a:buNone/>
            </a:pPr>
            <a:r>
              <a:rPr lang="en-US" sz="3300" dirty="0" err="1" smtClean="0"/>
              <a:t>Conce</a:t>
            </a:r>
            <a:r>
              <a:rPr lang="en-US" sz="3300" dirty="0" smtClean="0"/>
              <a:t>. infusion of </a:t>
            </a:r>
            <a:r>
              <a:rPr lang="en-US" sz="3300" dirty="0" err="1" smtClean="0"/>
              <a:t>bucha</a:t>
            </a:r>
            <a:r>
              <a:rPr lang="en-US" sz="3300" dirty="0" smtClean="0"/>
              <a:t>                          20 ml </a:t>
            </a:r>
          </a:p>
          <a:p>
            <a:pPr marL="0" indent="0">
              <a:buNone/>
            </a:pPr>
            <a:r>
              <a:rPr lang="en-US" sz="3300" dirty="0" smtClean="0"/>
              <a:t>Syrup of orange                                          40 ml</a:t>
            </a:r>
          </a:p>
          <a:p>
            <a:pPr marL="0" indent="0">
              <a:buNone/>
            </a:pPr>
            <a:r>
              <a:rPr lang="en-US" sz="3300" dirty="0" smtClean="0"/>
              <a:t>Chloroform water                    Q.S             300 ml</a:t>
            </a:r>
          </a:p>
          <a:p>
            <a:pPr>
              <a:buFont typeface="Wingdings" pitchFamily="2" charset="2"/>
              <a:buChar char="Ø"/>
            </a:pPr>
            <a:endParaRPr lang="en-US" sz="2200" b="1" dirty="0" smtClean="0"/>
          </a:p>
          <a:p>
            <a:pPr marL="0" indent="0">
              <a:buNone/>
            </a:pPr>
            <a:endParaRPr lang="en-US" sz="1700" b="1" dirty="0"/>
          </a:p>
        </p:txBody>
      </p:sp>
    </p:spTree>
    <p:extLst>
      <p:ext uri="{BB962C8B-B14F-4D97-AF65-F5344CB8AC3E}">
        <p14:creationId xmlns:p14="http://schemas.microsoft.com/office/powerpoint/2010/main" val="104851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out)">
                                      <p:cBhvr>
                                        <p:cTn id="7" dur="750"/>
                                        <p:tgtEl>
                                          <p:spTgt spid="3">
                                            <p:bg/>
                                          </p:spTgt>
                                        </p:tgtEl>
                                      </p:cBhvr>
                                    </p:animEffect>
                                  </p:childTnLst>
                                </p:cTn>
                              </p:par>
                              <p:par>
                                <p:cTn id="8" presetID="6" presetClass="entr" presetSubtype="32"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circle(out)">
                                      <p:cBhvr>
                                        <p:cTn id="10" dur="750"/>
                                        <p:tgtEl>
                                          <p:spTgt spid="3">
                                            <p:txEl>
                                              <p:pRg st="0" end="0"/>
                                            </p:txEl>
                                          </p:spTgt>
                                        </p:tgtEl>
                                      </p:cBhvr>
                                    </p:animEffect>
                                  </p:childTnLst>
                                </p:cTn>
                              </p:par>
                              <p:par>
                                <p:cTn id="11" presetID="6" presetClass="entr" presetSubtype="32"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circle(out)">
                                      <p:cBhvr>
                                        <p:cTn id="13" dur="750"/>
                                        <p:tgtEl>
                                          <p:spTgt spid="3">
                                            <p:txEl>
                                              <p:pRg st="1" end="1"/>
                                            </p:txEl>
                                          </p:spTgt>
                                        </p:tgtEl>
                                      </p:cBhvr>
                                    </p:animEffect>
                                  </p:childTnLst>
                                </p:cTn>
                              </p:par>
                              <p:par>
                                <p:cTn id="14" presetID="6" presetClass="entr" presetSubtype="32"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circle(out)">
                                      <p:cBhvr>
                                        <p:cTn id="16" dur="750"/>
                                        <p:tgtEl>
                                          <p:spTgt spid="3">
                                            <p:txEl>
                                              <p:pRg st="2" end="2"/>
                                            </p:txEl>
                                          </p:spTgt>
                                        </p:tgtEl>
                                      </p:cBhvr>
                                    </p:animEffect>
                                  </p:childTnLst>
                                </p:cTn>
                              </p:par>
                              <p:par>
                                <p:cTn id="17" presetID="6" presetClass="entr" presetSubtype="32"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circle(out)">
                                      <p:cBhvr>
                                        <p:cTn id="19" dur="750"/>
                                        <p:tgtEl>
                                          <p:spTgt spid="3">
                                            <p:txEl>
                                              <p:pRg st="3" end="3"/>
                                            </p:txEl>
                                          </p:spTgt>
                                        </p:tgtEl>
                                      </p:cBhvr>
                                    </p:animEffect>
                                  </p:childTnLst>
                                </p:cTn>
                              </p:par>
                              <p:par>
                                <p:cTn id="20" presetID="6" presetClass="entr" presetSubtype="32"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out)">
                                      <p:cBhvr>
                                        <p:cTn id="22" dur="750"/>
                                        <p:tgtEl>
                                          <p:spTgt spid="3">
                                            <p:txEl>
                                              <p:pRg st="4" end="4"/>
                                            </p:txEl>
                                          </p:spTgt>
                                        </p:tgtEl>
                                      </p:cBhvr>
                                    </p:animEffect>
                                  </p:childTnLst>
                                </p:cTn>
                              </p:par>
                              <p:par>
                                <p:cTn id="23" presetID="6" presetClass="entr" presetSubtype="32"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circle(out)">
                                      <p:cBhvr>
                                        <p:cTn id="25" dur="750"/>
                                        <p:tgtEl>
                                          <p:spTgt spid="3">
                                            <p:txEl>
                                              <p:pRg st="5" end="5"/>
                                            </p:txEl>
                                          </p:spTgt>
                                        </p:tgtEl>
                                      </p:cBhvr>
                                    </p:animEffect>
                                  </p:childTnLst>
                                </p:cTn>
                              </p:par>
                              <p:par>
                                <p:cTn id="26" presetID="6" presetClass="entr" presetSubtype="32"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circle(out)">
                                      <p:cBhvr>
                                        <p:cTn id="28" dur="750"/>
                                        <p:tgtEl>
                                          <p:spTgt spid="3">
                                            <p:txEl>
                                              <p:pRg st="6" end="6"/>
                                            </p:txEl>
                                          </p:spTgt>
                                        </p:tgtEl>
                                      </p:cBhvr>
                                    </p:animEffect>
                                  </p:childTnLst>
                                </p:cTn>
                              </p:par>
                              <p:par>
                                <p:cTn id="29" presetID="6" presetClass="entr" presetSubtype="32"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circle(out)">
                                      <p:cBhvr>
                                        <p:cTn id="31" dur="750"/>
                                        <p:tgtEl>
                                          <p:spTgt spid="3">
                                            <p:txEl>
                                              <p:pRg st="7" end="7"/>
                                            </p:txEl>
                                          </p:spTgt>
                                        </p:tgtEl>
                                      </p:cBhvr>
                                    </p:animEffect>
                                  </p:childTnLst>
                                </p:cTn>
                              </p:par>
                              <p:par>
                                <p:cTn id="32" presetID="6" presetClass="entr" presetSubtype="32"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circle(out)">
                                      <p:cBhvr>
                                        <p:cTn id="34" dur="750"/>
                                        <p:tgtEl>
                                          <p:spTgt spid="3">
                                            <p:txEl>
                                              <p:pRg st="8" end="8"/>
                                            </p:txEl>
                                          </p:spTgt>
                                        </p:tgtEl>
                                      </p:cBhvr>
                                    </p:animEffect>
                                  </p:childTnLst>
                                </p:cTn>
                              </p:par>
                              <p:par>
                                <p:cTn id="35" presetID="6" presetClass="entr" presetSubtype="32"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circle(out)">
                                      <p:cBhvr>
                                        <p:cTn id="37" dur="750"/>
                                        <p:tgtEl>
                                          <p:spTgt spid="3">
                                            <p:txEl>
                                              <p:pRg st="9" end="9"/>
                                            </p:txEl>
                                          </p:spTgt>
                                        </p:tgtEl>
                                      </p:cBhvr>
                                    </p:animEffect>
                                  </p:childTnLst>
                                </p:cTn>
                              </p:par>
                              <p:par>
                                <p:cTn id="38" presetID="6" presetClass="entr" presetSubtype="32" fill="hold" grpId="0"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circle(out)">
                                      <p:cBhvr>
                                        <p:cTn id="40" dur="750"/>
                                        <p:tgtEl>
                                          <p:spTgt spid="3">
                                            <p:txEl>
                                              <p:pRg st="10" end="10"/>
                                            </p:txEl>
                                          </p:spTgt>
                                        </p:tgtEl>
                                      </p:cBhvr>
                                    </p:animEffect>
                                  </p:childTnLst>
                                </p:cTn>
                              </p:par>
                              <p:par>
                                <p:cTn id="41" presetID="6" presetClass="entr" presetSubtype="32" fill="hold" grpId="0"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Effect transition="in" filter="circle(out)">
                                      <p:cBhvr>
                                        <p:cTn id="43" dur="750"/>
                                        <p:tgtEl>
                                          <p:spTgt spid="3">
                                            <p:txEl>
                                              <p:pRg st="11" end="11"/>
                                            </p:txEl>
                                          </p:spTgt>
                                        </p:tgtEl>
                                      </p:cBhvr>
                                    </p:animEffect>
                                  </p:childTnLst>
                                </p:cTn>
                              </p:par>
                              <p:par>
                                <p:cTn id="44" presetID="6" presetClass="entr" presetSubtype="32" fill="hold" grpId="0" nodeType="withEffect">
                                  <p:stCondLst>
                                    <p:cond delay="0"/>
                                  </p:stCondLst>
                                  <p:childTnLst>
                                    <p:set>
                                      <p:cBhvr>
                                        <p:cTn id="45" dur="1" fill="hold">
                                          <p:stCondLst>
                                            <p:cond delay="0"/>
                                          </p:stCondLst>
                                        </p:cTn>
                                        <p:tgtEl>
                                          <p:spTgt spid="3">
                                            <p:txEl>
                                              <p:pRg st="12" end="12"/>
                                            </p:txEl>
                                          </p:spTgt>
                                        </p:tgtEl>
                                        <p:attrNameLst>
                                          <p:attrName>style.visibility</p:attrName>
                                        </p:attrNameLst>
                                      </p:cBhvr>
                                      <p:to>
                                        <p:strVal val="visible"/>
                                      </p:to>
                                    </p:set>
                                    <p:animEffect transition="in" filter="circle(out)">
                                      <p:cBhvr>
                                        <p:cTn id="46" dur="750"/>
                                        <p:tgtEl>
                                          <p:spTgt spid="3">
                                            <p:txEl>
                                              <p:pRg st="12" end="12"/>
                                            </p:txEl>
                                          </p:spTgt>
                                        </p:tgtEl>
                                      </p:cBhvr>
                                    </p:animEffect>
                                  </p:childTnLst>
                                </p:cTn>
                              </p:par>
                              <p:par>
                                <p:cTn id="47" presetID="6" presetClass="entr" presetSubtype="32" fill="hold" grpId="0" nodeType="withEffect">
                                  <p:stCondLst>
                                    <p:cond delay="0"/>
                                  </p:stCondLst>
                                  <p:childTnLst>
                                    <p:set>
                                      <p:cBhvr>
                                        <p:cTn id="48" dur="1" fill="hold">
                                          <p:stCondLst>
                                            <p:cond delay="0"/>
                                          </p:stCondLst>
                                        </p:cTn>
                                        <p:tgtEl>
                                          <p:spTgt spid="3">
                                            <p:txEl>
                                              <p:pRg st="13" end="13"/>
                                            </p:txEl>
                                          </p:spTgt>
                                        </p:tgtEl>
                                        <p:attrNameLst>
                                          <p:attrName>style.visibility</p:attrName>
                                        </p:attrNameLst>
                                      </p:cBhvr>
                                      <p:to>
                                        <p:strVal val="visible"/>
                                      </p:to>
                                    </p:set>
                                    <p:animEffect transition="in" filter="circle(out)">
                                      <p:cBhvr>
                                        <p:cTn id="49" dur="750"/>
                                        <p:tgtEl>
                                          <p:spTgt spid="3">
                                            <p:txEl>
                                              <p:pRg st="13" end="13"/>
                                            </p:txEl>
                                          </p:spTgt>
                                        </p:tgtEl>
                                      </p:cBhvr>
                                    </p:animEffect>
                                  </p:childTnLst>
                                </p:cTn>
                              </p:par>
                              <p:par>
                                <p:cTn id="50" presetID="6" presetClass="entr" presetSubtype="32" fill="hold" grpId="0" nodeType="withEffect">
                                  <p:stCondLst>
                                    <p:cond delay="0"/>
                                  </p:stCondLst>
                                  <p:childTnLst>
                                    <p:set>
                                      <p:cBhvr>
                                        <p:cTn id="51" dur="1" fill="hold">
                                          <p:stCondLst>
                                            <p:cond delay="0"/>
                                          </p:stCondLst>
                                        </p:cTn>
                                        <p:tgtEl>
                                          <p:spTgt spid="3">
                                            <p:txEl>
                                              <p:pRg st="14" end="14"/>
                                            </p:txEl>
                                          </p:spTgt>
                                        </p:tgtEl>
                                        <p:attrNameLst>
                                          <p:attrName>style.visibility</p:attrName>
                                        </p:attrNameLst>
                                      </p:cBhvr>
                                      <p:to>
                                        <p:strVal val="visible"/>
                                      </p:to>
                                    </p:set>
                                    <p:animEffect transition="in" filter="circle(out)">
                                      <p:cBhvr>
                                        <p:cTn id="52" dur="750"/>
                                        <p:tgtEl>
                                          <p:spTgt spid="3">
                                            <p:txEl>
                                              <p:pRg st="14" end="14"/>
                                            </p:txEl>
                                          </p:spTgt>
                                        </p:tgtEl>
                                      </p:cBhvr>
                                    </p:animEffect>
                                  </p:childTnLst>
                                </p:cTn>
                              </p:par>
                              <p:par>
                                <p:cTn id="53" presetID="6" presetClass="entr" presetSubtype="32" fill="hold" grpId="0" nodeType="with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animEffect transition="in" filter="circle(out)">
                                      <p:cBhvr>
                                        <p:cTn id="55" dur="750"/>
                                        <p:tgtEl>
                                          <p:spTgt spid="3">
                                            <p:txEl>
                                              <p:pRg st="15" end="15"/>
                                            </p:txEl>
                                          </p:spTgt>
                                        </p:tgtEl>
                                      </p:cBhvr>
                                    </p:animEffect>
                                  </p:childTnLst>
                                </p:cTn>
                              </p:par>
                              <p:par>
                                <p:cTn id="56" presetID="6" presetClass="entr" presetSubtype="32" fill="hold" grpId="0" nodeType="withEffect">
                                  <p:stCondLst>
                                    <p:cond delay="0"/>
                                  </p:stCondLst>
                                  <p:childTnLst>
                                    <p:set>
                                      <p:cBhvr>
                                        <p:cTn id="57" dur="1" fill="hold">
                                          <p:stCondLst>
                                            <p:cond delay="0"/>
                                          </p:stCondLst>
                                        </p:cTn>
                                        <p:tgtEl>
                                          <p:spTgt spid="3">
                                            <p:txEl>
                                              <p:pRg st="17" end="17"/>
                                            </p:txEl>
                                          </p:spTgt>
                                        </p:tgtEl>
                                        <p:attrNameLst>
                                          <p:attrName>style.visibility</p:attrName>
                                        </p:attrNameLst>
                                      </p:cBhvr>
                                      <p:to>
                                        <p:strVal val="visible"/>
                                      </p:to>
                                    </p:set>
                                    <p:animEffect transition="in" filter="circle(out)">
                                      <p:cBhvr>
                                        <p:cTn id="58" dur="750"/>
                                        <p:tgtEl>
                                          <p:spTgt spid="3">
                                            <p:txEl>
                                              <p:pRg st="17" end="17"/>
                                            </p:txEl>
                                          </p:spTgt>
                                        </p:tgtEl>
                                      </p:cBhvr>
                                    </p:animEffect>
                                  </p:childTnLst>
                                </p:cTn>
                              </p:par>
                              <p:par>
                                <p:cTn id="59" presetID="6" presetClass="entr" presetSubtype="32" fill="hold" grpId="0" nodeType="withEffect">
                                  <p:stCondLst>
                                    <p:cond delay="0"/>
                                  </p:stCondLst>
                                  <p:childTnLst>
                                    <p:set>
                                      <p:cBhvr>
                                        <p:cTn id="60" dur="1" fill="hold">
                                          <p:stCondLst>
                                            <p:cond delay="0"/>
                                          </p:stCondLst>
                                        </p:cTn>
                                        <p:tgtEl>
                                          <p:spTgt spid="3">
                                            <p:txEl>
                                              <p:pRg st="18" end="18"/>
                                            </p:txEl>
                                          </p:spTgt>
                                        </p:tgtEl>
                                        <p:attrNameLst>
                                          <p:attrName>style.visibility</p:attrName>
                                        </p:attrNameLst>
                                      </p:cBhvr>
                                      <p:to>
                                        <p:strVal val="visible"/>
                                      </p:to>
                                    </p:set>
                                    <p:animEffect transition="in" filter="circle(out)">
                                      <p:cBhvr>
                                        <p:cTn id="61" dur="750"/>
                                        <p:tgtEl>
                                          <p:spTgt spid="3">
                                            <p:txEl>
                                              <p:pRg st="18" end="18"/>
                                            </p:txEl>
                                          </p:spTgt>
                                        </p:tgtEl>
                                      </p:cBhvr>
                                    </p:animEffect>
                                  </p:childTnLst>
                                </p:cTn>
                              </p:par>
                              <p:par>
                                <p:cTn id="62" presetID="6" presetClass="entr" presetSubtype="32" fill="hold" grpId="0" nodeType="withEffect">
                                  <p:stCondLst>
                                    <p:cond delay="0"/>
                                  </p:stCondLst>
                                  <p:childTnLst>
                                    <p:set>
                                      <p:cBhvr>
                                        <p:cTn id="63" dur="1" fill="hold">
                                          <p:stCondLst>
                                            <p:cond delay="0"/>
                                          </p:stCondLst>
                                        </p:cTn>
                                        <p:tgtEl>
                                          <p:spTgt spid="3">
                                            <p:txEl>
                                              <p:pRg st="19" end="19"/>
                                            </p:txEl>
                                          </p:spTgt>
                                        </p:tgtEl>
                                        <p:attrNameLst>
                                          <p:attrName>style.visibility</p:attrName>
                                        </p:attrNameLst>
                                      </p:cBhvr>
                                      <p:to>
                                        <p:strVal val="visible"/>
                                      </p:to>
                                    </p:set>
                                    <p:animEffect transition="in" filter="circle(out)">
                                      <p:cBhvr>
                                        <p:cTn id="64" dur="750"/>
                                        <p:tgtEl>
                                          <p:spTgt spid="3">
                                            <p:txEl>
                                              <p:pRg st="19" end="19"/>
                                            </p:txEl>
                                          </p:spTgt>
                                        </p:tgtEl>
                                      </p:cBhvr>
                                    </p:animEffect>
                                  </p:childTnLst>
                                </p:cTn>
                              </p:par>
                              <p:par>
                                <p:cTn id="65" presetID="6" presetClass="entr" presetSubtype="32" fill="hold" grpId="0" nodeType="withEffect">
                                  <p:stCondLst>
                                    <p:cond delay="0"/>
                                  </p:stCondLst>
                                  <p:childTnLst>
                                    <p:set>
                                      <p:cBhvr>
                                        <p:cTn id="66" dur="1" fill="hold">
                                          <p:stCondLst>
                                            <p:cond delay="0"/>
                                          </p:stCondLst>
                                        </p:cTn>
                                        <p:tgtEl>
                                          <p:spTgt spid="3">
                                            <p:txEl>
                                              <p:pRg st="20" end="20"/>
                                            </p:txEl>
                                          </p:spTgt>
                                        </p:tgtEl>
                                        <p:attrNameLst>
                                          <p:attrName>style.visibility</p:attrName>
                                        </p:attrNameLst>
                                      </p:cBhvr>
                                      <p:to>
                                        <p:strVal val="visible"/>
                                      </p:to>
                                    </p:set>
                                    <p:animEffect transition="in" filter="circle(out)">
                                      <p:cBhvr>
                                        <p:cTn id="67" dur="750"/>
                                        <p:tgtEl>
                                          <p:spTgt spid="3">
                                            <p:txEl>
                                              <p:pRg st="20" end="20"/>
                                            </p:txEl>
                                          </p:spTgt>
                                        </p:tgtEl>
                                      </p:cBhvr>
                                    </p:animEffect>
                                  </p:childTnLst>
                                </p:cTn>
                              </p:par>
                              <p:par>
                                <p:cTn id="68" presetID="6" presetClass="entr" presetSubtype="32" fill="hold" grpId="0" nodeType="withEffect">
                                  <p:stCondLst>
                                    <p:cond delay="0"/>
                                  </p:stCondLst>
                                  <p:childTnLst>
                                    <p:set>
                                      <p:cBhvr>
                                        <p:cTn id="69" dur="1" fill="hold">
                                          <p:stCondLst>
                                            <p:cond delay="0"/>
                                          </p:stCondLst>
                                        </p:cTn>
                                        <p:tgtEl>
                                          <p:spTgt spid="3">
                                            <p:txEl>
                                              <p:pRg st="21" end="21"/>
                                            </p:txEl>
                                          </p:spTgt>
                                        </p:tgtEl>
                                        <p:attrNameLst>
                                          <p:attrName>style.visibility</p:attrName>
                                        </p:attrNameLst>
                                      </p:cBhvr>
                                      <p:to>
                                        <p:strVal val="visible"/>
                                      </p:to>
                                    </p:set>
                                    <p:animEffect transition="in" filter="circle(out)">
                                      <p:cBhvr>
                                        <p:cTn id="70" dur="750"/>
                                        <p:tgtEl>
                                          <p:spTgt spid="3">
                                            <p:txEl>
                                              <p:pRg st="21" end="21"/>
                                            </p:txEl>
                                          </p:spTgt>
                                        </p:tgtEl>
                                      </p:cBhvr>
                                    </p:animEffect>
                                  </p:childTnLst>
                                </p:cTn>
                              </p:par>
                              <p:par>
                                <p:cTn id="71" presetID="6" presetClass="entr" presetSubtype="32" fill="hold" grpId="0" nodeType="withEffect">
                                  <p:stCondLst>
                                    <p:cond delay="0"/>
                                  </p:stCondLst>
                                  <p:childTnLst>
                                    <p:set>
                                      <p:cBhvr>
                                        <p:cTn id="72" dur="1" fill="hold">
                                          <p:stCondLst>
                                            <p:cond delay="0"/>
                                          </p:stCondLst>
                                        </p:cTn>
                                        <p:tgtEl>
                                          <p:spTgt spid="3">
                                            <p:txEl>
                                              <p:pRg st="22" end="22"/>
                                            </p:txEl>
                                          </p:spTgt>
                                        </p:tgtEl>
                                        <p:attrNameLst>
                                          <p:attrName>style.visibility</p:attrName>
                                        </p:attrNameLst>
                                      </p:cBhvr>
                                      <p:to>
                                        <p:strVal val="visible"/>
                                      </p:to>
                                    </p:set>
                                    <p:animEffect transition="in" filter="circle(out)">
                                      <p:cBhvr>
                                        <p:cTn id="73" dur="750"/>
                                        <p:tgtEl>
                                          <p:spTgt spid="3">
                                            <p:txEl>
                                              <p:pRg st="22" end="22"/>
                                            </p:txEl>
                                          </p:spTgt>
                                        </p:tgtEl>
                                      </p:cBhvr>
                                    </p:animEffect>
                                  </p:childTnLst>
                                </p:cTn>
                              </p:par>
                              <p:par>
                                <p:cTn id="74" presetID="6" presetClass="entr" presetSubtype="32" fill="hold" grpId="0" nodeType="withEffect">
                                  <p:stCondLst>
                                    <p:cond delay="0"/>
                                  </p:stCondLst>
                                  <p:childTnLst>
                                    <p:set>
                                      <p:cBhvr>
                                        <p:cTn id="75" dur="1" fill="hold">
                                          <p:stCondLst>
                                            <p:cond delay="0"/>
                                          </p:stCondLst>
                                        </p:cTn>
                                        <p:tgtEl>
                                          <p:spTgt spid="3">
                                            <p:txEl>
                                              <p:pRg st="23" end="23"/>
                                            </p:txEl>
                                          </p:spTgt>
                                        </p:tgtEl>
                                        <p:attrNameLst>
                                          <p:attrName>style.visibility</p:attrName>
                                        </p:attrNameLst>
                                      </p:cBhvr>
                                      <p:to>
                                        <p:strVal val="visible"/>
                                      </p:to>
                                    </p:set>
                                    <p:animEffect transition="in" filter="circle(out)">
                                      <p:cBhvr>
                                        <p:cTn id="76" dur="750"/>
                                        <p:tgtEl>
                                          <p:spTgt spid="3">
                                            <p:txEl>
                                              <p:pRg st="23" end="23"/>
                                            </p:txEl>
                                          </p:spTgt>
                                        </p:tgtEl>
                                      </p:cBhvr>
                                    </p:animEffect>
                                  </p:childTnLst>
                                </p:cTn>
                              </p:par>
                              <p:par>
                                <p:cTn id="77" presetID="6" presetClass="entr" presetSubtype="16" fill="hold" grpId="0" nodeType="withEffect">
                                  <p:stCondLst>
                                    <p:cond delay="0"/>
                                  </p:stCondLst>
                                  <p:childTnLst>
                                    <p:set>
                                      <p:cBhvr>
                                        <p:cTn id="78" dur="1" fill="hold">
                                          <p:stCondLst>
                                            <p:cond delay="0"/>
                                          </p:stCondLst>
                                        </p:cTn>
                                        <p:tgtEl>
                                          <p:spTgt spid="2"/>
                                        </p:tgtEl>
                                        <p:attrNameLst>
                                          <p:attrName>style.visibility</p:attrName>
                                        </p:attrNameLst>
                                      </p:cBhvr>
                                      <p:to>
                                        <p:strVal val="visible"/>
                                      </p:to>
                                    </p:set>
                                    <p:animEffect transition="in" filter="circle(in)">
                                      <p:cBhvr>
                                        <p:cTn id="7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10600" cy="533400"/>
          </a:xfrm>
          <a:solidFill>
            <a:schemeClr val="accent2">
              <a:lumMod val="40000"/>
              <a:lumOff val="60000"/>
            </a:schemeClr>
          </a:solidFill>
        </p:spPr>
        <p:txBody>
          <a:bodyPr>
            <a:noAutofit/>
          </a:bodyPr>
          <a:lstStyle/>
          <a:p>
            <a:pPr algn="l"/>
            <a:r>
              <a:rPr lang="en-US" sz="2400" dirty="0" smtClean="0"/>
              <a:t>Method </a:t>
            </a:r>
            <a:endParaRPr lang="en-US" sz="2400" dirty="0"/>
          </a:p>
        </p:txBody>
      </p:sp>
      <p:sp>
        <p:nvSpPr>
          <p:cNvPr id="3" name="Content Placeholder 2"/>
          <p:cNvSpPr>
            <a:spLocks noGrp="1"/>
          </p:cNvSpPr>
          <p:nvPr>
            <p:ph idx="1"/>
          </p:nvPr>
        </p:nvSpPr>
        <p:spPr>
          <a:xfrm>
            <a:off x="228600" y="685800"/>
            <a:ext cx="8610600" cy="6019800"/>
          </a:xfrm>
          <a:solidFill>
            <a:schemeClr val="accent1">
              <a:lumMod val="40000"/>
              <a:lumOff val="60000"/>
            </a:schemeClr>
          </a:solidFill>
        </p:spPr>
        <p:txBody>
          <a:bodyPr>
            <a:normAutofit/>
          </a:bodyPr>
          <a:lstStyle/>
          <a:p>
            <a:pPr marL="514350" indent="-514350">
              <a:buFont typeface="+mj-lt"/>
              <a:buAutoNum type="arabicPeriod"/>
            </a:pPr>
            <a:r>
              <a:rPr lang="en-US" sz="2000" dirty="0" smtClean="0"/>
              <a:t>Weigh the solids and dissolve them in the mixture of chloroform and syrup by shaking</a:t>
            </a:r>
          </a:p>
          <a:p>
            <a:pPr marL="514350" indent="-514350">
              <a:buFont typeface="+mj-lt"/>
              <a:buAutoNum type="arabicPeriod"/>
            </a:pPr>
            <a:r>
              <a:rPr lang="en-US" sz="2000" dirty="0" smtClean="0"/>
              <a:t>Add conc. Infusion of </a:t>
            </a:r>
            <a:r>
              <a:rPr lang="en-US" sz="2000" dirty="0" err="1" smtClean="0"/>
              <a:t>bucha</a:t>
            </a:r>
            <a:endParaRPr lang="en-US" sz="2000" dirty="0"/>
          </a:p>
          <a:p>
            <a:pPr marL="514350" indent="-514350">
              <a:buFont typeface="+mj-lt"/>
              <a:buAutoNum type="arabicPeriod"/>
            </a:pPr>
            <a:r>
              <a:rPr lang="en-US" sz="2000" dirty="0" smtClean="0"/>
              <a:t>Complete the volume and mix. </a:t>
            </a:r>
          </a:p>
          <a:p>
            <a:pPr marL="0" indent="0">
              <a:buNone/>
            </a:pPr>
            <a:r>
              <a:rPr lang="en-US" sz="2600" b="1" dirty="0" smtClean="0"/>
              <a:t>Dextrose based syrup </a:t>
            </a:r>
          </a:p>
          <a:p>
            <a:pPr marL="0" indent="0">
              <a:buNone/>
            </a:pPr>
            <a:r>
              <a:rPr lang="en-US" sz="2000" b="1" dirty="0" smtClean="0"/>
              <a:t> </a:t>
            </a:r>
            <a:r>
              <a:rPr lang="en-US" sz="2000" dirty="0" smtClean="0"/>
              <a:t>dextrose is used instead of sucrose in syrups containing strong acids to prevent </a:t>
            </a:r>
            <a:r>
              <a:rPr lang="en-US" sz="2000" dirty="0" err="1" smtClean="0">
                <a:solidFill>
                  <a:srgbClr val="FF0000"/>
                </a:solidFill>
              </a:rPr>
              <a:t>caramelization</a:t>
            </a:r>
            <a:r>
              <a:rPr lang="en-US" sz="2000" dirty="0" smtClean="0">
                <a:solidFill>
                  <a:srgbClr val="FF0000"/>
                </a:solidFill>
              </a:rPr>
              <a:t>.</a:t>
            </a:r>
          </a:p>
          <a:p>
            <a:pPr marL="0" indent="0">
              <a:buNone/>
            </a:pPr>
            <a:r>
              <a:rPr lang="en-US" sz="2400" b="1" dirty="0" smtClean="0"/>
              <a:t>Differences between sucrose and dextrose </a:t>
            </a:r>
          </a:p>
          <a:p>
            <a:pPr marL="457200" indent="-457200">
              <a:buFont typeface="+mj-lt"/>
              <a:buAutoNum type="arabicPeriod"/>
            </a:pPr>
            <a:r>
              <a:rPr lang="en-US" sz="2000" dirty="0" smtClean="0"/>
              <a:t>The saturated solution of dextrose is 70%, so the dextrose based syrup susceptible to the growth of micro-organism, therefore we must add preservative .</a:t>
            </a:r>
          </a:p>
          <a:p>
            <a:pPr marL="457200" indent="-457200">
              <a:buFont typeface="+mj-lt"/>
              <a:buAutoNum type="arabicPeriod"/>
            </a:pPr>
            <a:r>
              <a:rPr lang="en-US" sz="2000" dirty="0" smtClean="0"/>
              <a:t>Dextrose dissolve more slowly than sucrose.</a:t>
            </a:r>
          </a:p>
          <a:p>
            <a:pPr marL="457200" indent="-457200">
              <a:buFont typeface="+mj-lt"/>
              <a:buAutoNum type="arabicPeriod"/>
            </a:pPr>
            <a:r>
              <a:rPr lang="en-US" sz="2000" dirty="0" smtClean="0"/>
              <a:t>The sweetness of dextrose is less than the sweetness of sucrose .</a:t>
            </a:r>
          </a:p>
          <a:p>
            <a:pPr marL="0" indent="0">
              <a:buNone/>
            </a:pPr>
            <a:r>
              <a:rPr lang="en-US" sz="2400" b="1" dirty="0" smtClean="0"/>
              <a:t>Note :-</a:t>
            </a:r>
          </a:p>
          <a:p>
            <a:pPr marL="0" indent="0">
              <a:buNone/>
            </a:pPr>
            <a:r>
              <a:rPr lang="en-US" sz="2400" b="1" dirty="0" smtClean="0"/>
              <a:t>We may use glycerin as preservative in dextrose based syrup why?</a:t>
            </a:r>
          </a:p>
          <a:p>
            <a:pPr marL="0" indent="0">
              <a:buNone/>
            </a:pPr>
            <a:endParaRPr lang="en-US" sz="2000" b="1" dirty="0"/>
          </a:p>
        </p:txBody>
      </p:sp>
    </p:spTree>
    <p:extLst>
      <p:ext uri="{BB962C8B-B14F-4D97-AF65-F5344CB8AC3E}">
        <p14:creationId xmlns:p14="http://schemas.microsoft.com/office/powerpoint/2010/main" val="2550695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childTnLst>
                          </p:cTn>
                        </p:par>
                        <p:par>
                          <p:cTn id="8" fill="hold">
                            <p:stCondLst>
                              <p:cond delay="1500"/>
                            </p:stCondLst>
                            <p:childTnLst>
                              <p:par>
                                <p:cTn id="9" presetID="4" presetClass="entr" presetSubtype="16"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box(in)">
                                      <p:cBhvr>
                                        <p:cTn id="11" dur="750"/>
                                        <p:tgtEl>
                                          <p:spTgt spid="3">
                                            <p:bg/>
                                          </p:spTgt>
                                        </p:tgtEl>
                                      </p:cBhvr>
                                    </p:animEffect>
                                  </p:childTnLst>
                                </p:cTn>
                              </p:par>
                              <p:par>
                                <p:cTn id="12" presetID="4" presetClass="entr" presetSubtype="16" fill="hold" grpId="0" nodeType="with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ox(in)">
                                      <p:cBhvr>
                                        <p:cTn id="14" dur="750"/>
                                        <p:tgtEl>
                                          <p:spTgt spid="3">
                                            <p:txEl>
                                              <p:pRg st="0" end="0"/>
                                            </p:txEl>
                                          </p:spTgt>
                                        </p:tgtEl>
                                      </p:cBhvr>
                                    </p:animEffect>
                                  </p:childTnLst>
                                </p:cTn>
                              </p:par>
                              <p:par>
                                <p:cTn id="15" presetID="4" presetClass="entr" presetSubtype="16"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750"/>
                                        <p:tgtEl>
                                          <p:spTgt spid="3">
                                            <p:txEl>
                                              <p:pRg st="1" end="1"/>
                                            </p:txEl>
                                          </p:spTgt>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ox(in)">
                                      <p:cBhvr>
                                        <p:cTn id="20" dur="750"/>
                                        <p:tgtEl>
                                          <p:spTgt spid="3">
                                            <p:txEl>
                                              <p:pRg st="2" end="2"/>
                                            </p:txEl>
                                          </p:spTgt>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ox(in)">
                                      <p:cBhvr>
                                        <p:cTn id="23" dur="750"/>
                                        <p:tgtEl>
                                          <p:spTgt spid="3">
                                            <p:txEl>
                                              <p:pRg st="3" end="3"/>
                                            </p:txEl>
                                          </p:spTgt>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ox(in)">
                                      <p:cBhvr>
                                        <p:cTn id="26" dur="750"/>
                                        <p:tgtEl>
                                          <p:spTgt spid="3">
                                            <p:txEl>
                                              <p:pRg st="4" end="4"/>
                                            </p:txEl>
                                          </p:spTgt>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box(in)">
                                      <p:cBhvr>
                                        <p:cTn id="29" dur="750"/>
                                        <p:tgtEl>
                                          <p:spTgt spid="3">
                                            <p:txEl>
                                              <p:pRg st="5" end="5"/>
                                            </p:txEl>
                                          </p:spTgt>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ox(in)">
                                      <p:cBhvr>
                                        <p:cTn id="32" dur="750"/>
                                        <p:tgtEl>
                                          <p:spTgt spid="3">
                                            <p:txEl>
                                              <p:pRg st="6" end="6"/>
                                            </p:txEl>
                                          </p:spTgt>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ox(in)">
                                      <p:cBhvr>
                                        <p:cTn id="35" dur="750"/>
                                        <p:tgtEl>
                                          <p:spTgt spid="3">
                                            <p:txEl>
                                              <p:pRg st="7" end="7"/>
                                            </p:txEl>
                                          </p:spTgt>
                                        </p:tgtEl>
                                      </p:cBhvr>
                                    </p:animEffect>
                                  </p:childTnLst>
                                </p:cTn>
                              </p:par>
                              <p:par>
                                <p:cTn id="36" presetID="4" presetClass="entr" presetSubtype="16" fill="hold" grpId="0"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box(in)">
                                      <p:cBhvr>
                                        <p:cTn id="38" dur="750"/>
                                        <p:tgtEl>
                                          <p:spTgt spid="3">
                                            <p:txEl>
                                              <p:pRg st="8" end="8"/>
                                            </p:txEl>
                                          </p:spTgt>
                                        </p:tgtEl>
                                      </p:cBhvr>
                                    </p:animEffect>
                                  </p:childTnLst>
                                </p:cTn>
                              </p:par>
                              <p:par>
                                <p:cTn id="39" presetID="4" presetClass="entr" presetSubtype="16" fill="hold" grpId="0"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box(in)">
                                      <p:cBhvr>
                                        <p:cTn id="41" dur="750"/>
                                        <p:tgtEl>
                                          <p:spTgt spid="3">
                                            <p:txEl>
                                              <p:pRg st="9" end="9"/>
                                            </p:txEl>
                                          </p:spTgt>
                                        </p:tgtEl>
                                      </p:cBhvr>
                                    </p:animEffect>
                                  </p:childTnLst>
                                </p:cTn>
                              </p:par>
                              <p:par>
                                <p:cTn id="42" presetID="4" presetClass="entr" presetSubtype="16" fill="hold" grpId="0" nodeType="withEffect">
                                  <p:stCondLst>
                                    <p:cond delay="0"/>
                                  </p:stCondLst>
                                  <p:childTnLst>
                                    <p:set>
                                      <p:cBhvr>
                                        <p:cTn id="43" dur="1" fill="hold">
                                          <p:stCondLst>
                                            <p:cond delay="0"/>
                                          </p:stCondLst>
                                        </p:cTn>
                                        <p:tgtEl>
                                          <p:spTgt spid="3">
                                            <p:txEl>
                                              <p:pRg st="10" end="10"/>
                                            </p:txEl>
                                          </p:spTgt>
                                        </p:tgtEl>
                                        <p:attrNameLst>
                                          <p:attrName>style.visibility</p:attrName>
                                        </p:attrNameLst>
                                      </p:cBhvr>
                                      <p:to>
                                        <p:strVal val="visible"/>
                                      </p:to>
                                    </p:set>
                                    <p:animEffect transition="in" filter="box(in)">
                                      <p:cBhvr>
                                        <p:cTn id="44" dur="75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allAtOnce"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10600" cy="411162"/>
          </a:xfrm>
          <a:solidFill>
            <a:schemeClr val="accent2">
              <a:lumMod val="40000"/>
              <a:lumOff val="60000"/>
            </a:schemeClr>
          </a:solidFill>
        </p:spPr>
        <p:txBody>
          <a:bodyPr>
            <a:normAutofit fontScale="90000"/>
          </a:bodyPr>
          <a:lstStyle/>
          <a:p>
            <a:pPr algn="l"/>
            <a:r>
              <a:rPr lang="en-US" sz="3200" dirty="0" smtClean="0"/>
              <a:t>Hypophosphite syrup </a:t>
            </a:r>
            <a:endParaRPr lang="en-US" sz="3200" dirty="0"/>
          </a:p>
        </p:txBody>
      </p:sp>
      <p:sp>
        <p:nvSpPr>
          <p:cNvPr id="3" name="Content Placeholder 2"/>
          <p:cNvSpPr>
            <a:spLocks noGrp="1"/>
          </p:cNvSpPr>
          <p:nvPr>
            <p:ph idx="1"/>
          </p:nvPr>
        </p:nvSpPr>
        <p:spPr>
          <a:xfrm>
            <a:off x="228600" y="533400"/>
            <a:ext cx="8555182" cy="6172200"/>
          </a:xfrm>
          <a:solidFill>
            <a:schemeClr val="accent1">
              <a:lumMod val="40000"/>
              <a:lumOff val="60000"/>
            </a:schemeClr>
          </a:solidFill>
        </p:spPr>
        <p:txBody>
          <a:bodyPr>
            <a:normAutofit fontScale="92500" lnSpcReduction="20000"/>
          </a:bodyPr>
          <a:lstStyle/>
          <a:p>
            <a:pPr marL="0" indent="0">
              <a:buNone/>
            </a:pPr>
            <a:r>
              <a:rPr lang="en-US" dirty="0" smtClean="0"/>
              <a:t>Rx</a:t>
            </a:r>
          </a:p>
          <a:p>
            <a:pPr marL="0" indent="0">
              <a:buNone/>
            </a:pPr>
            <a:r>
              <a:rPr lang="en-US" sz="2400" dirty="0" smtClean="0"/>
              <a:t>Calcium hypophosphite                35 g</a:t>
            </a:r>
          </a:p>
          <a:p>
            <a:pPr marL="0" indent="0">
              <a:buNone/>
            </a:pPr>
            <a:r>
              <a:rPr lang="en-US" sz="2400" dirty="0" smtClean="0"/>
              <a:t>Potassium hypophosphite            18 g</a:t>
            </a:r>
          </a:p>
          <a:p>
            <a:pPr marL="0" indent="0">
              <a:buNone/>
            </a:pPr>
            <a:r>
              <a:rPr lang="en-US" sz="2400" dirty="0" smtClean="0"/>
              <a:t>Sodium hypophosphite                 18 g</a:t>
            </a:r>
          </a:p>
          <a:p>
            <a:pPr marL="0" indent="0">
              <a:buNone/>
            </a:pPr>
            <a:r>
              <a:rPr lang="en-US" sz="2400" dirty="0" err="1" smtClean="0"/>
              <a:t>Hypophosphourous</a:t>
            </a:r>
            <a:r>
              <a:rPr lang="en-US" sz="2400" dirty="0" smtClean="0"/>
              <a:t>  acid              1 ml</a:t>
            </a:r>
          </a:p>
          <a:p>
            <a:pPr marL="0" indent="0">
              <a:buNone/>
            </a:pPr>
            <a:r>
              <a:rPr lang="en-US" sz="2400" dirty="0" smtClean="0"/>
              <a:t>Dextrose                                           250 g</a:t>
            </a:r>
          </a:p>
          <a:p>
            <a:pPr marL="0" indent="0">
              <a:buNone/>
            </a:pPr>
            <a:r>
              <a:rPr lang="en-US" sz="2400" dirty="0" smtClean="0"/>
              <a:t>Glycerin                                            300 ml</a:t>
            </a:r>
          </a:p>
          <a:p>
            <a:pPr marL="0" indent="0">
              <a:buNone/>
            </a:pPr>
            <a:r>
              <a:rPr lang="en-US" sz="2400" dirty="0" smtClean="0"/>
              <a:t>D.W                  Q.S                           1000 ml</a:t>
            </a:r>
          </a:p>
          <a:p>
            <a:pPr marL="0" indent="0">
              <a:buNone/>
            </a:pPr>
            <a:endParaRPr lang="en-US" sz="2400" dirty="0" smtClean="0"/>
          </a:p>
          <a:p>
            <a:pPr marL="0" indent="0">
              <a:buNone/>
            </a:pPr>
            <a:r>
              <a:rPr lang="en-US" b="1" dirty="0" smtClean="0"/>
              <a:t>Methods </a:t>
            </a:r>
          </a:p>
          <a:p>
            <a:pPr marL="514350" indent="-514350">
              <a:buFont typeface="+mj-lt"/>
              <a:buAutoNum type="arabicPeriod"/>
            </a:pPr>
            <a:r>
              <a:rPr lang="en-US" sz="2200" dirty="0" smtClean="0"/>
              <a:t>Dissolve </a:t>
            </a:r>
            <a:r>
              <a:rPr lang="en-US" sz="2200" dirty="0" err="1" smtClean="0"/>
              <a:t>Ca</a:t>
            </a:r>
            <a:r>
              <a:rPr lang="en-US" sz="2200" dirty="0" smtClean="0"/>
              <a:t> ,Na and K hypophosphite in water </a:t>
            </a:r>
          </a:p>
          <a:p>
            <a:pPr marL="514350" indent="-514350">
              <a:buFont typeface="+mj-lt"/>
              <a:buAutoNum type="arabicPeriod"/>
            </a:pPr>
            <a:r>
              <a:rPr lang="en-US" sz="2200" dirty="0" smtClean="0"/>
              <a:t>Mix </a:t>
            </a:r>
            <a:r>
              <a:rPr lang="en-US" sz="2200" dirty="0" err="1" smtClean="0"/>
              <a:t>hypophosphorous</a:t>
            </a:r>
            <a:r>
              <a:rPr lang="en-US" sz="2200" dirty="0" smtClean="0"/>
              <a:t> acid, dextrose and glycerin in a bottle. </a:t>
            </a:r>
          </a:p>
          <a:p>
            <a:pPr marL="514350" indent="-514350">
              <a:buFont typeface="+mj-lt"/>
              <a:buAutoNum type="arabicPeriod"/>
            </a:pPr>
            <a:r>
              <a:rPr lang="en-US" sz="2200" dirty="0" smtClean="0"/>
              <a:t>Filter the first mixture over the second mixture in a bottle.</a:t>
            </a:r>
          </a:p>
          <a:p>
            <a:pPr marL="514350" indent="-514350">
              <a:buFont typeface="+mj-lt"/>
              <a:buAutoNum type="arabicPeriod"/>
            </a:pPr>
            <a:r>
              <a:rPr lang="en-US" sz="2200" dirty="0" smtClean="0"/>
              <a:t>Shake form time to time until the sol. Is completely dissolved.</a:t>
            </a:r>
          </a:p>
          <a:p>
            <a:pPr marL="514350" indent="-514350">
              <a:buFont typeface="+mj-lt"/>
              <a:buAutoNum type="arabicPeriod"/>
            </a:pPr>
            <a:r>
              <a:rPr lang="en-US" sz="2200" dirty="0" smtClean="0"/>
              <a:t>Transfer the mixture into a graduated cylinder and complete the volume.</a:t>
            </a:r>
          </a:p>
          <a:p>
            <a:pPr marL="0" indent="0">
              <a:buNone/>
            </a:pPr>
            <a:r>
              <a:rPr lang="en-US" sz="3000" b="1" dirty="0" smtClean="0"/>
              <a:t>Note :</a:t>
            </a:r>
          </a:p>
          <a:p>
            <a:pPr marL="0" indent="0">
              <a:buNone/>
            </a:pPr>
            <a:r>
              <a:rPr lang="en-US" sz="2200" dirty="0" smtClean="0"/>
              <a:t>This prescription used as tonic and in deficiency of electrolyte .</a:t>
            </a:r>
            <a:endParaRPr lang="en-US" b="1"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61139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ircle(in)">
                                      <p:cBhvr>
                                        <p:cTn id="11"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98438"/>
            <a:ext cx="8382000" cy="563562"/>
          </a:xfrm>
          <a:solidFill>
            <a:schemeClr val="accent2">
              <a:lumMod val="40000"/>
              <a:lumOff val="60000"/>
            </a:schemeClr>
          </a:solidFill>
        </p:spPr>
        <p:txBody>
          <a:bodyPr>
            <a:normAutofit fontScale="90000"/>
          </a:bodyPr>
          <a:lstStyle/>
          <a:p>
            <a:pPr algn="l"/>
            <a:r>
              <a:rPr lang="en-US" sz="3200" dirty="0" smtClean="0"/>
              <a:t>Sugar – free syrup (non - nutritive syrup)</a:t>
            </a:r>
            <a:endParaRPr lang="en-US" sz="3200" dirty="0"/>
          </a:p>
        </p:txBody>
      </p:sp>
      <p:sp>
        <p:nvSpPr>
          <p:cNvPr id="3" name="Content Placeholder 2"/>
          <p:cNvSpPr>
            <a:spLocks noGrp="1"/>
          </p:cNvSpPr>
          <p:nvPr>
            <p:ph idx="1"/>
          </p:nvPr>
        </p:nvSpPr>
        <p:spPr>
          <a:xfrm>
            <a:off x="304800" y="884237"/>
            <a:ext cx="8382000" cy="5364163"/>
          </a:xfrm>
          <a:solidFill>
            <a:schemeClr val="accent4">
              <a:lumMod val="20000"/>
              <a:lumOff val="80000"/>
            </a:schemeClr>
          </a:solidFill>
        </p:spPr>
        <p:txBody>
          <a:bodyPr>
            <a:normAutofit lnSpcReduction="10000"/>
          </a:bodyPr>
          <a:lstStyle/>
          <a:p>
            <a:pPr marL="0" indent="0">
              <a:buNone/>
            </a:pPr>
            <a:r>
              <a:rPr lang="en-US" b="1" dirty="0" smtClean="0">
                <a:solidFill>
                  <a:srgbClr val="FF0000"/>
                </a:solidFill>
              </a:rPr>
              <a:t>Sugar free syrup</a:t>
            </a:r>
            <a:r>
              <a:rPr lang="en-US" dirty="0" smtClean="0"/>
              <a:t>: it is called artificial syrup ,this type of syrup given to patients suffering from diabetes mellitus. </a:t>
            </a:r>
          </a:p>
          <a:p>
            <a:pPr marL="0" indent="0">
              <a:buNone/>
            </a:pPr>
            <a:r>
              <a:rPr lang="en-US" b="1" dirty="0" smtClean="0">
                <a:solidFill>
                  <a:srgbClr val="FF0000"/>
                </a:solidFill>
              </a:rPr>
              <a:t>General formula of non-nutritive syrups</a:t>
            </a:r>
            <a:r>
              <a:rPr lang="en-US" dirty="0" smtClean="0"/>
              <a:t>.</a:t>
            </a:r>
          </a:p>
          <a:p>
            <a:pPr>
              <a:buFont typeface="Wingdings" pitchFamily="2" charset="2"/>
              <a:buChar char="v"/>
            </a:pPr>
            <a:r>
              <a:rPr lang="en-US" dirty="0" smtClean="0"/>
              <a:t>Sweetening agent : sorbitol , saccharine , aspartame.</a:t>
            </a:r>
          </a:p>
          <a:p>
            <a:pPr>
              <a:buFont typeface="Wingdings" pitchFamily="2" charset="2"/>
              <a:buChar char="v"/>
            </a:pPr>
            <a:r>
              <a:rPr lang="en-US" dirty="0" smtClean="0"/>
              <a:t>Viscosity builder: </a:t>
            </a:r>
            <a:r>
              <a:rPr lang="en-US" dirty="0" err="1" smtClean="0"/>
              <a:t>carboxy</a:t>
            </a:r>
            <a:r>
              <a:rPr lang="en-US" dirty="0" smtClean="0"/>
              <a:t> methyl cellulose (CMC), Sodium alginate.</a:t>
            </a:r>
          </a:p>
          <a:p>
            <a:pPr>
              <a:buFont typeface="Wingdings" pitchFamily="2" charset="2"/>
              <a:buChar char="v"/>
            </a:pPr>
            <a:r>
              <a:rPr lang="en-US" dirty="0" smtClean="0"/>
              <a:t>Preservative : benzoic acid, sodium benzoate.</a:t>
            </a:r>
          </a:p>
          <a:p>
            <a:pPr>
              <a:buFont typeface="Wingdings" pitchFamily="2" charset="2"/>
              <a:buChar char="v"/>
            </a:pPr>
            <a:r>
              <a:rPr lang="en-US" dirty="0" smtClean="0"/>
              <a:t>Purified water.</a:t>
            </a:r>
            <a:endParaRPr lang="en-US" dirty="0"/>
          </a:p>
        </p:txBody>
      </p:sp>
    </p:spTree>
    <p:extLst>
      <p:ext uri="{BB962C8B-B14F-4D97-AF65-F5344CB8AC3E}">
        <p14:creationId xmlns:p14="http://schemas.microsoft.com/office/powerpoint/2010/main" val="268536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circle(in)">
                                      <p:cBhvr>
                                        <p:cTn id="11" dur="1250"/>
                                        <p:tgtEl>
                                          <p:spTgt spid="3">
                                            <p:bg/>
                                          </p:spTgt>
                                        </p:tgtEl>
                                      </p:cBhvr>
                                    </p:animEffect>
                                  </p:childTnLst>
                                </p:cTn>
                              </p:par>
                            </p:childTnLst>
                          </p:cTn>
                        </p:par>
                        <p:par>
                          <p:cTn id="12" fill="hold">
                            <p:stCondLst>
                              <p:cond delay="3250"/>
                            </p:stCondLst>
                            <p:childTnLst>
                              <p:par>
                                <p:cTn id="13" presetID="6"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circle(in)">
                                      <p:cBhvr>
                                        <p:cTn id="15" dur="1250"/>
                                        <p:tgtEl>
                                          <p:spTgt spid="3">
                                            <p:txEl>
                                              <p:pRg st="0" end="0"/>
                                            </p:txEl>
                                          </p:spTgt>
                                        </p:tgtEl>
                                      </p:cBhvr>
                                    </p:animEffect>
                                  </p:childTnLst>
                                </p:cTn>
                              </p:par>
                            </p:childTnLst>
                          </p:cTn>
                        </p:par>
                        <p:par>
                          <p:cTn id="16" fill="hold">
                            <p:stCondLst>
                              <p:cond delay="4500"/>
                            </p:stCondLst>
                            <p:childTnLst>
                              <p:par>
                                <p:cTn id="17" presetID="6" presetClass="entr" presetSubtype="16"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ircle(in)">
                                      <p:cBhvr>
                                        <p:cTn id="19" dur="1250"/>
                                        <p:tgtEl>
                                          <p:spTgt spid="3">
                                            <p:txEl>
                                              <p:pRg st="1" end="1"/>
                                            </p:txEl>
                                          </p:spTgt>
                                        </p:tgtEl>
                                      </p:cBhvr>
                                    </p:animEffect>
                                  </p:childTnLst>
                                </p:cTn>
                              </p:par>
                            </p:childTnLst>
                          </p:cTn>
                        </p:par>
                        <p:par>
                          <p:cTn id="20" fill="hold">
                            <p:stCondLst>
                              <p:cond delay="5750"/>
                            </p:stCondLst>
                            <p:childTnLst>
                              <p:par>
                                <p:cTn id="21" presetID="6" presetClass="entr" presetSubtype="16"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circle(in)">
                                      <p:cBhvr>
                                        <p:cTn id="23" dur="1250"/>
                                        <p:tgtEl>
                                          <p:spTgt spid="3">
                                            <p:txEl>
                                              <p:pRg st="2" end="2"/>
                                            </p:txEl>
                                          </p:spTgt>
                                        </p:tgtEl>
                                      </p:cBhvr>
                                    </p:animEffect>
                                  </p:childTnLst>
                                </p:cTn>
                              </p:par>
                            </p:childTnLst>
                          </p:cTn>
                        </p:par>
                        <p:par>
                          <p:cTn id="24" fill="hold">
                            <p:stCondLst>
                              <p:cond delay="7000"/>
                            </p:stCondLst>
                            <p:childTnLst>
                              <p:par>
                                <p:cTn id="25" presetID="6" presetClass="entr" presetSubtype="16"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1250"/>
                                        <p:tgtEl>
                                          <p:spTgt spid="3">
                                            <p:txEl>
                                              <p:pRg st="3" end="3"/>
                                            </p:txEl>
                                          </p:spTgt>
                                        </p:tgtEl>
                                      </p:cBhvr>
                                    </p:animEffect>
                                  </p:childTnLst>
                                </p:cTn>
                              </p:par>
                            </p:childTnLst>
                          </p:cTn>
                        </p:par>
                        <p:par>
                          <p:cTn id="28" fill="hold">
                            <p:stCondLst>
                              <p:cond delay="8250"/>
                            </p:stCondLst>
                            <p:childTnLst>
                              <p:par>
                                <p:cTn id="29" presetID="6" presetClass="entr" presetSubtype="16"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circle(in)">
                                      <p:cBhvr>
                                        <p:cTn id="31" dur="1250"/>
                                        <p:tgtEl>
                                          <p:spTgt spid="3">
                                            <p:txEl>
                                              <p:pRg st="4" end="4"/>
                                            </p:txEl>
                                          </p:spTgt>
                                        </p:tgtEl>
                                      </p:cBhvr>
                                    </p:animEffect>
                                  </p:childTnLst>
                                </p:cTn>
                              </p:par>
                            </p:childTnLst>
                          </p:cTn>
                        </p:par>
                        <p:par>
                          <p:cTn id="32" fill="hold">
                            <p:stCondLst>
                              <p:cond delay="9500"/>
                            </p:stCondLst>
                            <p:childTnLst>
                              <p:par>
                                <p:cTn id="33" presetID="6" presetClass="entr" presetSubtype="16"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circle(in)">
                                      <p:cBhvr>
                                        <p:cTn id="35" dur="1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10600" cy="487362"/>
          </a:xfrm>
          <a:solidFill>
            <a:schemeClr val="accent2">
              <a:lumMod val="20000"/>
              <a:lumOff val="80000"/>
            </a:schemeClr>
          </a:solidFill>
        </p:spPr>
        <p:txBody>
          <a:bodyPr>
            <a:normAutofit fontScale="90000"/>
          </a:bodyPr>
          <a:lstStyle/>
          <a:p>
            <a:pPr algn="l"/>
            <a:r>
              <a:rPr lang="en-US" sz="2800" dirty="0" smtClean="0"/>
              <a:t>Sorbitol based syrup </a:t>
            </a:r>
            <a:endParaRPr lang="en-US" sz="2800" dirty="0"/>
          </a:p>
        </p:txBody>
      </p:sp>
      <p:sp>
        <p:nvSpPr>
          <p:cNvPr id="3" name="Content Placeholder 2"/>
          <p:cNvSpPr>
            <a:spLocks noGrp="1"/>
          </p:cNvSpPr>
          <p:nvPr>
            <p:ph idx="1"/>
          </p:nvPr>
        </p:nvSpPr>
        <p:spPr>
          <a:xfrm>
            <a:off x="228600" y="838200"/>
            <a:ext cx="8686800" cy="5715000"/>
          </a:xfrm>
          <a:solidFill>
            <a:schemeClr val="accent4">
              <a:lumMod val="20000"/>
              <a:lumOff val="80000"/>
            </a:schemeClr>
          </a:solidFill>
        </p:spPr>
        <p:txBody>
          <a:bodyPr>
            <a:normAutofit fontScale="85000" lnSpcReduction="20000"/>
          </a:bodyPr>
          <a:lstStyle/>
          <a:p>
            <a:pPr marL="0" indent="0">
              <a:buNone/>
            </a:pPr>
            <a:r>
              <a:rPr lang="en-US" dirty="0" smtClean="0"/>
              <a:t>Sorbitol has the following properties:</a:t>
            </a:r>
          </a:p>
          <a:p>
            <a:pPr>
              <a:buFont typeface="Wingdings" pitchFamily="2" charset="2"/>
              <a:buChar char="ü"/>
            </a:pPr>
            <a:r>
              <a:rPr lang="en-US" dirty="0" smtClean="0"/>
              <a:t>Used in non – nutritive syrups for diabetic patient (not cause hyperglycemia).</a:t>
            </a:r>
          </a:p>
          <a:p>
            <a:pPr>
              <a:buFont typeface="Wingdings" pitchFamily="2" charset="2"/>
              <a:buChar char="ü"/>
            </a:pPr>
            <a:r>
              <a:rPr lang="en-US" dirty="0" smtClean="0"/>
              <a:t>Not cause dental carries.</a:t>
            </a:r>
          </a:p>
          <a:p>
            <a:pPr>
              <a:buFont typeface="Wingdings" pitchFamily="2" charset="2"/>
              <a:buChar char="ü"/>
            </a:pPr>
            <a:r>
              <a:rPr lang="en-US" dirty="0" smtClean="0"/>
              <a:t>Sorbitol is 60 % as sweet as sucrose.</a:t>
            </a:r>
          </a:p>
          <a:p>
            <a:pPr>
              <a:buFont typeface="Wingdings" pitchFamily="2" charset="2"/>
              <a:buChar char="ü"/>
            </a:pPr>
            <a:r>
              <a:rPr lang="en-US" dirty="0" smtClean="0"/>
              <a:t>Have a good taste. </a:t>
            </a:r>
          </a:p>
          <a:p>
            <a:pPr>
              <a:buFont typeface="Wingdings" pitchFamily="2" charset="2"/>
              <a:buChar char="ü"/>
            </a:pPr>
            <a:r>
              <a:rPr lang="en-US" dirty="0" smtClean="0"/>
              <a:t>Not need preservative if it is concentration is more than 60%.</a:t>
            </a:r>
          </a:p>
          <a:p>
            <a:pPr>
              <a:buFont typeface="Wingdings" pitchFamily="2" charset="2"/>
              <a:buChar char="ü"/>
            </a:pPr>
            <a:r>
              <a:rPr lang="en-US" dirty="0" smtClean="0"/>
              <a:t>Chemically stable.</a:t>
            </a:r>
          </a:p>
          <a:p>
            <a:pPr>
              <a:buFont typeface="Wingdings" pitchFamily="2" charset="2"/>
              <a:buChar char="ü"/>
            </a:pPr>
            <a:r>
              <a:rPr lang="en-US" dirty="0" smtClean="0"/>
              <a:t>Not absorbed from GIT as rapid as sucrose.</a:t>
            </a:r>
          </a:p>
          <a:p>
            <a:pPr>
              <a:buFont typeface="Wingdings" pitchFamily="2" charset="2"/>
              <a:buChar char="ü"/>
            </a:pPr>
            <a:r>
              <a:rPr lang="en-US" dirty="0" smtClean="0"/>
              <a:t>Not irritating to the mouth and throat membrane.</a:t>
            </a:r>
          </a:p>
          <a:p>
            <a:pPr>
              <a:buFont typeface="Wingdings" pitchFamily="2" charset="2"/>
              <a:buChar char="ü"/>
            </a:pPr>
            <a:r>
              <a:rPr lang="en-US" dirty="0" smtClean="0"/>
              <a:t>Has a laxative effect if ingested in large quantity.</a:t>
            </a:r>
          </a:p>
          <a:p>
            <a:pPr>
              <a:buFont typeface="Wingdings" pitchFamily="2" charset="2"/>
              <a:buChar char="ü"/>
            </a:pPr>
            <a:r>
              <a:rPr lang="en-US" dirty="0" smtClean="0"/>
              <a:t>Has half the viscosity of simple syrup.</a:t>
            </a:r>
          </a:p>
          <a:p>
            <a:pPr>
              <a:buFont typeface="Wingdings" pitchFamily="2" charset="2"/>
              <a:buChar char="ü"/>
            </a:pPr>
            <a:endParaRPr lang="en-US" dirty="0"/>
          </a:p>
        </p:txBody>
      </p:sp>
    </p:spTree>
    <p:extLst>
      <p:ext uri="{BB962C8B-B14F-4D97-AF65-F5344CB8AC3E}">
        <p14:creationId xmlns:p14="http://schemas.microsoft.com/office/powerpoint/2010/main" val="1707210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circle(in)">
                                      <p:cBhvr>
                                        <p:cTn id="11" dur="750"/>
                                        <p:tgtEl>
                                          <p:spTgt spid="3">
                                            <p:bg/>
                                          </p:spTgt>
                                        </p:tgtEl>
                                      </p:cBhvr>
                                    </p:animEffect>
                                  </p:childTnLst>
                                </p:cTn>
                              </p:par>
                            </p:childTnLst>
                          </p:cTn>
                        </p:par>
                        <p:par>
                          <p:cTn id="12" fill="hold">
                            <p:stCondLst>
                              <p:cond delay="2750"/>
                            </p:stCondLst>
                            <p:childTnLst>
                              <p:par>
                                <p:cTn id="13" presetID="6"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circle(in)">
                                      <p:cBhvr>
                                        <p:cTn id="15" dur="750"/>
                                        <p:tgtEl>
                                          <p:spTgt spid="3">
                                            <p:txEl>
                                              <p:pRg st="0" end="0"/>
                                            </p:txEl>
                                          </p:spTgt>
                                        </p:tgtEl>
                                      </p:cBhvr>
                                    </p:animEffect>
                                  </p:childTnLst>
                                </p:cTn>
                              </p:par>
                            </p:childTnLst>
                          </p:cTn>
                        </p:par>
                        <p:par>
                          <p:cTn id="16" fill="hold">
                            <p:stCondLst>
                              <p:cond delay="3500"/>
                            </p:stCondLst>
                            <p:childTnLst>
                              <p:par>
                                <p:cTn id="17" presetID="6" presetClass="entr" presetSubtype="16"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ircle(in)">
                                      <p:cBhvr>
                                        <p:cTn id="19" dur="750"/>
                                        <p:tgtEl>
                                          <p:spTgt spid="3">
                                            <p:txEl>
                                              <p:pRg st="1" end="1"/>
                                            </p:txEl>
                                          </p:spTgt>
                                        </p:tgtEl>
                                      </p:cBhvr>
                                    </p:animEffect>
                                  </p:childTnLst>
                                </p:cTn>
                              </p:par>
                            </p:childTnLst>
                          </p:cTn>
                        </p:par>
                        <p:par>
                          <p:cTn id="20" fill="hold">
                            <p:stCondLst>
                              <p:cond delay="4250"/>
                            </p:stCondLst>
                            <p:childTnLst>
                              <p:par>
                                <p:cTn id="21" presetID="6" presetClass="entr" presetSubtype="16"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circle(in)">
                                      <p:cBhvr>
                                        <p:cTn id="23" dur="750"/>
                                        <p:tgtEl>
                                          <p:spTgt spid="3">
                                            <p:txEl>
                                              <p:pRg st="2" end="2"/>
                                            </p:txEl>
                                          </p:spTgt>
                                        </p:tgtEl>
                                      </p:cBhvr>
                                    </p:animEffect>
                                  </p:childTnLst>
                                </p:cTn>
                              </p:par>
                            </p:childTnLst>
                          </p:cTn>
                        </p:par>
                        <p:par>
                          <p:cTn id="24" fill="hold">
                            <p:stCondLst>
                              <p:cond delay="5000"/>
                            </p:stCondLst>
                            <p:childTnLst>
                              <p:par>
                                <p:cTn id="25" presetID="6" presetClass="entr" presetSubtype="16"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750"/>
                                        <p:tgtEl>
                                          <p:spTgt spid="3">
                                            <p:txEl>
                                              <p:pRg st="3" end="3"/>
                                            </p:txEl>
                                          </p:spTgt>
                                        </p:tgtEl>
                                      </p:cBhvr>
                                    </p:animEffect>
                                  </p:childTnLst>
                                </p:cTn>
                              </p:par>
                            </p:childTnLst>
                          </p:cTn>
                        </p:par>
                        <p:par>
                          <p:cTn id="28" fill="hold">
                            <p:stCondLst>
                              <p:cond delay="5750"/>
                            </p:stCondLst>
                            <p:childTnLst>
                              <p:par>
                                <p:cTn id="29" presetID="6" presetClass="entr" presetSubtype="16"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circle(in)">
                                      <p:cBhvr>
                                        <p:cTn id="31" dur="750"/>
                                        <p:tgtEl>
                                          <p:spTgt spid="3">
                                            <p:txEl>
                                              <p:pRg st="4" end="4"/>
                                            </p:txEl>
                                          </p:spTgt>
                                        </p:tgtEl>
                                      </p:cBhvr>
                                    </p:animEffect>
                                  </p:childTnLst>
                                </p:cTn>
                              </p:par>
                            </p:childTnLst>
                          </p:cTn>
                        </p:par>
                        <p:par>
                          <p:cTn id="32" fill="hold">
                            <p:stCondLst>
                              <p:cond delay="6500"/>
                            </p:stCondLst>
                            <p:childTnLst>
                              <p:par>
                                <p:cTn id="33" presetID="6" presetClass="entr" presetSubtype="16"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circle(in)">
                                      <p:cBhvr>
                                        <p:cTn id="35" dur="750"/>
                                        <p:tgtEl>
                                          <p:spTgt spid="3">
                                            <p:txEl>
                                              <p:pRg st="5" end="5"/>
                                            </p:txEl>
                                          </p:spTgt>
                                        </p:tgtEl>
                                      </p:cBhvr>
                                    </p:animEffect>
                                  </p:childTnLst>
                                </p:cTn>
                              </p:par>
                            </p:childTnLst>
                          </p:cTn>
                        </p:par>
                        <p:par>
                          <p:cTn id="36" fill="hold">
                            <p:stCondLst>
                              <p:cond delay="7250"/>
                            </p:stCondLst>
                            <p:childTnLst>
                              <p:par>
                                <p:cTn id="37" presetID="6" presetClass="entr" presetSubtype="16"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circle(in)">
                                      <p:cBhvr>
                                        <p:cTn id="39" dur="750"/>
                                        <p:tgtEl>
                                          <p:spTgt spid="3">
                                            <p:txEl>
                                              <p:pRg st="6" end="6"/>
                                            </p:txEl>
                                          </p:spTgt>
                                        </p:tgtEl>
                                      </p:cBhvr>
                                    </p:animEffect>
                                  </p:childTnLst>
                                </p:cTn>
                              </p:par>
                            </p:childTnLst>
                          </p:cTn>
                        </p:par>
                        <p:par>
                          <p:cTn id="40" fill="hold">
                            <p:stCondLst>
                              <p:cond delay="8000"/>
                            </p:stCondLst>
                            <p:childTnLst>
                              <p:par>
                                <p:cTn id="41" presetID="6" presetClass="entr" presetSubtype="16"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circle(in)">
                                      <p:cBhvr>
                                        <p:cTn id="43" dur="750"/>
                                        <p:tgtEl>
                                          <p:spTgt spid="3">
                                            <p:txEl>
                                              <p:pRg st="7" end="7"/>
                                            </p:txEl>
                                          </p:spTgt>
                                        </p:tgtEl>
                                      </p:cBhvr>
                                    </p:animEffect>
                                  </p:childTnLst>
                                </p:cTn>
                              </p:par>
                            </p:childTnLst>
                          </p:cTn>
                        </p:par>
                        <p:par>
                          <p:cTn id="44" fill="hold">
                            <p:stCondLst>
                              <p:cond delay="8750"/>
                            </p:stCondLst>
                            <p:childTnLst>
                              <p:par>
                                <p:cTn id="45" presetID="6" presetClass="entr" presetSubtype="16"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750"/>
                                        <p:tgtEl>
                                          <p:spTgt spid="3">
                                            <p:txEl>
                                              <p:pRg st="8" end="8"/>
                                            </p:txEl>
                                          </p:spTgt>
                                        </p:tgtEl>
                                      </p:cBhvr>
                                    </p:animEffect>
                                  </p:childTnLst>
                                </p:cTn>
                              </p:par>
                            </p:childTnLst>
                          </p:cTn>
                        </p:par>
                        <p:par>
                          <p:cTn id="48" fill="hold">
                            <p:stCondLst>
                              <p:cond delay="9500"/>
                            </p:stCondLst>
                            <p:childTnLst>
                              <p:par>
                                <p:cTn id="49" presetID="6" presetClass="entr" presetSubtype="16" fill="hold" grpId="0"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circle(in)">
                                      <p:cBhvr>
                                        <p:cTn id="51" dur="750"/>
                                        <p:tgtEl>
                                          <p:spTgt spid="3">
                                            <p:txEl>
                                              <p:pRg st="9" end="9"/>
                                            </p:txEl>
                                          </p:spTgt>
                                        </p:tgtEl>
                                      </p:cBhvr>
                                    </p:animEffect>
                                  </p:childTnLst>
                                </p:cTn>
                              </p:par>
                            </p:childTnLst>
                          </p:cTn>
                        </p:par>
                        <p:par>
                          <p:cTn id="52" fill="hold">
                            <p:stCondLst>
                              <p:cond delay="10250"/>
                            </p:stCondLst>
                            <p:childTnLst>
                              <p:par>
                                <p:cTn id="53" presetID="6" presetClass="entr" presetSubtype="16" fill="hold" grpId="0" nodeType="after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Effect transition="in" filter="circle(in)">
                                      <p:cBhvr>
                                        <p:cTn id="55" dur="75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458200" cy="563562"/>
          </a:xfrm>
          <a:solidFill>
            <a:schemeClr val="accent2">
              <a:lumMod val="20000"/>
              <a:lumOff val="80000"/>
            </a:schemeClr>
          </a:solidFill>
        </p:spPr>
        <p:txBody>
          <a:bodyPr>
            <a:noAutofit/>
          </a:bodyPr>
          <a:lstStyle/>
          <a:p>
            <a:pPr algn="l"/>
            <a:r>
              <a:rPr lang="en-US" sz="2800" b="1" dirty="0" smtClean="0"/>
              <a:t>Sorbitol solution U.S.P </a:t>
            </a:r>
            <a:endParaRPr lang="en-US" sz="2800" b="1" dirty="0"/>
          </a:p>
        </p:txBody>
      </p:sp>
      <p:sp>
        <p:nvSpPr>
          <p:cNvPr id="3" name="Content Placeholder 2"/>
          <p:cNvSpPr>
            <a:spLocks noGrp="1"/>
          </p:cNvSpPr>
          <p:nvPr>
            <p:ph idx="1"/>
          </p:nvPr>
        </p:nvSpPr>
        <p:spPr>
          <a:xfrm>
            <a:off x="304800" y="685800"/>
            <a:ext cx="8382000" cy="6019800"/>
          </a:xfrm>
          <a:solidFill>
            <a:schemeClr val="accent1">
              <a:lumMod val="40000"/>
              <a:lumOff val="60000"/>
            </a:schemeClr>
          </a:solidFill>
        </p:spPr>
        <p:txBody>
          <a:bodyPr>
            <a:normAutofit fontScale="85000" lnSpcReduction="20000"/>
          </a:bodyPr>
          <a:lstStyle/>
          <a:p>
            <a:pPr marL="0" indent="0">
              <a:buNone/>
            </a:pPr>
            <a:r>
              <a:rPr lang="en-US" sz="2000" dirty="0" smtClean="0"/>
              <a:t>Rx</a:t>
            </a:r>
          </a:p>
          <a:p>
            <a:pPr marL="0" indent="0">
              <a:buNone/>
            </a:pPr>
            <a:r>
              <a:rPr lang="en-US" sz="1800" dirty="0" smtClean="0"/>
              <a:t>Sorbitol                        70 g</a:t>
            </a:r>
          </a:p>
          <a:p>
            <a:pPr marL="0" indent="0">
              <a:buNone/>
            </a:pPr>
            <a:r>
              <a:rPr lang="en-US" sz="1800" dirty="0" smtClean="0"/>
              <a:t>D.W                               100 g</a:t>
            </a:r>
          </a:p>
          <a:p>
            <a:pPr marL="0" indent="0">
              <a:buNone/>
            </a:pPr>
            <a:r>
              <a:rPr lang="en-US" sz="1800" dirty="0" smtClean="0"/>
              <a:t>Method by simple solution method </a:t>
            </a:r>
          </a:p>
          <a:p>
            <a:pPr marL="0" indent="0">
              <a:buNone/>
            </a:pPr>
            <a:r>
              <a:rPr lang="en-US" sz="2400" b="1" dirty="0" smtClean="0"/>
              <a:t>Chloral hydrate syrup ( U.S.P) official </a:t>
            </a:r>
          </a:p>
          <a:p>
            <a:pPr marL="0" indent="0">
              <a:buNone/>
            </a:pPr>
            <a:r>
              <a:rPr lang="en-US" sz="2400" b="1" dirty="0" smtClean="0"/>
              <a:t>Rx</a:t>
            </a:r>
          </a:p>
          <a:p>
            <a:pPr marL="0" indent="0">
              <a:buNone/>
            </a:pPr>
            <a:r>
              <a:rPr lang="en-US" sz="2000" dirty="0" smtClean="0"/>
              <a:t>Chloral hydrate                   0.5 g</a:t>
            </a:r>
          </a:p>
          <a:p>
            <a:pPr marL="0" indent="0">
              <a:buNone/>
            </a:pPr>
            <a:r>
              <a:rPr lang="en-US" sz="2000" dirty="0" smtClean="0"/>
              <a:t>Simple syrup       Q.S          100 ml</a:t>
            </a:r>
          </a:p>
          <a:p>
            <a:pPr marL="0" indent="0">
              <a:buNone/>
            </a:pPr>
            <a:r>
              <a:rPr lang="en-US" sz="2000" dirty="0" smtClean="0"/>
              <a:t>Ft. mist</a:t>
            </a:r>
          </a:p>
          <a:p>
            <a:pPr marL="0" indent="0">
              <a:buNone/>
            </a:pPr>
            <a:r>
              <a:rPr lang="en-US" sz="2000" dirty="0" smtClean="0"/>
              <a:t>Sig. F    </a:t>
            </a:r>
            <a:r>
              <a:rPr lang="en-US" sz="2000" dirty="0" err="1" smtClean="0"/>
              <a:t>ss</a:t>
            </a:r>
            <a:r>
              <a:rPr lang="en-US" sz="2000" dirty="0" smtClean="0"/>
              <a:t>  </a:t>
            </a:r>
            <a:r>
              <a:rPr lang="en-US" sz="2000" dirty="0" err="1" smtClean="0"/>
              <a:t>o.n</a:t>
            </a:r>
            <a:endParaRPr lang="en-US" sz="2000" dirty="0" smtClean="0"/>
          </a:p>
          <a:p>
            <a:pPr marL="0" indent="0">
              <a:buNone/>
            </a:pPr>
            <a:r>
              <a:rPr lang="en-US" sz="2400" b="1" dirty="0" smtClean="0"/>
              <a:t>Method :</a:t>
            </a:r>
          </a:p>
          <a:p>
            <a:pPr marL="0" indent="0">
              <a:buNone/>
            </a:pPr>
            <a:r>
              <a:rPr lang="en-US" sz="2000" dirty="0" smtClean="0"/>
              <a:t>Dissolve chloral hydrate in 75 ml of simple syrup, stir well, filter then complete the volume of filtrate to 100 ml by simple syrup.</a:t>
            </a:r>
          </a:p>
          <a:p>
            <a:pPr marL="0" indent="0">
              <a:buNone/>
            </a:pPr>
            <a:r>
              <a:rPr lang="en-US" sz="2400" b="1" dirty="0" smtClean="0"/>
              <a:t>Chloral hydrate syrup (non-official )</a:t>
            </a:r>
          </a:p>
          <a:p>
            <a:pPr marL="0" indent="0">
              <a:buNone/>
            </a:pPr>
            <a:r>
              <a:rPr lang="en-US" sz="2000" dirty="0" smtClean="0"/>
              <a:t>Chloral hydrate                     0.5 g</a:t>
            </a:r>
          </a:p>
          <a:p>
            <a:pPr marL="0" indent="0">
              <a:buNone/>
            </a:pPr>
            <a:r>
              <a:rPr lang="en-US" sz="2000" dirty="0" smtClean="0"/>
              <a:t>Sorbitol                                   70 g</a:t>
            </a:r>
          </a:p>
          <a:p>
            <a:pPr marL="0" indent="0">
              <a:buNone/>
            </a:pPr>
            <a:r>
              <a:rPr lang="en-US" sz="2000" dirty="0" smtClean="0"/>
              <a:t>D.W                          Q.S          100 ml</a:t>
            </a:r>
          </a:p>
          <a:p>
            <a:pPr marL="0" indent="0">
              <a:buNone/>
            </a:pPr>
            <a:r>
              <a:rPr lang="en-US" sz="2200" b="1" dirty="0" smtClean="0"/>
              <a:t>Method :</a:t>
            </a:r>
          </a:p>
          <a:p>
            <a:pPr marL="457200" indent="-457200">
              <a:buFont typeface="+mj-lt"/>
              <a:buAutoNum type="arabicPeriod"/>
            </a:pPr>
            <a:r>
              <a:rPr lang="en-US" sz="2200" dirty="0" smtClean="0"/>
              <a:t>Dissolve chloral hydrate syrup and sorbitol in 75 ml of water .</a:t>
            </a:r>
          </a:p>
          <a:p>
            <a:pPr marL="457200" indent="-457200">
              <a:buFont typeface="+mj-lt"/>
              <a:buAutoNum type="arabicPeriod"/>
            </a:pPr>
            <a:r>
              <a:rPr lang="en-US" sz="2200" dirty="0" smtClean="0"/>
              <a:t>Stir well  to enhance solubility.</a:t>
            </a:r>
          </a:p>
          <a:p>
            <a:pPr marL="457200" indent="-457200">
              <a:buFont typeface="+mj-lt"/>
              <a:buAutoNum type="arabicPeriod"/>
            </a:pPr>
            <a:r>
              <a:rPr lang="en-US" sz="2200" dirty="0" smtClean="0"/>
              <a:t>Strain by cotton.</a:t>
            </a:r>
          </a:p>
          <a:p>
            <a:pPr marL="457200" indent="-457200">
              <a:buFont typeface="+mj-lt"/>
              <a:buAutoNum type="arabicPeriod"/>
            </a:pPr>
            <a:r>
              <a:rPr lang="en-US" sz="2200" dirty="0" smtClean="0"/>
              <a:t>Complete the volume to 100 ml by D.W.</a:t>
            </a:r>
          </a:p>
          <a:p>
            <a:pPr marL="0" indent="0">
              <a:buNone/>
            </a:pPr>
            <a:endParaRPr lang="en-US" sz="2400" b="1" dirty="0" smtClean="0"/>
          </a:p>
          <a:p>
            <a:pPr marL="0" indent="0">
              <a:buNone/>
            </a:pPr>
            <a:endParaRPr lang="en-US" sz="20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859960" y="3124200"/>
            <a:ext cx="140713" cy="180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8536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box(in)">
                                      <p:cBhvr>
                                        <p:cTn id="11" dur="500"/>
                                        <p:tgtEl>
                                          <p:spTgt spid="3">
                                            <p:bg/>
                                          </p:spTgt>
                                        </p:tgtEl>
                                      </p:cBhvr>
                                    </p:animEffect>
                                  </p:childTnLst>
                                </p:cTn>
                              </p:par>
                            </p:childTnLst>
                          </p:cTn>
                        </p:par>
                        <p:par>
                          <p:cTn id="12" fill="hold">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par>
                          <p:cTn id="16" fill="hold">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ox(in)">
                                      <p:cBhvr>
                                        <p:cTn id="19" dur="500"/>
                                        <p:tgtEl>
                                          <p:spTgt spid="3">
                                            <p:txEl>
                                              <p:pRg st="1" end="1"/>
                                            </p:txEl>
                                          </p:spTgt>
                                        </p:tgtEl>
                                      </p:cBhvr>
                                    </p:animEffect>
                                  </p:childTnLst>
                                </p:cTn>
                              </p:par>
                            </p:childTnLst>
                          </p:cTn>
                        </p:par>
                        <p:par>
                          <p:cTn id="20" fill="hold">
                            <p:stCondLst>
                              <p:cond delay="2000"/>
                            </p:stCondLst>
                            <p:childTnLst>
                              <p:par>
                                <p:cTn id="21" presetID="4" presetClass="entr" presetSubtype="16"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ox(in)">
                                      <p:cBhvr>
                                        <p:cTn id="23" dur="500"/>
                                        <p:tgtEl>
                                          <p:spTgt spid="3">
                                            <p:txEl>
                                              <p:pRg st="2" end="2"/>
                                            </p:txEl>
                                          </p:spTgt>
                                        </p:tgtEl>
                                      </p:cBhvr>
                                    </p:animEffect>
                                  </p:childTnLst>
                                </p:cTn>
                              </p:par>
                            </p:childTnLst>
                          </p:cTn>
                        </p:par>
                        <p:par>
                          <p:cTn id="24" fill="hold">
                            <p:stCondLst>
                              <p:cond delay="2500"/>
                            </p:stCondLst>
                            <p:childTnLst>
                              <p:par>
                                <p:cTn id="25" presetID="4" presetClass="entr" presetSubtype="16"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par>
                          <p:cTn id="28" fill="hold">
                            <p:stCondLst>
                              <p:cond delay="3000"/>
                            </p:stCondLst>
                            <p:childTnLst>
                              <p:par>
                                <p:cTn id="29" presetID="4" presetClass="entr" presetSubtype="16"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ox(in)">
                                      <p:cBhvr>
                                        <p:cTn id="31" dur="500"/>
                                        <p:tgtEl>
                                          <p:spTgt spid="3">
                                            <p:txEl>
                                              <p:pRg st="4" end="4"/>
                                            </p:txEl>
                                          </p:spTgt>
                                        </p:tgtEl>
                                      </p:cBhvr>
                                    </p:animEffect>
                                  </p:childTnLst>
                                </p:cTn>
                              </p:par>
                            </p:childTnLst>
                          </p:cTn>
                        </p:par>
                        <p:par>
                          <p:cTn id="32" fill="hold">
                            <p:stCondLst>
                              <p:cond delay="3500"/>
                            </p:stCondLst>
                            <p:childTnLst>
                              <p:par>
                                <p:cTn id="33" presetID="4" presetClass="entr" presetSubtype="16"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box(in)">
                                      <p:cBhvr>
                                        <p:cTn id="35" dur="500"/>
                                        <p:tgtEl>
                                          <p:spTgt spid="3">
                                            <p:txEl>
                                              <p:pRg st="5" end="5"/>
                                            </p:txEl>
                                          </p:spTgt>
                                        </p:tgtEl>
                                      </p:cBhvr>
                                    </p:animEffect>
                                  </p:childTnLst>
                                </p:cTn>
                              </p:par>
                            </p:childTnLst>
                          </p:cTn>
                        </p:par>
                        <p:par>
                          <p:cTn id="36" fill="hold">
                            <p:stCondLst>
                              <p:cond delay="4000"/>
                            </p:stCondLst>
                            <p:childTnLst>
                              <p:par>
                                <p:cTn id="37" presetID="4" presetClass="entr" presetSubtype="16"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box(in)">
                                      <p:cBhvr>
                                        <p:cTn id="39" dur="500"/>
                                        <p:tgtEl>
                                          <p:spTgt spid="3">
                                            <p:txEl>
                                              <p:pRg st="6" end="6"/>
                                            </p:txEl>
                                          </p:spTgt>
                                        </p:tgtEl>
                                      </p:cBhvr>
                                    </p:animEffect>
                                  </p:childTnLst>
                                </p:cTn>
                              </p:par>
                            </p:childTnLst>
                          </p:cTn>
                        </p:par>
                        <p:par>
                          <p:cTn id="40" fill="hold">
                            <p:stCondLst>
                              <p:cond delay="4500"/>
                            </p:stCondLst>
                            <p:childTnLst>
                              <p:par>
                                <p:cTn id="41" presetID="4" presetClass="entr" presetSubtype="16"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box(in)">
                                      <p:cBhvr>
                                        <p:cTn id="43" dur="500"/>
                                        <p:tgtEl>
                                          <p:spTgt spid="3">
                                            <p:txEl>
                                              <p:pRg st="7" end="7"/>
                                            </p:txEl>
                                          </p:spTgt>
                                        </p:tgtEl>
                                      </p:cBhvr>
                                    </p:animEffect>
                                  </p:childTnLst>
                                </p:cTn>
                              </p:par>
                            </p:childTnLst>
                          </p:cTn>
                        </p:par>
                        <p:par>
                          <p:cTn id="44" fill="hold">
                            <p:stCondLst>
                              <p:cond delay="5000"/>
                            </p:stCondLst>
                            <p:childTnLst>
                              <p:par>
                                <p:cTn id="45" presetID="4" presetClass="entr" presetSubtype="16"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ox(in)">
                                      <p:cBhvr>
                                        <p:cTn id="47" dur="500"/>
                                        <p:tgtEl>
                                          <p:spTgt spid="3">
                                            <p:txEl>
                                              <p:pRg st="8" end="8"/>
                                            </p:txEl>
                                          </p:spTgt>
                                        </p:tgtEl>
                                      </p:cBhvr>
                                    </p:animEffect>
                                  </p:childTnLst>
                                </p:cTn>
                              </p:par>
                            </p:childTnLst>
                          </p:cTn>
                        </p:par>
                        <p:par>
                          <p:cTn id="48" fill="hold">
                            <p:stCondLst>
                              <p:cond delay="5500"/>
                            </p:stCondLst>
                            <p:childTnLst>
                              <p:par>
                                <p:cTn id="49" presetID="4" presetClass="entr" presetSubtype="16" fill="hold" grpId="0"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box(in)">
                                      <p:cBhvr>
                                        <p:cTn id="51" dur="500"/>
                                        <p:tgtEl>
                                          <p:spTgt spid="3">
                                            <p:txEl>
                                              <p:pRg st="9" end="9"/>
                                            </p:txEl>
                                          </p:spTgt>
                                        </p:tgtEl>
                                      </p:cBhvr>
                                    </p:animEffect>
                                  </p:childTnLst>
                                </p:cTn>
                              </p:par>
                            </p:childTnLst>
                          </p:cTn>
                        </p:par>
                        <p:par>
                          <p:cTn id="52" fill="hold">
                            <p:stCondLst>
                              <p:cond delay="6000"/>
                            </p:stCondLst>
                            <p:childTnLst>
                              <p:par>
                                <p:cTn id="53" presetID="4" presetClass="entr" presetSubtype="16" fill="hold" grpId="0" nodeType="after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Effect transition="in" filter="box(in)">
                                      <p:cBhvr>
                                        <p:cTn id="55" dur="500"/>
                                        <p:tgtEl>
                                          <p:spTgt spid="3">
                                            <p:txEl>
                                              <p:pRg st="10" end="10"/>
                                            </p:txEl>
                                          </p:spTgt>
                                        </p:tgtEl>
                                      </p:cBhvr>
                                    </p:animEffect>
                                  </p:childTnLst>
                                </p:cTn>
                              </p:par>
                            </p:childTnLst>
                          </p:cTn>
                        </p:par>
                        <p:par>
                          <p:cTn id="56" fill="hold">
                            <p:stCondLst>
                              <p:cond delay="6500"/>
                            </p:stCondLst>
                            <p:childTnLst>
                              <p:par>
                                <p:cTn id="57" presetID="4" presetClass="entr" presetSubtype="16" fill="hold" grpId="0" nodeType="after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animEffect transition="in" filter="box(in)">
                                      <p:cBhvr>
                                        <p:cTn id="59" dur="500"/>
                                        <p:tgtEl>
                                          <p:spTgt spid="3">
                                            <p:txEl>
                                              <p:pRg st="11" end="11"/>
                                            </p:txEl>
                                          </p:spTgt>
                                        </p:tgtEl>
                                      </p:cBhvr>
                                    </p:animEffect>
                                  </p:childTnLst>
                                </p:cTn>
                              </p:par>
                            </p:childTnLst>
                          </p:cTn>
                        </p:par>
                        <p:par>
                          <p:cTn id="60" fill="hold">
                            <p:stCondLst>
                              <p:cond delay="7000"/>
                            </p:stCondLst>
                            <p:childTnLst>
                              <p:par>
                                <p:cTn id="61" presetID="4" presetClass="entr" presetSubtype="16" fill="hold" grpId="0" nodeType="after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Effect transition="in" filter="box(in)">
                                      <p:cBhvr>
                                        <p:cTn id="63" dur="500"/>
                                        <p:tgtEl>
                                          <p:spTgt spid="3">
                                            <p:txEl>
                                              <p:pRg st="12" end="12"/>
                                            </p:txEl>
                                          </p:spTgt>
                                        </p:tgtEl>
                                      </p:cBhvr>
                                    </p:animEffect>
                                  </p:childTnLst>
                                </p:cTn>
                              </p:par>
                            </p:childTnLst>
                          </p:cTn>
                        </p:par>
                        <p:par>
                          <p:cTn id="64" fill="hold">
                            <p:stCondLst>
                              <p:cond delay="7500"/>
                            </p:stCondLst>
                            <p:childTnLst>
                              <p:par>
                                <p:cTn id="65" presetID="4" presetClass="entr" presetSubtype="16" fill="hold" grpId="0" nodeType="after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box(in)">
                                      <p:cBhvr>
                                        <p:cTn id="67" dur="500"/>
                                        <p:tgtEl>
                                          <p:spTgt spid="3">
                                            <p:txEl>
                                              <p:pRg st="13" end="13"/>
                                            </p:txEl>
                                          </p:spTgt>
                                        </p:tgtEl>
                                      </p:cBhvr>
                                    </p:animEffect>
                                  </p:childTnLst>
                                </p:cTn>
                              </p:par>
                            </p:childTnLst>
                          </p:cTn>
                        </p:par>
                        <p:par>
                          <p:cTn id="68" fill="hold">
                            <p:stCondLst>
                              <p:cond delay="8000"/>
                            </p:stCondLst>
                            <p:childTnLst>
                              <p:par>
                                <p:cTn id="69" presetID="4" presetClass="entr" presetSubtype="16" fill="hold" grpId="0" nodeType="afterEffect">
                                  <p:stCondLst>
                                    <p:cond delay="0"/>
                                  </p:stCondLst>
                                  <p:childTnLst>
                                    <p:set>
                                      <p:cBhvr>
                                        <p:cTn id="70" dur="1" fill="hold">
                                          <p:stCondLst>
                                            <p:cond delay="0"/>
                                          </p:stCondLst>
                                        </p:cTn>
                                        <p:tgtEl>
                                          <p:spTgt spid="3">
                                            <p:txEl>
                                              <p:pRg st="14" end="14"/>
                                            </p:txEl>
                                          </p:spTgt>
                                        </p:tgtEl>
                                        <p:attrNameLst>
                                          <p:attrName>style.visibility</p:attrName>
                                        </p:attrNameLst>
                                      </p:cBhvr>
                                      <p:to>
                                        <p:strVal val="visible"/>
                                      </p:to>
                                    </p:set>
                                    <p:animEffect transition="in" filter="box(in)">
                                      <p:cBhvr>
                                        <p:cTn id="71" dur="500"/>
                                        <p:tgtEl>
                                          <p:spTgt spid="3">
                                            <p:txEl>
                                              <p:pRg st="14" end="14"/>
                                            </p:txEl>
                                          </p:spTgt>
                                        </p:tgtEl>
                                      </p:cBhvr>
                                    </p:animEffect>
                                  </p:childTnLst>
                                </p:cTn>
                              </p:par>
                            </p:childTnLst>
                          </p:cTn>
                        </p:par>
                        <p:par>
                          <p:cTn id="72" fill="hold">
                            <p:stCondLst>
                              <p:cond delay="8500"/>
                            </p:stCondLst>
                            <p:childTnLst>
                              <p:par>
                                <p:cTn id="73" presetID="4" presetClass="entr" presetSubtype="16" fill="hold" grpId="0" nodeType="afterEffect">
                                  <p:stCondLst>
                                    <p:cond delay="0"/>
                                  </p:stCondLst>
                                  <p:childTnLst>
                                    <p:set>
                                      <p:cBhvr>
                                        <p:cTn id="74" dur="1" fill="hold">
                                          <p:stCondLst>
                                            <p:cond delay="0"/>
                                          </p:stCondLst>
                                        </p:cTn>
                                        <p:tgtEl>
                                          <p:spTgt spid="3">
                                            <p:txEl>
                                              <p:pRg st="15" end="15"/>
                                            </p:txEl>
                                          </p:spTgt>
                                        </p:tgtEl>
                                        <p:attrNameLst>
                                          <p:attrName>style.visibility</p:attrName>
                                        </p:attrNameLst>
                                      </p:cBhvr>
                                      <p:to>
                                        <p:strVal val="visible"/>
                                      </p:to>
                                    </p:set>
                                    <p:animEffect transition="in" filter="box(in)">
                                      <p:cBhvr>
                                        <p:cTn id="75" dur="500"/>
                                        <p:tgtEl>
                                          <p:spTgt spid="3">
                                            <p:txEl>
                                              <p:pRg st="15" end="15"/>
                                            </p:txEl>
                                          </p:spTgt>
                                        </p:tgtEl>
                                      </p:cBhvr>
                                    </p:animEffect>
                                  </p:childTnLst>
                                </p:cTn>
                              </p:par>
                            </p:childTnLst>
                          </p:cTn>
                        </p:par>
                        <p:par>
                          <p:cTn id="76" fill="hold">
                            <p:stCondLst>
                              <p:cond delay="9000"/>
                            </p:stCondLst>
                            <p:childTnLst>
                              <p:par>
                                <p:cTn id="77" presetID="4" presetClass="entr" presetSubtype="16" fill="hold" grpId="0" nodeType="afterEffect">
                                  <p:stCondLst>
                                    <p:cond delay="0"/>
                                  </p:stCondLst>
                                  <p:childTnLst>
                                    <p:set>
                                      <p:cBhvr>
                                        <p:cTn id="78" dur="1" fill="hold">
                                          <p:stCondLst>
                                            <p:cond delay="0"/>
                                          </p:stCondLst>
                                        </p:cTn>
                                        <p:tgtEl>
                                          <p:spTgt spid="3">
                                            <p:txEl>
                                              <p:pRg st="16" end="16"/>
                                            </p:txEl>
                                          </p:spTgt>
                                        </p:tgtEl>
                                        <p:attrNameLst>
                                          <p:attrName>style.visibility</p:attrName>
                                        </p:attrNameLst>
                                      </p:cBhvr>
                                      <p:to>
                                        <p:strVal val="visible"/>
                                      </p:to>
                                    </p:set>
                                    <p:animEffect transition="in" filter="box(in)">
                                      <p:cBhvr>
                                        <p:cTn id="79" dur="500"/>
                                        <p:tgtEl>
                                          <p:spTgt spid="3">
                                            <p:txEl>
                                              <p:pRg st="16" end="16"/>
                                            </p:txEl>
                                          </p:spTgt>
                                        </p:tgtEl>
                                      </p:cBhvr>
                                    </p:animEffect>
                                  </p:childTnLst>
                                </p:cTn>
                              </p:par>
                            </p:childTnLst>
                          </p:cTn>
                        </p:par>
                        <p:par>
                          <p:cTn id="80" fill="hold">
                            <p:stCondLst>
                              <p:cond delay="9500"/>
                            </p:stCondLst>
                            <p:childTnLst>
                              <p:par>
                                <p:cTn id="81" presetID="4" presetClass="entr" presetSubtype="16" fill="hold" grpId="0" nodeType="afterEffect">
                                  <p:stCondLst>
                                    <p:cond delay="0"/>
                                  </p:stCondLst>
                                  <p:childTnLst>
                                    <p:set>
                                      <p:cBhvr>
                                        <p:cTn id="82" dur="1" fill="hold">
                                          <p:stCondLst>
                                            <p:cond delay="0"/>
                                          </p:stCondLst>
                                        </p:cTn>
                                        <p:tgtEl>
                                          <p:spTgt spid="3">
                                            <p:txEl>
                                              <p:pRg st="17" end="17"/>
                                            </p:txEl>
                                          </p:spTgt>
                                        </p:tgtEl>
                                        <p:attrNameLst>
                                          <p:attrName>style.visibility</p:attrName>
                                        </p:attrNameLst>
                                      </p:cBhvr>
                                      <p:to>
                                        <p:strVal val="visible"/>
                                      </p:to>
                                    </p:set>
                                    <p:animEffect transition="in" filter="box(in)">
                                      <p:cBhvr>
                                        <p:cTn id="83" dur="500"/>
                                        <p:tgtEl>
                                          <p:spTgt spid="3">
                                            <p:txEl>
                                              <p:pRg st="17" end="17"/>
                                            </p:txEl>
                                          </p:spTgt>
                                        </p:tgtEl>
                                      </p:cBhvr>
                                    </p:animEffect>
                                  </p:childTnLst>
                                </p:cTn>
                              </p:par>
                            </p:childTnLst>
                          </p:cTn>
                        </p:par>
                        <p:par>
                          <p:cTn id="84" fill="hold">
                            <p:stCondLst>
                              <p:cond delay="10000"/>
                            </p:stCondLst>
                            <p:childTnLst>
                              <p:par>
                                <p:cTn id="85" presetID="4" presetClass="entr" presetSubtype="16" fill="hold" grpId="0" nodeType="afterEffect">
                                  <p:stCondLst>
                                    <p:cond delay="0"/>
                                  </p:stCondLst>
                                  <p:childTnLst>
                                    <p:set>
                                      <p:cBhvr>
                                        <p:cTn id="86" dur="1" fill="hold">
                                          <p:stCondLst>
                                            <p:cond delay="0"/>
                                          </p:stCondLst>
                                        </p:cTn>
                                        <p:tgtEl>
                                          <p:spTgt spid="3">
                                            <p:txEl>
                                              <p:pRg st="18" end="18"/>
                                            </p:txEl>
                                          </p:spTgt>
                                        </p:tgtEl>
                                        <p:attrNameLst>
                                          <p:attrName>style.visibility</p:attrName>
                                        </p:attrNameLst>
                                      </p:cBhvr>
                                      <p:to>
                                        <p:strVal val="visible"/>
                                      </p:to>
                                    </p:set>
                                    <p:animEffect transition="in" filter="box(in)">
                                      <p:cBhvr>
                                        <p:cTn id="87" dur="500"/>
                                        <p:tgtEl>
                                          <p:spTgt spid="3">
                                            <p:txEl>
                                              <p:pRg st="18" end="18"/>
                                            </p:txEl>
                                          </p:spTgt>
                                        </p:tgtEl>
                                      </p:cBhvr>
                                    </p:animEffect>
                                  </p:childTnLst>
                                </p:cTn>
                              </p:par>
                            </p:childTnLst>
                          </p:cTn>
                        </p:par>
                        <p:par>
                          <p:cTn id="88" fill="hold">
                            <p:stCondLst>
                              <p:cond delay="10500"/>
                            </p:stCondLst>
                            <p:childTnLst>
                              <p:par>
                                <p:cTn id="89" presetID="4" presetClass="entr" presetSubtype="16" fill="hold" grpId="0" nodeType="afterEffect">
                                  <p:stCondLst>
                                    <p:cond delay="0"/>
                                  </p:stCondLst>
                                  <p:childTnLst>
                                    <p:set>
                                      <p:cBhvr>
                                        <p:cTn id="90" dur="1" fill="hold">
                                          <p:stCondLst>
                                            <p:cond delay="0"/>
                                          </p:stCondLst>
                                        </p:cTn>
                                        <p:tgtEl>
                                          <p:spTgt spid="3">
                                            <p:txEl>
                                              <p:pRg st="19" end="19"/>
                                            </p:txEl>
                                          </p:spTgt>
                                        </p:tgtEl>
                                        <p:attrNameLst>
                                          <p:attrName>style.visibility</p:attrName>
                                        </p:attrNameLst>
                                      </p:cBhvr>
                                      <p:to>
                                        <p:strVal val="visible"/>
                                      </p:to>
                                    </p:set>
                                    <p:animEffect transition="in" filter="box(in)">
                                      <p:cBhvr>
                                        <p:cTn id="91" dur="500"/>
                                        <p:tgtEl>
                                          <p:spTgt spid="3">
                                            <p:txEl>
                                              <p:pRg st="19" end="19"/>
                                            </p:txEl>
                                          </p:spTgt>
                                        </p:tgtEl>
                                      </p:cBhvr>
                                    </p:animEffect>
                                  </p:childTnLst>
                                </p:cTn>
                              </p:par>
                            </p:childTnLst>
                          </p:cTn>
                        </p:par>
                        <p:par>
                          <p:cTn id="92" fill="hold">
                            <p:stCondLst>
                              <p:cond delay="11000"/>
                            </p:stCondLst>
                            <p:childTnLst>
                              <p:par>
                                <p:cTn id="93" presetID="4" presetClass="entr" presetSubtype="16" fill="hold" grpId="0" nodeType="afterEffect">
                                  <p:stCondLst>
                                    <p:cond delay="0"/>
                                  </p:stCondLst>
                                  <p:childTnLst>
                                    <p:set>
                                      <p:cBhvr>
                                        <p:cTn id="94" dur="1" fill="hold">
                                          <p:stCondLst>
                                            <p:cond delay="0"/>
                                          </p:stCondLst>
                                        </p:cTn>
                                        <p:tgtEl>
                                          <p:spTgt spid="3">
                                            <p:txEl>
                                              <p:pRg st="20" end="20"/>
                                            </p:txEl>
                                          </p:spTgt>
                                        </p:tgtEl>
                                        <p:attrNameLst>
                                          <p:attrName>style.visibility</p:attrName>
                                        </p:attrNameLst>
                                      </p:cBhvr>
                                      <p:to>
                                        <p:strVal val="visible"/>
                                      </p:to>
                                    </p:set>
                                    <p:animEffect transition="in" filter="box(in)">
                                      <p:cBhvr>
                                        <p:cTn id="95" dur="500"/>
                                        <p:tgtEl>
                                          <p:spTgt spid="3">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a:solidFill>
              <a:schemeClr val="accent1"/>
            </a:solidFill>
          </a:ln>
        </p:spPr>
        <p:txBody>
          <a:bodyPr>
            <a:normAutofit/>
          </a:bodyPr>
          <a:lstStyle/>
          <a:p>
            <a:r>
              <a:rPr lang="en-US" sz="5400" b="1" dirty="0" smtClean="0">
                <a:solidFill>
                  <a:schemeClr val="accent1">
                    <a:lumMod val="60000"/>
                    <a:lumOff val="40000"/>
                  </a:schemeClr>
                </a:solidFill>
                <a:latin typeface="Agency FB" pitchFamily="34" charset="0"/>
              </a:rPr>
              <a:t>Thank you</a:t>
            </a:r>
            <a:endParaRPr lang="en-US" sz="5400" b="1" dirty="0">
              <a:solidFill>
                <a:schemeClr val="accent1">
                  <a:lumMod val="60000"/>
                  <a:lumOff val="40000"/>
                </a:schemeClr>
              </a:solidFill>
              <a:latin typeface="Agency FB" pitchFamily="34"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09018" y="1600200"/>
            <a:ext cx="4525963" cy="4525963"/>
          </a:xfrm>
          <a:solidFill>
            <a:schemeClr val="accent2">
              <a:lumMod val="20000"/>
              <a:lumOff val="80000"/>
            </a:schemeClr>
          </a:solidFill>
          <a:ln>
            <a:solidFill>
              <a:schemeClr val="accent1">
                <a:lumMod val="20000"/>
                <a:lumOff val="80000"/>
              </a:schemeClr>
            </a:solidFill>
          </a:ln>
          <a:effectLst>
            <a:softEdge rad="12700"/>
          </a:effectLst>
        </p:spPr>
      </p:pic>
    </p:spTree>
    <p:extLst>
      <p:ext uri="{BB962C8B-B14F-4D97-AF65-F5344CB8AC3E}">
        <p14:creationId xmlns:p14="http://schemas.microsoft.com/office/powerpoint/2010/main" val="1759535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8" presetClass="entr" presetSubtype="32"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amond(out)">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a:solidFill>
            <a:schemeClr val="accent3">
              <a:lumMod val="60000"/>
              <a:lumOff val="40000"/>
            </a:schemeClr>
          </a:solidFill>
        </p:spPr>
        <p:txBody>
          <a:bodyPr/>
          <a:lstStyle/>
          <a:p>
            <a:r>
              <a:rPr lang="en-US" b="1" dirty="0" smtClean="0">
                <a:solidFill>
                  <a:schemeClr val="accent3">
                    <a:lumMod val="50000"/>
                  </a:schemeClr>
                </a:solidFill>
              </a:rPr>
              <a:t>syrup</a:t>
            </a:r>
            <a:endParaRPr lang="en-US" b="1" dirty="0">
              <a:solidFill>
                <a:schemeClr val="accent3">
                  <a:lumMod val="50000"/>
                </a:schemeClr>
              </a:solidFill>
            </a:endParaRPr>
          </a:p>
        </p:txBody>
      </p:sp>
      <p:sp>
        <p:nvSpPr>
          <p:cNvPr id="3" name="Content Placeholder 2"/>
          <p:cNvSpPr>
            <a:spLocks noGrp="1"/>
          </p:cNvSpPr>
          <p:nvPr>
            <p:ph idx="1"/>
          </p:nvPr>
        </p:nvSpPr>
        <p:spPr>
          <a:xfrm>
            <a:off x="457200" y="990600"/>
            <a:ext cx="8229600" cy="5486400"/>
          </a:xfrm>
          <a:solidFill>
            <a:schemeClr val="accent2">
              <a:lumMod val="40000"/>
              <a:lumOff val="60000"/>
            </a:schemeClr>
          </a:solidFill>
        </p:spPr>
        <p:txBody>
          <a:bodyPr>
            <a:normAutofit fontScale="92500" lnSpcReduction="20000"/>
          </a:bodyPr>
          <a:lstStyle/>
          <a:p>
            <a:pPr marL="0" indent="0">
              <a:buNone/>
            </a:pPr>
            <a:r>
              <a:rPr lang="en-US" dirty="0" smtClean="0"/>
              <a:t> </a:t>
            </a:r>
            <a:r>
              <a:rPr lang="en-US" b="1" dirty="0" smtClean="0">
                <a:solidFill>
                  <a:schemeClr val="accent3">
                    <a:lumMod val="50000"/>
                  </a:schemeClr>
                </a:solidFill>
              </a:rPr>
              <a:t>Syrups:</a:t>
            </a:r>
            <a:r>
              <a:rPr lang="en-US" dirty="0" smtClean="0"/>
              <a:t> Are sweet, viscous aqueous liquids, they are concentrated aqueous preparations of sugar or sugar substitute with or without </a:t>
            </a:r>
            <a:r>
              <a:rPr lang="en-US" dirty="0" err="1" smtClean="0"/>
              <a:t>flavouring</a:t>
            </a:r>
            <a:r>
              <a:rPr lang="en-US" dirty="0" smtClean="0"/>
              <a:t> agents and medicinal substances.   </a:t>
            </a:r>
          </a:p>
          <a:p>
            <a:pPr marL="0" indent="0">
              <a:buNone/>
            </a:pPr>
            <a:r>
              <a:rPr lang="en-US" dirty="0" smtClean="0"/>
              <a:t>Medically they are divided into two types:-</a:t>
            </a:r>
          </a:p>
          <a:p>
            <a:pPr marL="514350" indent="-514350">
              <a:buFont typeface="+mj-lt"/>
              <a:buAutoNum type="arabicPeriod"/>
            </a:pPr>
            <a:r>
              <a:rPr lang="en-US" u="sng" dirty="0" smtClean="0"/>
              <a:t>Non medicated syrups:-</a:t>
            </a:r>
            <a:r>
              <a:rPr lang="en-US" dirty="0" smtClean="0"/>
              <a:t>(</a:t>
            </a:r>
            <a:r>
              <a:rPr lang="en-US" dirty="0" err="1" smtClean="0">
                <a:solidFill>
                  <a:srgbClr val="FF0000"/>
                </a:solidFill>
              </a:rPr>
              <a:t>flavouring</a:t>
            </a:r>
            <a:r>
              <a:rPr lang="en-US" dirty="0" smtClean="0">
                <a:solidFill>
                  <a:srgbClr val="FF0000"/>
                </a:solidFill>
              </a:rPr>
              <a:t> syrups</a:t>
            </a:r>
            <a:r>
              <a:rPr lang="en-US" dirty="0" smtClean="0"/>
              <a:t>): These syrups are intended to serve as </a:t>
            </a:r>
            <a:r>
              <a:rPr lang="en-US" dirty="0" smtClean="0">
                <a:solidFill>
                  <a:schemeClr val="tx2"/>
                </a:solidFill>
              </a:rPr>
              <a:t>pleasant –</a:t>
            </a:r>
            <a:r>
              <a:rPr lang="en-US" dirty="0" smtClean="0"/>
              <a:t> </a:t>
            </a:r>
            <a:r>
              <a:rPr lang="en-US" dirty="0" smtClean="0">
                <a:solidFill>
                  <a:schemeClr val="tx2"/>
                </a:solidFill>
              </a:rPr>
              <a:t>tasting </a:t>
            </a:r>
            <a:r>
              <a:rPr lang="en-US" dirty="0" smtClean="0"/>
              <a:t>vehicles for medicinal substances (example cherry syrup, orange syrup, simple syrup.)</a:t>
            </a:r>
          </a:p>
          <a:p>
            <a:pPr marL="514350" indent="-514350">
              <a:buFont typeface="+mj-lt"/>
              <a:buAutoNum type="arabicPeriod"/>
            </a:pPr>
            <a:r>
              <a:rPr lang="en-US" u="sng" dirty="0" smtClean="0"/>
              <a:t>Medicated syrups:-</a:t>
            </a:r>
            <a:r>
              <a:rPr lang="en-US" dirty="0" smtClean="0"/>
              <a:t>These contain ingredients giving them therapeutic value. (E.g. Antitussive , antihistamines).</a:t>
            </a:r>
          </a:p>
          <a:p>
            <a:endParaRPr lang="en-US" dirty="0"/>
          </a:p>
        </p:txBody>
      </p:sp>
    </p:spTree>
    <p:extLst>
      <p:ext uri="{BB962C8B-B14F-4D97-AF65-F5344CB8AC3E}">
        <p14:creationId xmlns:p14="http://schemas.microsoft.com/office/powerpoint/2010/main" val="933541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childTnLst>
                                </p:cTn>
                              </p:par>
                            </p:childTnLst>
                          </p:cTn>
                        </p:par>
                        <p:par>
                          <p:cTn id="25" fill="hold">
                            <p:stCondLst>
                              <p:cond delay="2500"/>
                            </p:stCondLst>
                            <p:childTnLst>
                              <p:par>
                                <p:cTn id="26" presetID="10" presetClass="entr" presetSubtype="0"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a:solidFill>
            <a:schemeClr val="accent2">
              <a:lumMod val="40000"/>
              <a:lumOff val="60000"/>
            </a:schemeClr>
          </a:solidFill>
        </p:spPr>
        <p:txBody>
          <a:bodyPr>
            <a:normAutofit fontScale="90000"/>
          </a:bodyPr>
          <a:lstStyle/>
          <a:p>
            <a:r>
              <a:rPr lang="en-US" b="1" dirty="0" smtClean="0">
                <a:solidFill>
                  <a:schemeClr val="accent3">
                    <a:lumMod val="50000"/>
                  </a:schemeClr>
                </a:solidFill>
              </a:rPr>
              <a:t>Pharmaceutical classification of syrups according to their basic formulation</a:t>
            </a:r>
            <a:endParaRPr lang="en-US" b="1" dirty="0">
              <a:solidFill>
                <a:schemeClr val="accent3">
                  <a:lumMod val="50000"/>
                </a:schemeClr>
              </a:solidFill>
            </a:endParaRPr>
          </a:p>
        </p:txBody>
      </p:sp>
      <p:sp>
        <p:nvSpPr>
          <p:cNvPr id="3" name="Content Placeholder 2"/>
          <p:cNvSpPr>
            <a:spLocks noGrp="1"/>
          </p:cNvSpPr>
          <p:nvPr>
            <p:ph idx="1"/>
          </p:nvPr>
        </p:nvSpPr>
        <p:spPr>
          <a:xfrm>
            <a:off x="228600" y="1600200"/>
            <a:ext cx="8763000" cy="4953000"/>
          </a:xfrm>
          <a:solidFill>
            <a:schemeClr val="accent3">
              <a:lumMod val="75000"/>
            </a:schemeClr>
          </a:solidFill>
        </p:spPr>
        <p:txBody>
          <a:bodyPr>
            <a:normAutofit fontScale="77500" lnSpcReduction="20000"/>
          </a:bodyPr>
          <a:lstStyle/>
          <a:p>
            <a:pPr marL="514350" indent="-514350">
              <a:buFont typeface="+mj-lt"/>
              <a:buAutoNum type="arabicPeriod"/>
            </a:pPr>
            <a:r>
              <a:rPr lang="en-US" dirty="0" smtClean="0">
                <a:solidFill>
                  <a:schemeClr val="tx2"/>
                </a:solidFill>
              </a:rPr>
              <a:t>Sugar based syrups: </a:t>
            </a:r>
          </a:p>
          <a:p>
            <a:pPr marL="0" indent="0">
              <a:buNone/>
            </a:pPr>
            <a:r>
              <a:rPr lang="en-US" dirty="0" smtClean="0"/>
              <a:t>These are </a:t>
            </a:r>
            <a:r>
              <a:rPr lang="en-US" u="sng" dirty="0" smtClean="0"/>
              <a:t>concentrated</a:t>
            </a:r>
            <a:r>
              <a:rPr lang="en-US" dirty="0" smtClean="0"/>
              <a:t> solutions of sugar (e.g. Sucrose ,dextrose).</a:t>
            </a:r>
          </a:p>
          <a:p>
            <a:pPr marL="0" indent="0">
              <a:buNone/>
            </a:pPr>
            <a:r>
              <a:rPr lang="en-US" dirty="0" smtClean="0"/>
              <a:t>2</a:t>
            </a:r>
            <a:r>
              <a:rPr lang="en-US" dirty="0" smtClean="0">
                <a:solidFill>
                  <a:schemeClr val="tx2"/>
                </a:solidFill>
              </a:rPr>
              <a:t>. Sugar free syrups: </a:t>
            </a:r>
          </a:p>
          <a:p>
            <a:pPr marL="0" indent="0">
              <a:buNone/>
            </a:pPr>
            <a:r>
              <a:rPr lang="en-US" dirty="0" smtClean="0"/>
              <a:t>These are formulated with artificial sweetening agents.(e.g. sorbitol)</a:t>
            </a:r>
          </a:p>
          <a:p>
            <a:pPr marL="0" indent="0">
              <a:buNone/>
            </a:pPr>
            <a:r>
              <a:rPr lang="en-US" dirty="0" smtClean="0"/>
              <a:t>The use of </a:t>
            </a:r>
            <a:r>
              <a:rPr lang="en-US" dirty="0" smtClean="0">
                <a:solidFill>
                  <a:schemeClr val="tx2"/>
                </a:solidFill>
              </a:rPr>
              <a:t>sucrose </a:t>
            </a:r>
            <a:r>
              <a:rPr lang="en-US" dirty="0" smtClean="0"/>
              <a:t>is preferred in the pharmaceutical preparation due to :</a:t>
            </a:r>
          </a:p>
          <a:p>
            <a:pPr marL="514350" indent="-514350">
              <a:buFont typeface="+mj-lt"/>
              <a:buAutoNum type="alphaUcPeriod"/>
            </a:pPr>
            <a:r>
              <a:rPr lang="en-US" dirty="0" smtClean="0"/>
              <a:t>It’s purity</a:t>
            </a:r>
          </a:p>
          <a:p>
            <a:pPr marL="514350" indent="-514350">
              <a:buFont typeface="+mj-lt"/>
              <a:buAutoNum type="alphaUcPeriod"/>
            </a:pPr>
            <a:r>
              <a:rPr lang="en-US" dirty="0" smtClean="0"/>
              <a:t>Degree of sweetness</a:t>
            </a:r>
          </a:p>
          <a:p>
            <a:pPr marL="514350" indent="-514350">
              <a:buFont typeface="+mj-lt"/>
              <a:buAutoNum type="alphaUcPeriod"/>
            </a:pPr>
            <a:r>
              <a:rPr lang="en-US" dirty="0" smtClean="0"/>
              <a:t>Lack of color</a:t>
            </a:r>
          </a:p>
          <a:p>
            <a:pPr marL="514350" indent="-514350">
              <a:buFont typeface="+mj-lt"/>
              <a:buAutoNum type="alphaUcPeriod"/>
            </a:pPr>
            <a:r>
              <a:rPr lang="en-US" dirty="0" smtClean="0"/>
              <a:t>Ease of handling</a:t>
            </a:r>
          </a:p>
          <a:p>
            <a:pPr marL="514350" indent="-514350">
              <a:buFont typeface="+mj-lt"/>
              <a:buAutoNum type="alphaUcPeriod"/>
            </a:pPr>
            <a:r>
              <a:rPr lang="en-US" dirty="0" smtClean="0"/>
              <a:t>It’s inertness.</a:t>
            </a:r>
          </a:p>
          <a:p>
            <a:pPr marL="514350" indent="-514350">
              <a:buFont typeface="+mj-lt"/>
              <a:buAutoNum type="alphaUcPeriod"/>
            </a:pPr>
            <a:endParaRPr lang="en-US" dirty="0" smtClean="0"/>
          </a:p>
        </p:txBody>
      </p:sp>
    </p:spTree>
    <p:extLst>
      <p:ext uri="{BB962C8B-B14F-4D97-AF65-F5344CB8AC3E}">
        <p14:creationId xmlns:p14="http://schemas.microsoft.com/office/powerpoint/2010/main" val="2538043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par>
                          <p:cTn id="8" fill="hold">
                            <p:stCondLst>
                              <p:cond delay="2000"/>
                            </p:stCondLst>
                            <p:childTnLst>
                              <p:par>
                                <p:cTn id="9" presetID="16" presetClass="entr" presetSubtype="37"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barn(outVertical)">
                                      <p:cBhvr>
                                        <p:cTn id="11" dur="500"/>
                                        <p:tgtEl>
                                          <p:spTgt spid="3">
                                            <p:bg/>
                                          </p:spTgt>
                                        </p:tgtEl>
                                      </p:cBhvr>
                                    </p:animEffect>
                                  </p:childTnLst>
                                </p:cTn>
                              </p:par>
                            </p:childTnLst>
                          </p:cTn>
                        </p:par>
                        <p:par>
                          <p:cTn id="12" fill="hold">
                            <p:stCondLst>
                              <p:cond delay="2500"/>
                            </p:stCondLst>
                            <p:childTnLst>
                              <p:par>
                                <p:cTn id="13" presetID="16" presetClass="entr" presetSubtype="37"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arn(outVertical)">
                                      <p:cBhvr>
                                        <p:cTn id="15" dur="500"/>
                                        <p:tgtEl>
                                          <p:spTgt spid="3">
                                            <p:txEl>
                                              <p:pRg st="0" end="0"/>
                                            </p:txEl>
                                          </p:spTgt>
                                        </p:tgtEl>
                                      </p:cBhvr>
                                    </p:animEffect>
                                  </p:childTnLst>
                                </p:cTn>
                              </p:par>
                            </p:childTnLst>
                          </p:cTn>
                        </p:par>
                        <p:par>
                          <p:cTn id="16" fill="hold">
                            <p:stCondLst>
                              <p:cond delay="3000"/>
                            </p:stCondLst>
                            <p:childTnLst>
                              <p:par>
                                <p:cTn id="17" presetID="16" presetClass="entr" presetSubtype="37"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outVertical)">
                                      <p:cBhvr>
                                        <p:cTn id="19" dur="500"/>
                                        <p:tgtEl>
                                          <p:spTgt spid="3">
                                            <p:txEl>
                                              <p:pRg st="1" end="1"/>
                                            </p:txEl>
                                          </p:spTgt>
                                        </p:tgtEl>
                                      </p:cBhvr>
                                    </p:animEffect>
                                  </p:childTnLst>
                                </p:cTn>
                              </p:par>
                            </p:childTnLst>
                          </p:cTn>
                        </p:par>
                        <p:par>
                          <p:cTn id="20" fill="hold">
                            <p:stCondLst>
                              <p:cond delay="3500"/>
                            </p:stCondLst>
                            <p:childTnLst>
                              <p:par>
                                <p:cTn id="21" presetID="16" presetClass="entr" presetSubtype="37"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outVertical)">
                                      <p:cBhvr>
                                        <p:cTn id="23" dur="500"/>
                                        <p:tgtEl>
                                          <p:spTgt spid="3">
                                            <p:txEl>
                                              <p:pRg st="2" end="2"/>
                                            </p:txEl>
                                          </p:spTgt>
                                        </p:tgtEl>
                                      </p:cBhvr>
                                    </p:animEffect>
                                  </p:childTnLst>
                                </p:cTn>
                              </p:par>
                            </p:childTnLst>
                          </p:cTn>
                        </p:par>
                        <p:par>
                          <p:cTn id="24" fill="hold">
                            <p:stCondLst>
                              <p:cond delay="4000"/>
                            </p:stCondLst>
                            <p:childTnLst>
                              <p:par>
                                <p:cTn id="25" presetID="16" presetClass="entr" presetSubtype="37"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outVertical)">
                                      <p:cBhvr>
                                        <p:cTn id="27" dur="500"/>
                                        <p:tgtEl>
                                          <p:spTgt spid="3">
                                            <p:txEl>
                                              <p:pRg st="3" end="3"/>
                                            </p:txEl>
                                          </p:spTgt>
                                        </p:tgtEl>
                                      </p:cBhvr>
                                    </p:animEffect>
                                  </p:childTnLst>
                                </p:cTn>
                              </p:par>
                            </p:childTnLst>
                          </p:cTn>
                        </p:par>
                        <p:par>
                          <p:cTn id="28" fill="hold">
                            <p:stCondLst>
                              <p:cond delay="4500"/>
                            </p:stCondLst>
                            <p:childTnLst>
                              <p:par>
                                <p:cTn id="29" presetID="16" presetClass="entr" presetSubtype="37"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arn(outVertical)">
                                      <p:cBhvr>
                                        <p:cTn id="31" dur="500"/>
                                        <p:tgtEl>
                                          <p:spTgt spid="3">
                                            <p:txEl>
                                              <p:pRg st="4" end="4"/>
                                            </p:txEl>
                                          </p:spTgt>
                                        </p:tgtEl>
                                      </p:cBhvr>
                                    </p:animEffect>
                                  </p:childTnLst>
                                </p:cTn>
                              </p:par>
                            </p:childTnLst>
                          </p:cTn>
                        </p:par>
                        <p:par>
                          <p:cTn id="32" fill="hold">
                            <p:stCondLst>
                              <p:cond delay="5000"/>
                            </p:stCondLst>
                            <p:childTnLst>
                              <p:par>
                                <p:cTn id="33" presetID="16" presetClass="entr" presetSubtype="37"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barn(outVertical)">
                                      <p:cBhvr>
                                        <p:cTn id="35" dur="500"/>
                                        <p:tgtEl>
                                          <p:spTgt spid="3">
                                            <p:txEl>
                                              <p:pRg st="5" end="5"/>
                                            </p:txEl>
                                          </p:spTgt>
                                        </p:tgtEl>
                                      </p:cBhvr>
                                    </p:animEffect>
                                  </p:childTnLst>
                                </p:cTn>
                              </p:par>
                            </p:childTnLst>
                          </p:cTn>
                        </p:par>
                        <p:par>
                          <p:cTn id="36" fill="hold">
                            <p:stCondLst>
                              <p:cond delay="5500"/>
                            </p:stCondLst>
                            <p:childTnLst>
                              <p:par>
                                <p:cTn id="37" presetID="16" presetClass="entr" presetSubtype="37"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barn(outVertical)">
                                      <p:cBhvr>
                                        <p:cTn id="39" dur="500"/>
                                        <p:tgtEl>
                                          <p:spTgt spid="3">
                                            <p:txEl>
                                              <p:pRg st="6" end="6"/>
                                            </p:txEl>
                                          </p:spTgt>
                                        </p:tgtEl>
                                      </p:cBhvr>
                                    </p:animEffect>
                                  </p:childTnLst>
                                </p:cTn>
                              </p:par>
                            </p:childTnLst>
                          </p:cTn>
                        </p:par>
                        <p:par>
                          <p:cTn id="40" fill="hold">
                            <p:stCondLst>
                              <p:cond delay="6000"/>
                            </p:stCondLst>
                            <p:childTnLst>
                              <p:par>
                                <p:cTn id="41" presetID="16" presetClass="entr" presetSubtype="37"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barn(outVertical)">
                                      <p:cBhvr>
                                        <p:cTn id="43" dur="500"/>
                                        <p:tgtEl>
                                          <p:spTgt spid="3">
                                            <p:txEl>
                                              <p:pRg st="7" end="7"/>
                                            </p:txEl>
                                          </p:spTgt>
                                        </p:tgtEl>
                                      </p:cBhvr>
                                    </p:animEffect>
                                  </p:childTnLst>
                                </p:cTn>
                              </p:par>
                            </p:childTnLst>
                          </p:cTn>
                        </p:par>
                        <p:par>
                          <p:cTn id="44" fill="hold">
                            <p:stCondLst>
                              <p:cond delay="6500"/>
                            </p:stCondLst>
                            <p:childTnLst>
                              <p:par>
                                <p:cTn id="45" presetID="16" presetClass="entr" presetSubtype="37"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outVertical)">
                                      <p:cBhvr>
                                        <p:cTn id="47" dur="500"/>
                                        <p:tgtEl>
                                          <p:spTgt spid="3">
                                            <p:txEl>
                                              <p:pRg st="8" end="8"/>
                                            </p:txEl>
                                          </p:spTgt>
                                        </p:tgtEl>
                                      </p:cBhvr>
                                    </p:animEffect>
                                  </p:childTnLst>
                                </p:cTn>
                              </p:par>
                            </p:childTnLst>
                          </p:cTn>
                        </p:par>
                        <p:par>
                          <p:cTn id="48" fill="hold">
                            <p:stCondLst>
                              <p:cond delay="7000"/>
                            </p:stCondLst>
                            <p:childTnLst>
                              <p:par>
                                <p:cTn id="49" presetID="16" presetClass="entr" presetSubtype="37" fill="hold" grpId="0"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barn(outVertical)">
                                      <p:cBhvr>
                                        <p:cTn id="5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en-US" b="1" dirty="0" smtClean="0">
                <a:solidFill>
                  <a:schemeClr val="accent3">
                    <a:lumMod val="50000"/>
                  </a:schemeClr>
                </a:solidFill>
              </a:rPr>
              <a:t>Note :</a:t>
            </a:r>
            <a:endParaRPr lang="en-US" b="1" dirty="0">
              <a:solidFill>
                <a:schemeClr val="accent3">
                  <a:lumMod val="50000"/>
                </a:schemeClr>
              </a:solidFill>
            </a:endParaRPr>
          </a:p>
        </p:txBody>
      </p:sp>
      <p:sp>
        <p:nvSpPr>
          <p:cNvPr id="3" name="Content Placeholder 2"/>
          <p:cNvSpPr>
            <a:spLocks noGrp="1"/>
          </p:cNvSpPr>
          <p:nvPr>
            <p:ph idx="1"/>
          </p:nvPr>
        </p:nvSpPr>
        <p:spPr>
          <a:xfrm>
            <a:off x="457200" y="914400"/>
            <a:ext cx="8229600" cy="5562600"/>
          </a:xfrm>
          <a:solidFill>
            <a:schemeClr val="accent2">
              <a:lumMod val="40000"/>
              <a:lumOff val="60000"/>
            </a:schemeClr>
          </a:solidFill>
        </p:spPr>
        <p:txBody>
          <a:bodyPr>
            <a:normAutofit fontScale="85000" lnSpcReduction="20000"/>
          </a:bodyPr>
          <a:lstStyle/>
          <a:p>
            <a:pPr marL="0" indent="0">
              <a:buNone/>
            </a:pPr>
            <a:r>
              <a:rPr lang="en-US" dirty="0" smtClean="0"/>
              <a:t>Sucrose subject to two </a:t>
            </a:r>
            <a:r>
              <a:rPr lang="en-US" dirty="0" err="1" smtClean="0"/>
              <a:t>degradative</a:t>
            </a:r>
            <a:r>
              <a:rPr lang="en-US" dirty="0" smtClean="0"/>
              <a:t> pathways:</a:t>
            </a:r>
          </a:p>
          <a:p>
            <a:pPr>
              <a:buFont typeface="Wingdings" pitchFamily="2" charset="2"/>
              <a:buChar char="v"/>
            </a:pPr>
            <a:r>
              <a:rPr lang="en-US" b="1" dirty="0" smtClean="0">
                <a:solidFill>
                  <a:schemeClr val="accent3">
                    <a:lumMod val="50000"/>
                  </a:schemeClr>
                </a:solidFill>
              </a:rPr>
              <a:t>Fermentation </a:t>
            </a:r>
          </a:p>
          <a:p>
            <a:pPr>
              <a:buFont typeface="Wingdings" pitchFamily="2" charset="2"/>
              <a:buChar char="v"/>
            </a:pPr>
            <a:r>
              <a:rPr lang="en-US" b="1" dirty="0" smtClean="0">
                <a:solidFill>
                  <a:schemeClr val="accent3">
                    <a:lumMod val="50000"/>
                  </a:schemeClr>
                </a:solidFill>
              </a:rPr>
              <a:t>Hydrolysis </a:t>
            </a:r>
          </a:p>
          <a:p>
            <a:pPr marL="0" indent="0">
              <a:buNone/>
            </a:pPr>
            <a:r>
              <a:rPr lang="en-US" b="1" u="sng" dirty="0" smtClean="0"/>
              <a:t>Fermentation of sucrose :</a:t>
            </a:r>
          </a:p>
          <a:p>
            <a:r>
              <a:rPr lang="en-US" dirty="0" smtClean="0"/>
              <a:t>Sucrose as carbohydrate in dilute solution provide nutrient media for the growth of micro-organisms.(Mold, yeasts)</a:t>
            </a:r>
          </a:p>
          <a:p>
            <a:r>
              <a:rPr lang="en-US" dirty="0" smtClean="0"/>
              <a:t>The steps of M.O. growth include: turbidity </a:t>
            </a:r>
            <a:r>
              <a:rPr lang="en-US" u="sng" dirty="0" smtClean="0">
                <a:solidFill>
                  <a:srgbClr val="FF0000"/>
                </a:solidFill>
              </a:rPr>
              <a:t>(change in </a:t>
            </a:r>
            <a:r>
              <a:rPr lang="en-US" u="sng" dirty="0" err="1" smtClean="0">
                <a:solidFill>
                  <a:srgbClr val="FF0000"/>
                </a:solidFill>
              </a:rPr>
              <a:t>colour</a:t>
            </a:r>
            <a:r>
              <a:rPr lang="en-US" u="sng" dirty="0" smtClean="0">
                <a:solidFill>
                  <a:srgbClr val="FF0000"/>
                </a:solidFill>
              </a:rPr>
              <a:t>) ,(change in </a:t>
            </a:r>
            <a:r>
              <a:rPr lang="en-US" u="sng" dirty="0" err="1" smtClean="0">
                <a:solidFill>
                  <a:srgbClr val="FF0000"/>
                </a:solidFill>
              </a:rPr>
              <a:t>odour</a:t>
            </a:r>
            <a:r>
              <a:rPr lang="en-US" u="sng" dirty="0" smtClean="0">
                <a:solidFill>
                  <a:srgbClr val="FF0000"/>
                </a:solidFill>
              </a:rPr>
              <a:t>) ,(change in taste</a:t>
            </a:r>
            <a:r>
              <a:rPr lang="en-US" dirty="0" smtClean="0">
                <a:solidFill>
                  <a:srgbClr val="FF0000"/>
                </a:solidFill>
              </a:rPr>
              <a:t>)</a:t>
            </a:r>
            <a:r>
              <a:rPr lang="en-US" dirty="0" smtClean="0"/>
              <a:t>.</a:t>
            </a:r>
          </a:p>
          <a:p>
            <a:r>
              <a:rPr lang="en-US" dirty="0" smtClean="0"/>
              <a:t>The concentration of sucrose is an important factor in inhibition of mold growth , the saturated solution of sucrose if stored properly will be self preserving (contain no free water ,thus they behave as anhydrous media with respect to growth of M.O and this will lead to shrinkage and lyses of M.O.</a:t>
            </a:r>
          </a:p>
          <a:p>
            <a:endParaRPr lang="en-US" dirty="0"/>
          </a:p>
        </p:txBody>
      </p:sp>
    </p:spTree>
    <p:extLst>
      <p:ext uri="{BB962C8B-B14F-4D97-AF65-F5344CB8AC3E}">
        <p14:creationId xmlns:p14="http://schemas.microsoft.com/office/powerpoint/2010/main" val="161522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2" presetClass="entr" presetSubtype="3"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 calcmode="lin" valueType="num">
                                      <p:cBhvr additive="base">
                                        <p:cTn id="11" dur="500" fill="hold"/>
                                        <p:tgtEl>
                                          <p:spTgt spid="3">
                                            <p:bg/>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bg/>
                                          </p:spTgt>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 presetClass="entr" presetSubtype="3"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7"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18" fill="hold">
                            <p:stCondLst>
                              <p:cond delay="1500"/>
                            </p:stCondLst>
                            <p:childTnLst>
                              <p:par>
                                <p:cTn id="19" presetID="2" presetClass="entr" presetSubtype="3" fill="hold" grpId="0"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par>
                          <p:cTn id="23" fill="hold">
                            <p:stCondLst>
                              <p:cond delay="2000"/>
                            </p:stCondLst>
                            <p:childTnLst>
                              <p:par>
                                <p:cTn id="24" presetID="2" presetClass="entr" presetSubtype="3" fill="hold" grpId="0" nodeType="after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par>
                          <p:cTn id="28" fill="hold">
                            <p:stCondLst>
                              <p:cond delay="2500"/>
                            </p:stCondLst>
                            <p:childTnLst>
                              <p:par>
                                <p:cTn id="29" presetID="2" presetClass="entr" presetSubtype="3"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par>
                          <p:cTn id="33" fill="hold">
                            <p:stCondLst>
                              <p:cond delay="3000"/>
                            </p:stCondLst>
                            <p:childTnLst>
                              <p:par>
                                <p:cTn id="34" presetID="2" presetClass="entr" presetSubtype="3" fill="hold" grpId="0" nodeType="after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par>
                          <p:cTn id="38" fill="hold">
                            <p:stCondLst>
                              <p:cond delay="3500"/>
                            </p:stCondLst>
                            <p:childTnLst>
                              <p:par>
                                <p:cTn id="39" presetID="2" presetClass="entr" presetSubtype="3" fill="hold" grpId="0" nodeType="after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par>
                          <p:cTn id="43" fill="hold">
                            <p:stCondLst>
                              <p:cond delay="4000"/>
                            </p:stCondLst>
                            <p:childTnLst>
                              <p:par>
                                <p:cTn id="44" presetID="2" presetClass="entr" presetSubtype="3" fill="hold" grpId="0" nodeType="after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 calcmode="lin" valueType="num">
                                      <p:cBhvr additive="base">
                                        <p:cTn id="46"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7"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199" y="304800"/>
            <a:ext cx="8354291" cy="6172200"/>
          </a:xfrm>
          <a:solidFill>
            <a:schemeClr val="accent3">
              <a:lumMod val="75000"/>
            </a:schemeClr>
          </a:solidFill>
        </p:spPr>
        <p:txBody>
          <a:bodyPr>
            <a:normAutofit/>
          </a:bodyPr>
          <a:lstStyle/>
          <a:p>
            <a:r>
              <a:rPr lang="en-US" dirty="0" smtClean="0"/>
              <a:t>Preservatives which are suitable for use in syrups: benzoate, </a:t>
            </a:r>
            <a:r>
              <a:rPr lang="en-US" dirty="0" err="1" smtClean="0"/>
              <a:t>parapens</a:t>
            </a:r>
            <a:r>
              <a:rPr lang="en-US" dirty="0" smtClean="0"/>
              <a:t>, </a:t>
            </a:r>
            <a:r>
              <a:rPr lang="en-US" dirty="0" err="1" smtClean="0"/>
              <a:t>sorbic</a:t>
            </a:r>
            <a:r>
              <a:rPr lang="en-US" dirty="0" smtClean="0"/>
              <a:t> acid, mixture of methyl </a:t>
            </a:r>
            <a:r>
              <a:rPr lang="en-US" dirty="0" err="1" smtClean="0"/>
              <a:t>parapen</a:t>
            </a:r>
            <a:r>
              <a:rPr lang="en-US" dirty="0" smtClean="0"/>
              <a:t> and butyl </a:t>
            </a:r>
            <a:r>
              <a:rPr lang="en-US" dirty="0" err="1" smtClean="0"/>
              <a:t>parapen</a:t>
            </a:r>
            <a:r>
              <a:rPr lang="en-US" dirty="0" smtClean="0"/>
              <a:t>.</a:t>
            </a:r>
          </a:p>
          <a:p>
            <a:r>
              <a:rPr lang="en-US" dirty="0" smtClean="0"/>
              <a:t>In some syrups alcohol present in small amount (not more than 10%) which serve as solubilizing agent for alcohol soluble ingredient ,also alcohol concentrated by evaporation above the syrup and prevent the growth of surface molds.</a:t>
            </a:r>
          </a:p>
          <a:p>
            <a:endParaRPr lang="en-US" dirty="0"/>
          </a:p>
        </p:txBody>
      </p:sp>
    </p:spTree>
    <p:extLst>
      <p:ext uri="{BB962C8B-B14F-4D97-AF65-F5344CB8AC3E}">
        <p14:creationId xmlns:p14="http://schemas.microsoft.com/office/powerpoint/2010/main" val="3495485054"/>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381000"/>
          </a:xfrm>
          <a:solidFill>
            <a:schemeClr val="bg2">
              <a:lumMod val="75000"/>
            </a:schemeClr>
          </a:solidFill>
          <a:ln>
            <a:solidFill>
              <a:schemeClr val="bg2">
                <a:lumMod val="50000"/>
              </a:schemeClr>
            </a:solidFill>
          </a:ln>
        </p:spPr>
        <p:txBody>
          <a:bodyPr>
            <a:normAutofit fontScale="90000"/>
          </a:bodyPr>
          <a:lstStyle/>
          <a:p>
            <a:pPr algn="l"/>
            <a:r>
              <a:rPr lang="en-US" sz="3200" b="1" dirty="0" smtClean="0">
                <a:solidFill>
                  <a:schemeClr val="accent3">
                    <a:lumMod val="50000"/>
                  </a:schemeClr>
                </a:solidFill>
              </a:rPr>
              <a:t>Hydrolysis of sucrose </a:t>
            </a:r>
            <a:endParaRPr lang="en-US" sz="3200" b="1" dirty="0">
              <a:solidFill>
                <a:schemeClr val="accent3">
                  <a:lumMod val="50000"/>
                </a:schemeClr>
              </a:solidFill>
            </a:endParaRPr>
          </a:p>
        </p:txBody>
      </p:sp>
      <p:sp>
        <p:nvSpPr>
          <p:cNvPr id="3" name="Content Placeholder 2"/>
          <p:cNvSpPr>
            <a:spLocks noGrp="1"/>
          </p:cNvSpPr>
          <p:nvPr>
            <p:ph idx="1"/>
          </p:nvPr>
        </p:nvSpPr>
        <p:spPr>
          <a:xfrm>
            <a:off x="152400" y="457200"/>
            <a:ext cx="8763000" cy="6400800"/>
          </a:xfrm>
        </p:spPr>
        <p:txBody>
          <a:bodyPr>
            <a:noAutofit/>
          </a:bodyPr>
          <a:lstStyle/>
          <a:p>
            <a:r>
              <a:rPr lang="en-US" sz="2200" dirty="0" smtClean="0"/>
              <a:t>Sucrose is disaccharide and can be </a:t>
            </a:r>
            <a:r>
              <a:rPr lang="en-US" sz="2200" dirty="0" err="1" smtClean="0"/>
              <a:t>hydrolysed</a:t>
            </a:r>
            <a:r>
              <a:rPr lang="en-US" sz="2200" dirty="0" smtClean="0"/>
              <a:t> to give </a:t>
            </a:r>
            <a:r>
              <a:rPr lang="en-US" sz="2200" dirty="0" err="1" smtClean="0"/>
              <a:t>monosaccharides</a:t>
            </a:r>
            <a:r>
              <a:rPr lang="en-US" sz="2200" dirty="0" smtClean="0"/>
              <a:t> (dextrose (glucose) , fructose(</a:t>
            </a:r>
            <a:r>
              <a:rPr lang="en-US" sz="2200" dirty="0" err="1" smtClean="0"/>
              <a:t>levulose</a:t>
            </a:r>
            <a:r>
              <a:rPr lang="en-US" sz="2200" dirty="0" smtClean="0"/>
              <a:t>)</a:t>
            </a:r>
          </a:p>
          <a:p>
            <a:endParaRPr lang="en-US" sz="2200" dirty="0" smtClean="0"/>
          </a:p>
          <a:p>
            <a:endParaRPr lang="en-US" sz="2200" dirty="0" smtClean="0"/>
          </a:p>
          <a:p>
            <a:r>
              <a:rPr lang="en-US" sz="2200" dirty="0" smtClean="0"/>
              <a:t>The hydrolytic reaction is acid specific (i.e. hydrogen ion  act as a catalyst)this reaction called inversion.</a:t>
            </a:r>
          </a:p>
          <a:p>
            <a:r>
              <a:rPr lang="en-US" sz="2200" dirty="0" smtClean="0"/>
              <a:t>The invert sugars (dextrose, fructose) have specific properties:</a:t>
            </a:r>
          </a:p>
          <a:p>
            <a:pPr>
              <a:buFont typeface="Wingdings" pitchFamily="2" charset="2"/>
              <a:buChar char="Ø"/>
            </a:pPr>
            <a:r>
              <a:rPr lang="en-US" sz="2200" b="1" dirty="0" smtClean="0">
                <a:solidFill>
                  <a:schemeClr val="accent1">
                    <a:lumMod val="50000"/>
                  </a:schemeClr>
                </a:solidFill>
              </a:rPr>
              <a:t>They are fermented more easily than sucrose </a:t>
            </a:r>
          </a:p>
          <a:p>
            <a:pPr>
              <a:buFont typeface="Wingdings" pitchFamily="2" charset="2"/>
              <a:buChar char="Ø"/>
            </a:pPr>
            <a:r>
              <a:rPr lang="en-US" sz="2200" b="1" dirty="0" smtClean="0">
                <a:solidFill>
                  <a:schemeClr val="accent1">
                    <a:lumMod val="50000"/>
                  </a:schemeClr>
                </a:solidFill>
              </a:rPr>
              <a:t>They are sweeter than sucrose </a:t>
            </a:r>
          </a:p>
          <a:p>
            <a:pPr>
              <a:buFont typeface="Wingdings" pitchFamily="2" charset="2"/>
              <a:buChar char="Ø"/>
            </a:pPr>
            <a:r>
              <a:rPr lang="en-US" sz="2200" b="1" dirty="0" smtClean="0">
                <a:solidFill>
                  <a:schemeClr val="accent1">
                    <a:lumMod val="50000"/>
                  </a:schemeClr>
                </a:solidFill>
              </a:rPr>
              <a:t>Degradation of laevulose</a:t>
            </a:r>
            <a:r>
              <a:rPr lang="en-US" sz="2200" dirty="0"/>
              <a:t> </a:t>
            </a:r>
            <a:r>
              <a:rPr lang="en-US" sz="2200" dirty="0" smtClean="0">
                <a:solidFill>
                  <a:schemeClr val="accent1">
                    <a:lumMod val="50000"/>
                  </a:schemeClr>
                </a:solidFill>
              </a:rPr>
              <a:t>(which is formed by inversion )is responsible for brown color of some </a:t>
            </a:r>
            <a:r>
              <a:rPr lang="en-US" sz="2200" dirty="0" err="1" smtClean="0">
                <a:solidFill>
                  <a:schemeClr val="accent1">
                    <a:lumMod val="50000"/>
                  </a:schemeClr>
                </a:solidFill>
              </a:rPr>
              <a:t>colourless</a:t>
            </a:r>
            <a:r>
              <a:rPr lang="en-US" sz="2200" dirty="0" smtClean="0">
                <a:solidFill>
                  <a:schemeClr val="accent1">
                    <a:lumMod val="50000"/>
                  </a:schemeClr>
                </a:solidFill>
              </a:rPr>
              <a:t> syrups. This change called </a:t>
            </a:r>
            <a:r>
              <a:rPr lang="en-US" sz="2200" b="1" dirty="0" err="1" smtClean="0">
                <a:solidFill>
                  <a:srgbClr val="FF0000"/>
                </a:solidFill>
              </a:rPr>
              <a:t>caramelization</a:t>
            </a:r>
            <a:r>
              <a:rPr lang="en-US" sz="2200" dirty="0" smtClean="0"/>
              <a:t> ,</a:t>
            </a:r>
            <a:r>
              <a:rPr lang="en-US" sz="2200" dirty="0" smtClean="0">
                <a:solidFill>
                  <a:schemeClr val="accent1">
                    <a:lumMod val="50000"/>
                  </a:schemeClr>
                </a:solidFill>
              </a:rPr>
              <a:t>this phenomena is take place in syrup containing acids.</a:t>
            </a:r>
          </a:p>
          <a:p>
            <a:pPr marL="0" indent="0">
              <a:buNone/>
            </a:pPr>
            <a:r>
              <a:rPr lang="en-US" sz="2800" b="1" dirty="0" smtClean="0">
                <a:solidFill>
                  <a:schemeClr val="accent3">
                    <a:lumMod val="50000"/>
                  </a:schemeClr>
                </a:solidFill>
              </a:rPr>
              <a:t>Storage of syrup </a:t>
            </a:r>
          </a:p>
          <a:p>
            <a:pPr marL="0" indent="0">
              <a:buNone/>
            </a:pPr>
            <a:r>
              <a:rPr lang="en-US" sz="2200" dirty="0" smtClean="0"/>
              <a:t>Generally syrups are stored at room temperature , in tightly stoppered well filled bottles ,saturation and refrigeration will inhibit both </a:t>
            </a:r>
            <a:r>
              <a:rPr lang="en-US" sz="2200" dirty="0" err="1" smtClean="0"/>
              <a:t>mould</a:t>
            </a:r>
            <a:r>
              <a:rPr lang="en-US" sz="2200" dirty="0" smtClean="0"/>
              <a:t> growth and inversion , but less than 4</a:t>
            </a:r>
            <a:r>
              <a:rPr lang="en-US" sz="2200" dirty="0" smtClean="0">
                <a:latin typeface="Andalus"/>
                <a:cs typeface="Andalus"/>
              </a:rPr>
              <a:t>°</a:t>
            </a:r>
            <a:r>
              <a:rPr lang="en-US" sz="2200" dirty="0" smtClean="0"/>
              <a:t>C will cause </a:t>
            </a:r>
            <a:r>
              <a:rPr lang="en-US" sz="2200" b="1" dirty="0" smtClean="0">
                <a:solidFill>
                  <a:srgbClr val="FF0000"/>
                </a:solidFill>
              </a:rPr>
              <a:t>crystallization</a:t>
            </a:r>
            <a:r>
              <a:rPr lang="en-US" sz="2200" dirty="0" smtClean="0"/>
              <a:t> (large crystals difficult to </a:t>
            </a:r>
            <a:r>
              <a:rPr lang="en-US" sz="2200" dirty="0" err="1" smtClean="0"/>
              <a:t>redisolved</a:t>
            </a:r>
            <a:r>
              <a:rPr lang="en-US" sz="2200" dirty="0" smtClean="0"/>
              <a:t>.)</a:t>
            </a:r>
            <a:r>
              <a:rPr lang="en-US" sz="2200" b="1" dirty="0" smtClean="0"/>
              <a:t> </a:t>
            </a:r>
          </a:p>
        </p:txBody>
      </p:sp>
      <p:cxnSp>
        <p:nvCxnSpPr>
          <p:cNvPr id="5" name="Straight Arrow Connector 4"/>
          <p:cNvCxnSpPr/>
          <p:nvPr/>
        </p:nvCxnSpPr>
        <p:spPr>
          <a:xfrm>
            <a:off x="1898072" y="1471136"/>
            <a:ext cx="914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012372" y="1286470"/>
            <a:ext cx="685800" cy="369332"/>
          </a:xfrm>
          <a:prstGeom prst="rect">
            <a:avLst/>
          </a:prstGeom>
          <a:noFill/>
        </p:spPr>
        <p:txBody>
          <a:bodyPr wrap="square" rtlCol="0">
            <a:spAutoFit/>
          </a:bodyPr>
          <a:lstStyle/>
          <a:p>
            <a:r>
              <a:rPr lang="en-US" dirty="0" smtClean="0"/>
              <a:t>H</a:t>
            </a:r>
            <a:r>
              <a:rPr lang="en-US" sz="2400" baseline="30000" dirty="0" smtClean="0"/>
              <a:t>+</a:t>
            </a:r>
            <a:endParaRPr lang="en-US" sz="2400" baseline="30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1309" y="1371600"/>
            <a:ext cx="6717291"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Down Arrow 8"/>
          <p:cNvSpPr/>
          <p:nvPr/>
        </p:nvSpPr>
        <p:spPr>
          <a:xfrm rot="3529548">
            <a:off x="6143945" y="849682"/>
            <a:ext cx="685800" cy="49870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070434" y="891432"/>
            <a:ext cx="1556331" cy="369332"/>
          </a:xfrm>
          <a:prstGeom prst="rect">
            <a:avLst/>
          </a:prstGeom>
          <a:noFill/>
          <a:ln>
            <a:solidFill>
              <a:schemeClr val="accent3">
                <a:lumMod val="50000"/>
              </a:schemeClr>
            </a:solidFill>
          </a:ln>
        </p:spPr>
        <p:txBody>
          <a:bodyPr wrap="square" rtlCol="0">
            <a:spAutoFit/>
          </a:bodyPr>
          <a:lstStyle/>
          <a:p>
            <a:r>
              <a:rPr lang="en-US" b="1" dirty="0" smtClean="0"/>
              <a:t>Invert sugars  </a:t>
            </a:r>
            <a:endParaRPr lang="en-US" b="1" dirty="0"/>
          </a:p>
        </p:txBody>
      </p:sp>
    </p:spTree>
    <p:extLst>
      <p:ext uri="{BB962C8B-B14F-4D97-AF65-F5344CB8AC3E}">
        <p14:creationId xmlns:p14="http://schemas.microsoft.com/office/powerpoint/2010/main" val="3877683665"/>
      </p:ext>
    </p:extLst>
  </p:cSld>
  <p:clrMapOvr>
    <a:masterClrMapping/>
  </p:clrMapOvr>
  <mc:AlternateContent xmlns:mc="http://schemas.openxmlformats.org/markup-compatibility/2006" xmlns:p14="http://schemas.microsoft.com/office/powerpoint/2010/main">
    <mc:Choice Requires="p14">
      <p:transition spd="slow" p14:dur="1200">
        <p:zoom dir="in"/>
      </p:transition>
    </mc:Choice>
    <mc:Fallback xmlns="">
      <p:transition spd="slow">
        <p:zoom dir="in"/>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37"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outVertical)">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381000"/>
          </a:xfrm>
          <a:solidFill>
            <a:schemeClr val="accent3">
              <a:lumMod val="60000"/>
              <a:lumOff val="40000"/>
            </a:schemeClr>
          </a:solidFill>
        </p:spPr>
        <p:txBody>
          <a:bodyPr>
            <a:normAutofit fontScale="90000"/>
          </a:bodyPr>
          <a:lstStyle/>
          <a:p>
            <a:pPr algn="l"/>
            <a:r>
              <a:rPr lang="en-US" sz="2800" b="1" dirty="0" smtClean="0">
                <a:solidFill>
                  <a:schemeClr val="accent3">
                    <a:lumMod val="50000"/>
                  </a:schemeClr>
                </a:solidFill>
              </a:rPr>
              <a:t>Simple syrup B.P</a:t>
            </a:r>
            <a:endParaRPr lang="en-US" sz="2800" b="1" dirty="0">
              <a:solidFill>
                <a:schemeClr val="accent3">
                  <a:lumMod val="50000"/>
                </a:schemeClr>
              </a:solidFill>
            </a:endParaRPr>
          </a:p>
        </p:txBody>
      </p:sp>
      <p:sp>
        <p:nvSpPr>
          <p:cNvPr id="3" name="Content Placeholder 2"/>
          <p:cNvSpPr>
            <a:spLocks noGrp="1"/>
          </p:cNvSpPr>
          <p:nvPr>
            <p:ph idx="1"/>
          </p:nvPr>
        </p:nvSpPr>
        <p:spPr>
          <a:xfrm>
            <a:off x="228600" y="609600"/>
            <a:ext cx="8610600" cy="6019800"/>
          </a:xfrm>
          <a:solidFill>
            <a:schemeClr val="accent2">
              <a:lumMod val="40000"/>
              <a:lumOff val="60000"/>
            </a:schemeClr>
          </a:solidFill>
        </p:spPr>
        <p:txBody>
          <a:bodyPr>
            <a:normAutofit fontScale="92500" lnSpcReduction="20000"/>
          </a:bodyPr>
          <a:lstStyle/>
          <a:p>
            <a:pPr marL="0" indent="0">
              <a:buNone/>
            </a:pPr>
            <a:r>
              <a:rPr lang="en-US" sz="2400" dirty="0" smtClean="0"/>
              <a:t>Rx</a:t>
            </a:r>
          </a:p>
          <a:p>
            <a:pPr marL="0" indent="0">
              <a:buNone/>
            </a:pPr>
            <a:r>
              <a:rPr lang="en-US" sz="2400" b="1" dirty="0" smtClean="0"/>
              <a:t>Sucrose                 667 g</a:t>
            </a:r>
          </a:p>
          <a:p>
            <a:pPr marL="0" indent="0">
              <a:buNone/>
            </a:pPr>
            <a:r>
              <a:rPr lang="en-US" sz="2400" b="1" dirty="0" smtClean="0"/>
              <a:t>D.W        Q.S        1000 g</a:t>
            </a:r>
          </a:p>
          <a:p>
            <a:pPr marL="0" indent="0">
              <a:buNone/>
            </a:pPr>
            <a:endParaRPr lang="en-US" sz="2400" b="1" dirty="0" smtClean="0"/>
          </a:p>
          <a:p>
            <a:pPr marL="0" indent="0">
              <a:buNone/>
            </a:pPr>
            <a:r>
              <a:rPr lang="en-US" sz="2400" b="1" dirty="0" smtClean="0">
                <a:solidFill>
                  <a:schemeClr val="accent1">
                    <a:lumMod val="50000"/>
                  </a:schemeClr>
                </a:solidFill>
              </a:rPr>
              <a:t>Method :</a:t>
            </a:r>
          </a:p>
          <a:p>
            <a:pPr marL="457200" indent="-457200">
              <a:buFont typeface="+mj-lt"/>
              <a:buAutoNum type="arabicPeriod"/>
            </a:pPr>
            <a:r>
              <a:rPr lang="en-US" sz="2400" dirty="0" smtClean="0"/>
              <a:t>Weigh the beaker empty and weigh the sucrose in it </a:t>
            </a:r>
          </a:p>
          <a:p>
            <a:pPr marL="457200" indent="-457200">
              <a:buFont typeface="+mj-lt"/>
              <a:buAutoNum type="arabicPeriod"/>
            </a:pPr>
            <a:r>
              <a:rPr lang="en-US" sz="2400" dirty="0" smtClean="0"/>
              <a:t>Add small quantity  of water with stirring to dissolve the sucrose on gentle heating (using water bath).</a:t>
            </a:r>
          </a:p>
          <a:p>
            <a:pPr marL="457200" indent="-457200">
              <a:buFont typeface="+mj-lt"/>
              <a:buAutoNum type="arabicPeriod"/>
            </a:pPr>
            <a:r>
              <a:rPr lang="en-US" sz="2400" dirty="0" smtClean="0"/>
              <a:t>Weigh again to complete the weigh by hot water</a:t>
            </a:r>
          </a:p>
          <a:p>
            <a:pPr marL="457200" indent="-457200">
              <a:buFont typeface="+mj-lt"/>
              <a:buAutoNum type="arabicPeriod"/>
            </a:pPr>
            <a:endParaRPr lang="en-US" sz="2400" dirty="0" smtClean="0"/>
          </a:p>
          <a:p>
            <a:pPr marL="0" indent="0">
              <a:buNone/>
            </a:pPr>
            <a:r>
              <a:rPr lang="en-US" sz="2800" b="1" dirty="0" smtClean="0">
                <a:solidFill>
                  <a:schemeClr val="accent3">
                    <a:lumMod val="50000"/>
                  </a:schemeClr>
                </a:solidFill>
              </a:rPr>
              <a:t>Simple syrup U.S.P.</a:t>
            </a:r>
          </a:p>
          <a:p>
            <a:pPr marL="0" indent="0">
              <a:buNone/>
            </a:pPr>
            <a:r>
              <a:rPr lang="en-US" sz="2800" b="1" dirty="0" smtClean="0"/>
              <a:t>Rx</a:t>
            </a:r>
          </a:p>
          <a:p>
            <a:pPr marL="0" indent="0">
              <a:buNone/>
            </a:pPr>
            <a:r>
              <a:rPr lang="en-US" sz="2600" b="1" dirty="0" smtClean="0"/>
              <a:t>Sucrose             850  g</a:t>
            </a:r>
          </a:p>
          <a:p>
            <a:pPr marL="0" indent="0">
              <a:buNone/>
            </a:pPr>
            <a:r>
              <a:rPr lang="en-US" sz="2600" b="1" dirty="0" smtClean="0"/>
              <a:t>D.W     Q.S        1000 ml</a:t>
            </a:r>
          </a:p>
          <a:p>
            <a:pPr marL="0" indent="0">
              <a:buNone/>
            </a:pPr>
            <a:r>
              <a:rPr lang="en-US" sz="2600" b="1" dirty="0" smtClean="0">
                <a:solidFill>
                  <a:schemeClr val="accent1">
                    <a:lumMod val="50000"/>
                  </a:schemeClr>
                </a:solidFill>
              </a:rPr>
              <a:t>Methods :</a:t>
            </a:r>
          </a:p>
          <a:p>
            <a:pPr marL="0" indent="0">
              <a:buNone/>
            </a:pPr>
            <a:r>
              <a:rPr lang="en-US" sz="2200" dirty="0" smtClean="0"/>
              <a:t>Prepare by using boiling water </a:t>
            </a:r>
          </a:p>
          <a:p>
            <a:pPr marL="0" indent="0">
              <a:buNone/>
            </a:pPr>
            <a:endParaRPr lang="en-US" sz="2600" b="1" dirty="0" smtClean="0"/>
          </a:p>
          <a:p>
            <a:pPr marL="0" indent="0">
              <a:buNone/>
            </a:pPr>
            <a:endParaRPr lang="en-US" sz="2400" dirty="0" smtClean="0"/>
          </a:p>
        </p:txBody>
      </p:sp>
    </p:spTree>
    <p:extLst>
      <p:ext uri="{BB962C8B-B14F-4D97-AF65-F5344CB8AC3E}">
        <p14:creationId xmlns:p14="http://schemas.microsoft.com/office/powerpoint/2010/main" val="398734635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91600" cy="457200"/>
          </a:xfrm>
          <a:solidFill>
            <a:schemeClr val="accent3">
              <a:lumMod val="60000"/>
              <a:lumOff val="40000"/>
            </a:schemeClr>
          </a:solidFill>
        </p:spPr>
        <p:txBody>
          <a:bodyPr>
            <a:noAutofit/>
          </a:bodyPr>
          <a:lstStyle/>
          <a:p>
            <a:pPr algn="l"/>
            <a:r>
              <a:rPr lang="en-US" sz="2800" b="1" dirty="0" smtClean="0">
                <a:solidFill>
                  <a:schemeClr val="accent3">
                    <a:lumMod val="50000"/>
                  </a:schemeClr>
                </a:solidFill>
              </a:rPr>
              <a:t>Ipecac syrup</a:t>
            </a:r>
            <a:endParaRPr lang="en-US" sz="2800" b="1" dirty="0">
              <a:solidFill>
                <a:schemeClr val="accent3">
                  <a:lumMod val="50000"/>
                </a:schemeClr>
              </a:solidFill>
            </a:endParaRPr>
          </a:p>
        </p:txBody>
      </p:sp>
      <p:sp>
        <p:nvSpPr>
          <p:cNvPr id="3" name="Content Placeholder 2"/>
          <p:cNvSpPr>
            <a:spLocks noGrp="1"/>
          </p:cNvSpPr>
          <p:nvPr>
            <p:ph idx="1"/>
          </p:nvPr>
        </p:nvSpPr>
        <p:spPr>
          <a:xfrm>
            <a:off x="76200" y="533400"/>
            <a:ext cx="8991600" cy="6172200"/>
          </a:xfrm>
          <a:solidFill>
            <a:schemeClr val="accent2">
              <a:lumMod val="40000"/>
              <a:lumOff val="60000"/>
            </a:schemeClr>
          </a:solidFill>
        </p:spPr>
        <p:txBody>
          <a:bodyPr>
            <a:normAutofit fontScale="40000" lnSpcReduction="20000"/>
          </a:bodyPr>
          <a:lstStyle/>
          <a:p>
            <a:pPr marL="0" indent="0">
              <a:buNone/>
            </a:pPr>
            <a:r>
              <a:rPr lang="en-US" sz="4400" b="1" dirty="0" smtClean="0"/>
              <a:t>Rx</a:t>
            </a:r>
          </a:p>
          <a:p>
            <a:pPr marL="0" indent="0">
              <a:buNone/>
            </a:pPr>
            <a:r>
              <a:rPr lang="en-US" sz="4000" b="1" dirty="0" smtClean="0"/>
              <a:t>Ipecac fluid extracts              70 ml</a:t>
            </a:r>
          </a:p>
          <a:p>
            <a:pPr marL="0" indent="0">
              <a:buNone/>
            </a:pPr>
            <a:r>
              <a:rPr lang="en-US" sz="4000" b="1" dirty="0" smtClean="0"/>
              <a:t>Glycerin                                   100 ml</a:t>
            </a:r>
          </a:p>
          <a:p>
            <a:pPr marL="0" indent="0">
              <a:buNone/>
            </a:pPr>
            <a:r>
              <a:rPr lang="en-US" sz="4000" b="1" dirty="0" smtClean="0"/>
              <a:t>Simple syrup            Q.S        1000 ml</a:t>
            </a:r>
          </a:p>
          <a:p>
            <a:pPr marL="0" indent="0">
              <a:buNone/>
            </a:pPr>
            <a:r>
              <a:rPr lang="en-US" sz="4000" b="1" dirty="0"/>
              <a:t>Sig </a:t>
            </a:r>
            <a:r>
              <a:rPr lang="en-US" sz="4000" b="1" dirty="0" smtClean="0"/>
              <a:t>f    </a:t>
            </a:r>
            <a:r>
              <a:rPr lang="en-US" sz="4000" b="1" dirty="0" err="1" smtClean="0"/>
              <a:t>ss</a:t>
            </a:r>
            <a:r>
              <a:rPr lang="en-US" sz="4000" b="1" dirty="0" smtClean="0"/>
              <a:t>      </a:t>
            </a:r>
            <a:r>
              <a:rPr lang="en-US" sz="4000" b="1" dirty="0" err="1"/>
              <a:t>t.i.d</a:t>
            </a:r>
            <a:r>
              <a:rPr lang="en-US" sz="4000" b="1" dirty="0"/>
              <a:t>      </a:t>
            </a:r>
            <a:r>
              <a:rPr lang="en-US" sz="4000" b="1" dirty="0" err="1" smtClean="0"/>
              <a:t>p.c</a:t>
            </a:r>
            <a:endParaRPr lang="en-US" sz="4000" b="1" dirty="0" smtClean="0"/>
          </a:p>
          <a:p>
            <a:pPr marL="0" indent="0">
              <a:buNone/>
            </a:pPr>
            <a:r>
              <a:rPr lang="en-US" sz="4200" b="1" dirty="0" smtClean="0">
                <a:solidFill>
                  <a:schemeClr val="accent1">
                    <a:lumMod val="50000"/>
                  </a:schemeClr>
                </a:solidFill>
              </a:rPr>
              <a:t>Method:</a:t>
            </a:r>
          </a:p>
          <a:p>
            <a:pPr marL="0" indent="0">
              <a:buNone/>
            </a:pPr>
            <a:r>
              <a:rPr lang="en-US" sz="4000" b="1" dirty="0" smtClean="0"/>
              <a:t>Mix the fluid extract with glycerin then add enough syrup to make the product measure 1000 ml and mix thoroughly.</a:t>
            </a:r>
          </a:p>
          <a:p>
            <a:pPr marL="0" indent="0">
              <a:buNone/>
            </a:pPr>
            <a:r>
              <a:rPr lang="en-US" sz="4000" b="1" dirty="0" smtClean="0"/>
              <a:t>Note :</a:t>
            </a:r>
          </a:p>
          <a:p>
            <a:pPr marL="0" indent="0">
              <a:buNone/>
            </a:pPr>
            <a:r>
              <a:rPr lang="en-US" sz="4000" b="1" dirty="0" smtClean="0"/>
              <a:t>Ipecac used as expectorant in small dose </a:t>
            </a:r>
            <a:r>
              <a:rPr lang="en-US" sz="4000" b="1" smtClean="0"/>
              <a:t>(25 -</a:t>
            </a:r>
            <a:r>
              <a:rPr lang="en-US" sz="4000" b="1" dirty="0" smtClean="0"/>
              <a:t>100 mg) at larger dose it is used as emetic  agent (vomiting occur within 30 min due irritation of GIT.</a:t>
            </a:r>
          </a:p>
          <a:p>
            <a:pPr marL="0" indent="0">
              <a:buNone/>
            </a:pPr>
            <a:r>
              <a:rPr lang="en-US" sz="4000" b="1" dirty="0" smtClean="0"/>
              <a:t>Emetic dose in adult 10-30 ml ,in children 10 -15 ml.</a:t>
            </a:r>
          </a:p>
          <a:p>
            <a:pPr marL="0" indent="0">
              <a:buNone/>
            </a:pPr>
            <a:r>
              <a:rPr lang="en-US" sz="5100" b="1" dirty="0" err="1" smtClean="0">
                <a:solidFill>
                  <a:schemeClr val="accent3">
                    <a:lumMod val="50000"/>
                  </a:schemeClr>
                </a:solidFill>
              </a:rPr>
              <a:t>Tolu</a:t>
            </a:r>
            <a:r>
              <a:rPr lang="en-US" sz="5100" b="1" dirty="0" smtClean="0">
                <a:solidFill>
                  <a:schemeClr val="accent3">
                    <a:lumMod val="50000"/>
                  </a:schemeClr>
                </a:solidFill>
              </a:rPr>
              <a:t> balsam syrup   U.S.P</a:t>
            </a:r>
          </a:p>
          <a:p>
            <a:pPr marL="0" indent="0">
              <a:buNone/>
            </a:pPr>
            <a:r>
              <a:rPr lang="en-US" sz="4000" b="1" dirty="0" smtClean="0"/>
              <a:t>Rx</a:t>
            </a:r>
          </a:p>
          <a:p>
            <a:pPr marL="0" indent="0">
              <a:buNone/>
            </a:pPr>
            <a:r>
              <a:rPr lang="en-US" sz="4000" b="1" dirty="0" err="1" smtClean="0"/>
              <a:t>Tr.of</a:t>
            </a:r>
            <a:r>
              <a:rPr lang="en-US" sz="4000" b="1" dirty="0" smtClean="0"/>
              <a:t> </a:t>
            </a:r>
            <a:r>
              <a:rPr lang="en-US" sz="4000" b="1" dirty="0" err="1" smtClean="0"/>
              <a:t>tolu</a:t>
            </a:r>
            <a:r>
              <a:rPr lang="en-US" sz="4000" b="1" dirty="0" smtClean="0"/>
              <a:t> balsam         50 ml</a:t>
            </a:r>
          </a:p>
          <a:p>
            <a:pPr marL="0" indent="0">
              <a:buNone/>
            </a:pPr>
            <a:r>
              <a:rPr lang="en-US" sz="4000" b="1" dirty="0" smtClean="0"/>
              <a:t>Mg carbonate              10 g</a:t>
            </a:r>
          </a:p>
          <a:p>
            <a:pPr marL="0" indent="0">
              <a:buNone/>
            </a:pPr>
            <a:r>
              <a:rPr lang="en-US" sz="4000" b="1" dirty="0" smtClean="0"/>
              <a:t>Sucrose                          820 g</a:t>
            </a:r>
          </a:p>
          <a:p>
            <a:pPr marL="0" indent="0">
              <a:buNone/>
            </a:pPr>
            <a:r>
              <a:rPr lang="en-US" sz="4000" b="1" dirty="0" smtClean="0"/>
              <a:t>D.W</a:t>
            </a:r>
            <a:r>
              <a:rPr lang="en-US" sz="4000" b="1" dirty="0" smtClean="0">
                <a:solidFill>
                  <a:schemeClr val="accent3">
                    <a:lumMod val="50000"/>
                  </a:schemeClr>
                </a:solidFill>
              </a:rPr>
              <a:t>	</a:t>
            </a:r>
            <a:r>
              <a:rPr lang="en-US" sz="4000" b="1" dirty="0" smtClean="0"/>
              <a:t>   Q.S           1000 ml </a:t>
            </a:r>
          </a:p>
          <a:p>
            <a:pPr marL="0" indent="0">
              <a:buNone/>
            </a:pPr>
            <a:r>
              <a:rPr lang="en-US" sz="4000" b="1" dirty="0" smtClean="0"/>
              <a:t>Sig      f     </a:t>
            </a:r>
            <a:r>
              <a:rPr lang="en-US" sz="4000" b="1" dirty="0" err="1" smtClean="0"/>
              <a:t>ss</a:t>
            </a:r>
            <a:r>
              <a:rPr lang="en-US" sz="4000" b="1" dirty="0" smtClean="0"/>
              <a:t>       </a:t>
            </a:r>
            <a:r>
              <a:rPr lang="en-US" sz="4000" b="1" dirty="0" err="1" smtClean="0"/>
              <a:t>p.r.n</a:t>
            </a:r>
            <a:endParaRPr lang="en-US" sz="4000" b="1" dirty="0" smtClean="0"/>
          </a:p>
          <a:p>
            <a:pPr marL="0" indent="0">
              <a:buNone/>
            </a:pPr>
            <a:r>
              <a:rPr lang="en-US" sz="4000" b="1" dirty="0" smtClean="0">
                <a:solidFill>
                  <a:schemeClr val="tx2">
                    <a:lumMod val="75000"/>
                  </a:schemeClr>
                </a:solidFill>
              </a:rPr>
              <a:t>Method:</a:t>
            </a:r>
          </a:p>
          <a:p>
            <a:pPr marL="0" indent="0">
              <a:buNone/>
            </a:pPr>
            <a:r>
              <a:rPr lang="en-US" sz="4000" b="1" dirty="0" smtClean="0"/>
              <a:t>1.Mix </a:t>
            </a:r>
            <a:r>
              <a:rPr lang="en-US" sz="4000" b="1" dirty="0" err="1" smtClean="0"/>
              <a:t>tolu</a:t>
            </a:r>
            <a:r>
              <a:rPr lang="en-US" sz="4000" b="1" dirty="0" smtClean="0"/>
              <a:t> balsam </a:t>
            </a:r>
            <a:r>
              <a:rPr lang="en-US" sz="4000" b="1" dirty="0" err="1" smtClean="0"/>
              <a:t>tr.with</a:t>
            </a:r>
            <a:r>
              <a:rPr lang="en-US" sz="4000" b="1" dirty="0" smtClean="0"/>
              <a:t> 10 </a:t>
            </a:r>
            <a:r>
              <a:rPr lang="en-US" sz="4000" b="1" dirty="0" err="1" smtClean="0"/>
              <a:t>gm</a:t>
            </a:r>
            <a:r>
              <a:rPr lang="en-US" sz="4000" b="1" dirty="0" smtClean="0"/>
              <a:t> Mg carbonate and sucrose 60 g in a </a:t>
            </a:r>
            <a:r>
              <a:rPr lang="en-US" sz="4000" b="1" dirty="0" err="1" smtClean="0"/>
              <a:t>mortor</a:t>
            </a:r>
            <a:r>
              <a:rPr lang="en-US" sz="4000" b="1" dirty="0" smtClean="0"/>
              <a:t>.</a:t>
            </a:r>
          </a:p>
          <a:p>
            <a:pPr marL="0" indent="0">
              <a:buNone/>
            </a:pPr>
            <a:r>
              <a:rPr lang="en-US" sz="4000" b="1" dirty="0" smtClean="0"/>
              <a:t>2.Gradualy add 430 ml D.W with trituration and filter </a:t>
            </a:r>
          </a:p>
          <a:p>
            <a:pPr marL="0" indent="0">
              <a:buNone/>
            </a:pPr>
            <a:r>
              <a:rPr lang="en-US" sz="4000" b="1" dirty="0" smtClean="0"/>
              <a:t>3. </a:t>
            </a:r>
            <a:r>
              <a:rPr lang="en-US" sz="4000" b="1" dirty="0" err="1" smtClean="0"/>
              <a:t>Disslove</a:t>
            </a:r>
            <a:r>
              <a:rPr lang="en-US" sz="4000" b="1" dirty="0" smtClean="0"/>
              <a:t> the remainder of sucrose (760 g) in the clear </a:t>
            </a:r>
            <a:r>
              <a:rPr lang="en-US" sz="4000" b="1" dirty="0" err="1" smtClean="0"/>
              <a:t>filterate</a:t>
            </a:r>
            <a:r>
              <a:rPr lang="en-US" sz="4000" b="1" dirty="0" smtClean="0"/>
              <a:t> with gentle heating (not over 50 c)</a:t>
            </a:r>
          </a:p>
          <a:p>
            <a:pPr marL="0" indent="0">
              <a:buNone/>
            </a:pPr>
            <a:r>
              <a:rPr lang="en-US" sz="4000" b="1" dirty="0" smtClean="0"/>
              <a:t>4.Strain the syrup .while warm and add D.W through strainer to make product .mix thoroughly .</a:t>
            </a:r>
          </a:p>
          <a:p>
            <a:pPr marL="0" indent="0">
              <a:buNone/>
            </a:pPr>
            <a:r>
              <a:rPr lang="en-US" sz="4000" dirty="0" smtClean="0"/>
              <a:t> </a:t>
            </a:r>
            <a:endParaRPr lang="en-US" sz="40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350" y="1648690"/>
            <a:ext cx="151533" cy="19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8572" y="5036060"/>
            <a:ext cx="155106" cy="19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3222286"/>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639762"/>
          </a:xfrm>
        </p:spPr>
        <p:txBody>
          <a:bodyPr>
            <a:noAutofit/>
          </a:bodyPr>
          <a:lstStyle/>
          <a:p>
            <a:pPr algn="l"/>
            <a:r>
              <a:rPr lang="en-US" sz="3200" dirty="0" smtClean="0">
                <a:solidFill>
                  <a:schemeClr val="bg2">
                    <a:lumMod val="50000"/>
                  </a:schemeClr>
                </a:solidFill>
              </a:rPr>
              <a:t>Notes </a:t>
            </a:r>
            <a:endParaRPr lang="en-US" sz="3200" dirty="0">
              <a:solidFill>
                <a:schemeClr val="bg2">
                  <a:lumMod val="50000"/>
                </a:schemeClr>
              </a:solidFill>
            </a:endParaRPr>
          </a:p>
        </p:txBody>
      </p:sp>
      <p:sp>
        <p:nvSpPr>
          <p:cNvPr id="3" name="Content Placeholder 2"/>
          <p:cNvSpPr>
            <a:spLocks noGrp="1"/>
          </p:cNvSpPr>
          <p:nvPr>
            <p:ph idx="1"/>
          </p:nvPr>
        </p:nvSpPr>
        <p:spPr>
          <a:xfrm>
            <a:off x="304800" y="990600"/>
            <a:ext cx="8382000" cy="4525963"/>
          </a:xfrm>
          <a:solidFill>
            <a:schemeClr val="accent3">
              <a:lumMod val="60000"/>
              <a:lumOff val="40000"/>
            </a:schemeClr>
          </a:solidFill>
        </p:spPr>
        <p:txBody>
          <a:bodyPr>
            <a:normAutofit/>
          </a:bodyPr>
          <a:lstStyle/>
          <a:p>
            <a:pPr>
              <a:buFont typeface="Wingdings" pitchFamily="2" charset="2"/>
              <a:buChar char="ü"/>
            </a:pPr>
            <a:r>
              <a:rPr lang="en-US" sz="2400" dirty="0" err="1" smtClean="0"/>
              <a:t>Tolu</a:t>
            </a:r>
            <a:r>
              <a:rPr lang="en-US" sz="2400" dirty="0" smtClean="0"/>
              <a:t> balsam syrup used as expectorant , </a:t>
            </a:r>
            <a:r>
              <a:rPr lang="en-US" sz="2400" dirty="0" err="1" smtClean="0"/>
              <a:t>flavouring</a:t>
            </a:r>
            <a:r>
              <a:rPr lang="en-US" sz="2400" dirty="0" smtClean="0"/>
              <a:t> agent .</a:t>
            </a:r>
          </a:p>
          <a:p>
            <a:pPr>
              <a:buFont typeface="Wingdings" pitchFamily="2" charset="2"/>
              <a:buChar char="ü"/>
            </a:pPr>
            <a:r>
              <a:rPr lang="en-US" sz="2400" dirty="0" err="1" smtClean="0"/>
              <a:t>Tolu</a:t>
            </a:r>
            <a:r>
              <a:rPr lang="en-US" sz="2400" dirty="0" smtClean="0"/>
              <a:t> balsam is soluble in alcohol , ether, chloroform but it is insoluble in water because it contain resins.</a:t>
            </a:r>
          </a:p>
          <a:p>
            <a:pPr>
              <a:buFont typeface="Wingdings" pitchFamily="2" charset="2"/>
              <a:buChar char="ü"/>
            </a:pPr>
            <a:r>
              <a:rPr lang="en-US" sz="2400" dirty="0" smtClean="0"/>
              <a:t>Mg carbonate is very soluble in water and partially soluble in alcohol.</a:t>
            </a:r>
          </a:p>
          <a:p>
            <a:pPr>
              <a:buFont typeface="Wingdings" pitchFamily="2" charset="2"/>
              <a:buChar char="ü"/>
            </a:pPr>
            <a:r>
              <a:rPr lang="en-US" sz="2400" dirty="0" smtClean="0"/>
              <a:t>Mg carbonate used as distributing agent for </a:t>
            </a:r>
            <a:r>
              <a:rPr lang="en-US" sz="2400" dirty="0" err="1" smtClean="0"/>
              <a:t>tolu</a:t>
            </a:r>
            <a:r>
              <a:rPr lang="en-US" sz="2400" dirty="0" smtClean="0"/>
              <a:t> balsam tr. Because it is alkaline and this help in dissolving the resinous content of the </a:t>
            </a:r>
            <a:r>
              <a:rPr lang="en-US" sz="2400" dirty="0" err="1" smtClean="0"/>
              <a:t>tolu</a:t>
            </a:r>
            <a:r>
              <a:rPr lang="en-US" sz="2400" dirty="0" smtClean="0"/>
              <a:t> balsam .</a:t>
            </a:r>
            <a:endParaRPr lang="en-US" sz="2400" dirty="0"/>
          </a:p>
        </p:txBody>
      </p:sp>
    </p:spTree>
    <p:extLst>
      <p:ext uri="{BB962C8B-B14F-4D97-AF65-F5344CB8AC3E}">
        <p14:creationId xmlns:p14="http://schemas.microsoft.com/office/powerpoint/2010/main" val="2529997762"/>
      </p:ext>
    </p:extLst>
  </p:cSld>
  <p:clrMapOvr>
    <a:masterClrMapping/>
  </p:clrMapOvr>
  <mc:AlternateContent xmlns:mc="http://schemas.openxmlformats.org/markup-compatibility/2006" xmlns:p14="http://schemas.microsoft.com/office/powerpoint/2010/main">
    <mc:Choice Requires="p14">
      <p:transition spd="slow" p14:dur="3400">
        <p14:reveal thruBlk="1"/>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6095</TotalTime>
  <Words>1365</Words>
  <Application>Microsoft Office PowerPoint</Application>
  <PresentationFormat>On-screen Show (4:3)</PresentationFormat>
  <Paragraphs>184</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syrup</vt:lpstr>
      <vt:lpstr>Pharmaceutical classification of syrups according to their basic formulation</vt:lpstr>
      <vt:lpstr>Note :</vt:lpstr>
      <vt:lpstr>PowerPoint Presentation</vt:lpstr>
      <vt:lpstr>Hydrolysis of sucrose </vt:lpstr>
      <vt:lpstr>Simple syrup B.P</vt:lpstr>
      <vt:lpstr>Ipecac syrup</vt:lpstr>
      <vt:lpstr>Notes </vt:lpstr>
      <vt:lpstr>Mist. Diuretic (acidic)</vt:lpstr>
      <vt:lpstr>Method </vt:lpstr>
      <vt:lpstr>Hypophosphite syrup </vt:lpstr>
      <vt:lpstr>Sugar – free syrup (non - nutritive syrup)</vt:lpstr>
      <vt:lpstr>Sorbitol based syrup </vt:lpstr>
      <vt:lpstr>Sorbitol solution U.S.P </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syrup</dc:title>
  <dc:creator>nora</dc:creator>
  <cp:lastModifiedBy>nora</cp:lastModifiedBy>
  <cp:revision>61</cp:revision>
  <cp:lastPrinted>2015-10-25T20:28:21Z</cp:lastPrinted>
  <dcterms:created xsi:type="dcterms:W3CDTF">2006-08-16T00:00:00Z</dcterms:created>
  <dcterms:modified xsi:type="dcterms:W3CDTF">2016-03-01T06:11:40Z</dcterms:modified>
</cp:coreProperties>
</file>