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64" r:id="rId6"/>
    <p:sldId id="271" r:id="rId7"/>
    <p:sldId id="265" r:id="rId8"/>
    <p:sldId id="267" r:id="rId9"/>
    <p:sldId id="276" r:id="rId10"/>
    <p:sldId id="258" r:id="rId11"/>
    <p:sldId id="259" r:id="rId12"/>
    <p:sldId id="260" r:id="rId13"/>
    <p:sldId id="277" r:id="rId14"/>
    <p:sldId id="261" r:id="rId15"/>
    <p:sldId id="263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9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19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2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6D501-A434-45E8-A864-28889832E923}" type="datetimeFigureOut">
              <a:rPr lang="en-US" smtClean="0"/>
              <a:pPr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897" y="1445654"/>
            <a:ext cx="11204060" cy="226278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Determination </a:t>
            </a:r>
            <a:r>
              <a:rPr lang="en-US" sz="4800" b="1" dirty="0" smtClean="0">
                <a:solidFill>
                  <a:schemeClr val="tx1"/>
                </a:solidFill>
              </a:rPr>
              <a:t>of the </a:t>
            </a:r>
            <a:r>
              <a:rPr lang="en-US" sz="4800" b="1" dirty="0">
                <a:solidFill>
                  <a:schemeClr val="tx1"/>
                </a:solidFill>
              </a:rPr>
              <a:t>Blood </a:t>
            </a:r>
            <a:r>
              <a:rPr lang="en-US" sz="4800" b="1" dirty="0" smtClean="0">
                <a:solidFill>
                  <a:schemeClr val="tx1"/>
                </a:solidFill>
              </a:rPr>
              <a:t>Pressure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29" y="3979573"/>
            <a:ext cx="9133010" cy="2150772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smtClean="0">
                <a:solidFill>
                  <a:schemeClr val="tx1"/>
                </a:solidFill>
              </a:rPr>
              <a:t>Physiology </a:t>
            </a:r>
            <a:r>
              <a:rPr lang="en-US" sz="3300" b="1" dirty="0" smtClean="0">
                <a:solidFill>
                  <a:schemeClr val="tx1"/>
                </a:solidFill>
              </a:rPr>
              <a:t>lab-2</a:t>
            </a:r>
            <a:endParaRPr lang="en-US" sz="3300" b="1" dirty="0" smtClean="0">
              <a:solidFill>
                <a:schemeClr val="tx1"/>
              </a:solidFill>
            </a:endParaRPr>
          </a:p>
          <a:p>
            <a:pPr algn="ctr"/>
            <a:endParaRPr lang="en-US" sz="3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College of Pharmacy/ Department of pharmacology and Toxicology</a:t>
            </a: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2019-2020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4480"/>
            <a:ext cx="9162342" cy="394877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Palpatory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802" y="807605"/>
            <a:ext cx="112623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Palpatory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method: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subject is asked to sit on a stool. The cuff is tied around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upper arm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lower border of the cuff not less than 2.5 cm above the cubital fossa.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outlet valve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bulb is closed. The radial pulse is palpated while the cuff is being inflated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pressure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slightly above the level at which the radial pulsation is no longer felt.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pressure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the pulsation was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obliterated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read in the mercury manometer. The outlet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valve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opened.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manometric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reading is noted at the point where the pulsation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reappears.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average of the two readings gives the systolic 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127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diastolic pressure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cannot be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determined by this method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lacks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accuracy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systolic pressure measured by it is lower than the actual by 4–6 mm Hg.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07026" y="219518"/>
            <a:ext cx="8911687" cy="58808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Procedure: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26" y="4756911"/>
            <a:ext cx="3157374" cy="21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190445"/>
            <a:ext cx="11166987" cy="5417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Auscultatory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method, both the systolic and diastolic blood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can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measured. The chest piece of the stethoscope is placed over the brachial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in the cuff is raised above the systolic pressure (by about 30 mm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Hg).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pressure is then lowered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gradually (2–3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 per second).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sounds that are heard are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Korotkoff’s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sounds.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first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 (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occurs is a sharp tapping sound, indicates the peak systolic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III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initially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murmurish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quality and then louder and more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banging, are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turbulent flow of blood through a partially occluded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vessel.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 becomes muffled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dull.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V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accurately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gives true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which is disappearance of the sound 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1).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84660" y="624110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Procedure: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APPARATUSES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1-Stethoscope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The chest-piece.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 The rubber tubing.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The ear-frame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2-Sphygmomanometer (Commonly called the “BP apparatus”)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00" y="64360"/>
            <a:ext cx="9550147" cy="610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302" y="6208066"/>
            <a:ext cx="1171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wiss721BT-BoldCondensed"/>
              </a:rPr>
              <a:t>Figs </a:t>
            </a:r>
            <a:r>
              <a:rPr lang="en-US" b="1" dirty="0" smtClean="0">
                <a:latin typeface="Swiss721BT-BoldCondensed"/>
              </a:rPr>
              <a:t>1: </a:t>
            </a:r>
            <a:r>
              <a:rPr lang="en-US" b="1" dirty="0">
                <a:latin typeface="Swiss721BT-RomanCondensed"/>
              </a:rPr>
              <a:t>(A) Mercury sphygmomanometer; (B) Aneroid sphygmomanometer</a:t>
            </a:r>
            <a:r>
              <a:rPr lang="en-US" b="1" dirty="0" smtClean="0">
                <a:latin typeface="Swiss721BT-RomanCondensed"/>
              </a:rPr>
              <a:t>; (</a:t>
            </a:r>
            <a:r>
              <a:rPr lang="en-US" b="1" dirty="0">
                <a:latin typeface="Swiss721BT-RomanCondensed"/>
              </a:rPr>
              <a:t>C) </a:t>
            </a:r>
            <a:r>
              <a:rPr lang="en-US" b="1" dirty="0" smtClean="0">
                <a:latin typeface="Swiss721BT-RomanCondensed"/>
              </a:rPr>
              <a:t>cuff</a:t>
            </a:r>
            <a:r>
              <a:rPr lang="en-US" b="1" dirty="0">
                <a:latin typeface="Swiss721BT-RomanCondensed"/>
              </a:rPr>
              <a:t>; (D) </a:t>
            </a:r>
            <a:r>
              <a:rPr lang="en-US" b="1" dirty="0" err="1">
                <a:latin typeface="Swiss721BT-RomanCondensed"/>
              </a:rPr>
              <a:t>Korotokoff’s</a:t>
            </a:r>
            <a:r>
              <a:rPr lang="en-US" b="1" dirty="0">
                <a:latin typeface="Swiss721BT-RomanCondensed"/>
              </a:rPr>
              <a:t> sounds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4851" y="1249251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42575" y="5213798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538" y="45509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3401" y="125772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65570" y="445619"/>
            <a:ext cx="192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Systolic </a:t>
            </a:r>
            <a:r>
              <a:rPr lang="en-US" sz="2000" b="1" dirty="0" err="1" smtClean="0"/>
              <a:t>Bp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234347" y="5104085"/>
            <a:ext cx="192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Diastolic </a:t>
            </a:r>
            <a:r>
              <a:rPr lang="en-US" sz="2000" b="1" dirty="0" err="1" smtClean="0"/>
              <a:t>Bp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42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1236128"/>
            <a:ext cx="10865476" cy="462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precautions in the use of sphygmomanometer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The manometer should be placed at the level of the heart.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The lower border of the cuff should be 2.5 cm above the cubital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fossa. For    children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narrow cuff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be used.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Blood pressure should be preferably taken in the left arm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Clothing must be removed from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5-Wrapping the cuff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neither tight nor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loose;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undersized cuffs may yield too high a pressure, whereas oversized cuffs yields too low a pressure.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10" y="249936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514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101" y="250623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8818" y="1236092"/>
            <a:ext cx="10598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Blood pressure (BP) is the lateral pressure exerted by the column of blood on the wall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artery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9951" y="2516982"/>
            <a:ext cx="116820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AIM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determine the blood pressure of the given subject at rest and after moderate exercise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APPARATUS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Sphygmomanometer and stethoscope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PRINCIPLE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pressure of blood in the artery (brachial artery) is balanced against the pressure of air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rubber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cuff surrounding the artery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pressure of air in the cuff is then measured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mercury manometer.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1412" y="733246"/>
            <a:ext cx="1041965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Systolic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maximum pressure in the arteries during systole. It indicates: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The extent of work done by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overcoming the resistance of the vessels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The force with which the heart is working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The degree of pressure which the arterial walls have to withstand. 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minimum pressure at the end of ventricular diastole. It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measure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constant stretch to which walls of the arteries are subjected. It is 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important than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systolic pressure because: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It is less fluctuating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the pressure of peripheral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depends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mainly 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lasticity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aorta and large branches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31938" y="31750"/>
            <a:ext cx="8912225" cy="128111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12192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Pulse pressure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difference between the systolic and diastolic pressures.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information about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atherosclerosis (hardening of blood vessels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arterial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present throughout the cardiac cycle. It is responsible for pushing the blood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systemic circulatory system. It is equal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diastolic pressure + 1/3 pulse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(systolic blood pressure + 2x diastolic blood pressure)/3</a:t>
            </a: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26" y="783412"/>
            <a:ext cx="8911687" cy="128089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NORMAL VALUES</a:t>
            </a:r>
            <a:b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626" y="1801061"/>
            <a:ext cx="10340099" cy="416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systolic pressure in healthy adults is 100–140 mm Hg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60–90 mm Hg.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children it is closer to the lower end of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scale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elderly, it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reaches or even exceeds the higher figure.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difference between the systolic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pulse pressure 30–60 mm Hg.</a:t>
            </a:r>
          </a:p>
        </p:txBody>
      </p:sp>
    </p:spTree>
    <p:extLst>
      <p:ext uri="{BB962C8B-B14F-4D97-AF65-F5344CB8AC3E}">
        <p14:creationId xmlns:p14="http://schemas.microsoft.com/office/powerpoint/2010/main" val="13000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925" y="6114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Observing the Effect of Various Factors</a:t>
            </a:r>
            <a:br>
              <a:rPr lang="en-US" b="1" dirty="0"/>
            </a:br>
            <a:r>
              <a:rPr lang="en-US" b="1" dirty="0"/>
              <a:t>on Blood Pressure and Heart Rate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212" y="2032000"/>
            <a:ext cx="9869488" cy="377762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Arterial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pressure is directly proportional to cardiac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 (CO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amount of blood pumped out of the left ventricle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 unit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time) and peripheral resistance (PR) to blood flow, that is,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BP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CO *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Peripheral resistance is increased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vessel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constriction (most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importantly the arterioles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increase in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viscosity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elasticity of the arteries (seen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arteriosclerosis).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 factor that increases either the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cardiac output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 the peripheral resistance causes an almost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immediate reflex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rise in blood pressure.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88" y="624110"/>
            <a:ext cx="8911687" cy="1280890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32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Physiological Variations</a:t>
            </a:r>
            <a:br>
              <a:rPr lang="en-US" sz="32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495" y="1133414"/>
            <a:ext cx="9456871" cy="57245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Blood pressure is slightly lower in women than men.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slender build have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got a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blood pressure than those of heavy build.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peak of BP being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in the late afternoon, mainly in the systolic level. The SP shows a significant fall during sleep.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Emotional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excitement and muscular exercise cause an increase in the blood pressure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ystolic blood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is increased after meals.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blood pressure especially the diastolic is highest in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standing position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lower in the sitting and lowest while the subject is lying down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increased blood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in pregnancy,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cardiac output which in turn raises systolic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33" y="355600"/>
            <a:ext cx="1161861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ffect of moderate exercise on blood pressure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exercise, there is a moderate increase in systolic blood 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due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cardiac output caused by an increased heart rate and myocardial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contractility due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increased sympathetic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activity.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increase in blood pressure is not proportionate to the increase in cardiac output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reduction in total peripheral resistance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effects of vasoconstriction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inactive regions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overcome by vasodilatation in active muscles. Hence, the diastolic pressure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exercise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 is slightly reduced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Pulse pressure is increased.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581" y="413094"/>
            <a:ext cx="8911687" cy="128089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sz="4000" b="1" dirty="0">
                <a:solidFill>
                  <a:prstClr val="black"/>
                </a:solidFill>
                <a:latin typeface="FrutigerLTStd-Bold"/>
                <a:ea typeface="+mn-ea"/>
                <a:cs typeface="+mn-cs"/>
              </a:rPr>
              <a:t>The Pulse</a:t>
            </a:r>
            <a:br>
              <a:rPr lang="en-US" sz="4000" b="1" dirty="0">
                <a:solidFill>
                  <a:prstClr val="black"/>
                </a:solidFill>
                <a:latin typeface="FrutigerLTStd-Bold"/>
                <a:ea typeface="+mn-ea"/>
                <a:cs typeface="+mn-cs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13" y="1272916"/>
            <a:ext cx="8915400" cy="438601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pulse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refers to the alternating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flows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an artery that occur with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contraction and relaxation of the left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ventricle.</a:t>
            </a:r>
          </a:p>
          <a:p>
            <a:pPr lvl="0">
              <a:buClr>
                <a:srgbClr val="A53010"/>
              </a:buClr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Normally,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heart rate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is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to 76 beats per minute in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resting state.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pulse may be felt easily on any superficial artery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 is compressed over a bone or firm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tissue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as: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the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neck (carotid artery)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inside of the elbow (brachial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 wrist (radial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artery).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128" y="1411988"/>
            <a:ext cx="2513016" cy="410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3117</TotalTime>
  <Words>1262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Century Gothic</vt:lpstr>
      <vt:lpstr>FrutigerLTStd-Bold</vt:lpstr>
      <vt:lpstr>Swiss721BT-BoldCondensed</vt:lpstr>
      <vt:lpstr>Swiss721BT-RomanCondensed</vt:lpstr>
      <vt:lpstr>Tahoma</vt:lpstr>
      <vt:lpstr>Times New Roman</vt:lpstr>
      <vt:lpstr>Wingdings</vt:lpstr>
      <vt:lpstr>Wingdings 3</vt:lpstr>
      <vt:lpstr>Wisp</vt:lpstr>
      <vt:lpstr>Determination of the Blood Pressure </vt:lpstr>
      <vt:lpstr>Blood Pressure Determinations </vt:lpstr>
      <vt:lpstr>Blood Pressure Determinations </vt:lpstr>
      <vt:lpstr>PowerPoint Presentation</vt:lpstr>
      <vt:lpstr>NORMAL VALUES </vt:lpstr>
      <vt:lpstr>Observing the Effect of Various Factors on Blood Pressure and Heart Rate </vt:lpstr>
      <vt:lpstr>Physiological Variations </vt:lpstr>
      <vt:lpstr>PowerPoint Presentation</vt:lpstr>
      <vt:lpstr>The Pulse </vt:lpstr>
      <vt:lpstr>Blood Pressure Determinations </vt:lpstr>
      <vt:lpstr>PowerPoint Presentation</vt:lpstr>
      <vt:lpstr>Procedure: </vt:lpstr>
      <vt:lpstr>APPARATUSES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wrood alkhfajy</dc:creator>
  <cp:lastModifiedBy>alsafi</cp:lastModifiedBy>
  <cp:revision>60</cp:revision>
  <dcterms:created xsi:type="dcterms:W3CDTF">2017-11-30T09:08:16Z</dcterms:created>
  <dcterms:modified xsi:type="dcterms:W3CDTF">2019-10-12T19:04:11Z</dcterms:modified>
</cp:coreProperties>
</file>