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742113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9525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1AC7A-BD77-4C09-8ABD-AFA4DC53169D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9525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81AADE-0AA7-4117-92EA-E9D5FF013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478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C0C8-0DCF-4770-AA09-7A6FF597D2A4}" type="datetimeFigureOut">
              <a:rPr lang="en-US" smtClean="0"/>
              <a:t>10/12/2015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3869-6777-4B7A-81AD-5184D3DFD0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553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C0C8-0DCF-4770-AA09-7A6FF597D2A4}" type="datetimeFigureOut">
              <a:rPr lang="en-US" smtClean="0"/>
              <a:t>10/12/2015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3869-6777-4B7A-81AD-5184D3DFD0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774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C0C8-0DCF-4770-AA09-7A6FF597D2A4}" type="datetimeFigureOut">
              <a:rPr lang="en-US" smtClean="0"/>
              <a:t>10/12/2015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3869-6777-4B7A-81AD-5184D3DFD0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696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C0C8-0DCF-4770-AA09-7A6FF597D2A4}" type="datetimeFigureOut">
              <a:rPr lang="en-US" smtClean="0"/>
              <a:t>10/12/2015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3869-6777-4B7A-81AD-5184D3DFD0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870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C0C8-0DCF-4770-AA09-7A6FF597D2A4}" type="datetimeFigureOut">
              <a:rPr lang="en-US" smtClean="0"/>
              <a:t>10/12/2015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3869-6777-4B7A-81AD-5184D3DFD0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349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C0C8-0DCF-4770-AA09-7A6FF597D2A4}" type="datetimeFigureOut">
              <a:rPr lang="en-US" smtClean="0"/>
              <a:t>10/12/2015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3869-6777-4B7A-81AD-5184D3DFD0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791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C0C8-0DCF-4770-AA09-7A6FF597D2A4}" type="datetimeFigureOut">
              <a:rPr lang="en-US" smtClean="0"/>
              <a:t>10/12/2015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3869-6777-4B7A-81AD-5184D3DFD0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338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C0C8-0DCF-4770-AA09-7A6FF597D2A4}" type="datetimeFigureOut">
              <a:rPr lang="en-US" smtClean="0"/>
              <a:t>10/12/2015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3869-6777-4B7A-81AD-5184D3DFD0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583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C0C8-0DCF-4770-AA09-7A6FF597D2A4}" type="datetimeFigureOut">
              <a:rPr lang="en-US" smtClean="0"/>
              <a:t>10/12/2015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3869-6777-4B7A-81AD-5184D3DFD0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118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C0C8-0DCF-4770-AA09-7A6FF597D2A4}" type="datetimeFigureOut">
              <a:rPr lang="en-US" smtClean="0"/>
              <a:t>10/12/2015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3869-6777-4B7A-81AD-5184D3DFD0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395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C0C8-0DCF-4770-AA09-7A6FF597D2A4}" type="datetimeFigureOut">
              <a:rPr lang="en-US" smtClean="0"/>
              <a:t>10/12/2015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3869-6777-4B7A-81AD-5184D3DFD0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269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3C0C8-0DCF-4770-AA09-7A6FF597D2A4}" type="datetimeFigureOut">
              <a:rPr lang="en-US" smtClean="0"/>
              <a:t>10/12/2015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C3869-6777-4B7A-81AD-5184D3DFD0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103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53000" y="2514600"/>
            <a:ext cx="3733800" cy="2971800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  <a:scene3d>
            <a:camera prst="isometricOffAxis2Left"/>
            <a:lightRig rig="threePt" dir="t"/>
          </a:scene3d>
        </p:spPr>
        <p:txBody>
          <a:bodyPr/>
          <a:lstStyle/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Nasal  Drops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Subtitle 3"/>
          <p:cNvSpPr txBox="1">
            <a:spLocks noGrp="1"/>
          </p:cNvSpPr>
          <p:nvPr>
            <p:ph type="subTitle" idx="1"/>
          </p:nvPr>
        </p:nvSpPr>
        <p:spPr>
          <a:xfrm>
            <a:off x="685800" y="304800"/>
            <a:ext cx="7162800" cy="10668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Pharmaceutical Technology </a:t>
            </a:r>
          </a:p>
          <a:p>
            <a:pPr algn="ctr"/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Stage three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76800" y="4294908"/>
            <a:ext cx="3810000" cy="584775"/>
          </a:xfrm>
          <a:prstGeom prst="rect">
            <a:avLst/>
          </a:prstGeom>
          <a:noFill/>
          <a:scene3d>
            <a:camera prst="isometricOffAxis2Left"/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Lab. 2</a:t>
            </a:r>
            <a:endParaRPr lang="en-US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0"/>
            <a:ext cx="4319080" cy="281939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isometricOffAxis2Left"/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1197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944562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Gargles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6388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Gargles</a:t>
            </a:r>
            <a:r>
              <a:rPr lang="en-US" b="1" dirty="0" smtClean="0"/>
              <a:t> </a:t>
            </a:r>
            <a:r>
              <a:rPr lang="en-US" dirty="0" smtClean="0"/>
              <a:t>are aqueous solution used for treatment of pharynx and </a:t>
            </a:r>
            <a:r>
              <a:rPr lang="en-US" dirty="0" err="1" smtClean="0"/>
              <a:t>nasopharynx</a:t>
            </a:r>
            <a:r>
              <a:rPr lang="en-US" dirty="0" smtClean="0"/>
              <a:t> by forcing air from lung , it is held in throat for few moments then thrown out of the mouth. They are usually diluted with water before use such as phenol gargle </a:t>
            </a:r>
            <a:r>
              <a:rPr lang="en-US" dirty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Potassium chlorate and phenol gargle     B.P.</a:t>
            </a:r>
          </a:p>
          <a:p>
            <a:pPr marL="0" indent="0">
              <a:buNone/>
            </a:pPr>
            <a:r>
              <a:rPr lang="en-US" dirty="0" smtClean="0"/>
              <a:t>Rx</a:t>
            </a:r>
          </a:p>
          <a:p>
            <a:pPr marL="0" indent="0">
              <a:buNone/>
            </a:pPr>
            <a:r>
              <a:rPr lang="en-US" dirty="0" smtClean="0"/>
              <a:t>Potassium Chlorate                                 3 g</a:t>
            </a:r>
          </a:p>
          <a:p>
            <a:pPr marL="0" indent="0">
              <a:buNone/>
            </a:pPr>
            <a:r>
              <a:rPr lang="en-US" dirty="0" smtClean="0"/>
              <a:t>Patent blue v                                            2 ml</a:t>
            </a:r>
          </a:p>
          <a:p>
            <a:pPr marL="0" indent="0">
              <a:buNone/>
            </a:pPr>
            <a:r>
              <a:rPr lang="en-US" dirty="0" smtClean="0"/>
              <a:t>Liquid phenol                                           1.5 ml </a:t>
            </a:r>
          </a:p>
          <a:p>
            <a:pPr marL="0" indent="0">
              <a:buNone/>
            </a:pPr>
            <a:r>
              <a:rPr lang="en-US" dirty="0" smtClean="0"/>
              <a:t>D.W                           Q.S                           100 ml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Sig.     1table spoonful in half glass of warm water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9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4572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procedure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763000" cy="57912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b="1" dirty="0" smtClean="0"/>
              <a:t>Dissolve the </a:t>
            </a:r>
            <a:r>
              <a:rPr lang="en-US" sz="2400" b="1" dirty="0" err="1" smtClean="0"/>
              <a:t>pott</a:t>
            </a:r>
            <a:r>
              <a:rPr lang="en-US" sz="2400" b="1" dirty="0" smtClean="0"/>
              <a:t>. Chlorate in about 15 ml of warm water.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/>
              <a:t>Cool before  adding  the liquefied phenol (very caustic).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/>
              <a:t>Add the dye solution, filter if necessary.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/>
              <a:t>Complete the volume by D.W</a:t>
            </a:r>
            <a:r>
              <a:rPr lang="en-US" sz="2800" b="1" dirty="0" smtClean="0"/>
              <a:t>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Note:-  </a:t>
            </a:r>
          </a:p>
          <a:p>
            <a:pPr marL="0" indent="0">
              <a:buNone/>
            </a:pPr>
            <a:r>
              <a:rPr lang="en-US" sz="2800" b="1" dirty="0" smtClean="0"/>
              <a:t>Stock solution of patent blue V contain 60 mg /100 ml</a:t>
            </a:r>
          </a:p>
          <a:p>
            <a:pPr marL="0" indent="0">
              <a:buNone/>
            </a:pPr>
            <a:r>
              <a:rPr lang="en-US" sz="2600" b="1" dirty="0" smtClean="0"/>
              <a:t>60 mg                             100 ml</a:t>
            </a:r>
          </a:p>
          <a:p>
            <a:pPr marL="0" indent="0">
              <a:buNone/>
            </a:pPr>
            <a:r>
              <a:rPr lang="en-US" sz="2600" b="1" dirty="0" smtClean="0"/>
              <a:t>X                                         2 ml</a:t>
            </a:r>
          </a:p>
          <a:p>
            <a:pPr marL="0" indent="0">
              <a:buNone/>
            </a:pPr>
            <a:r>
              <a:rPr lang="en-US" sz="2600" b="1" dirty="0" smtClean="0"/>
              <a:t>X= 1.2 mg</a:t>
            </a:r>
          </a:p>
          <a:p>
            <a:pPr>
              <a:buFont typeface="Wingdings" pitchFamily="2" charset="2"/>
              <a:buChar char="q"/>
            </a:pPr>
            <a:r>
              <a:rPr lang="en-US" sz="2600" b="1" dirty="0" smtClean="0"/>
              <a:t>Pot. Chl. used as </a:t>
            </a:r>
            <a:r>
              <a:rPr lang="en-US" sz="2600" b="1" dirty="0" smtClean="0">
                <a:solidFill>
                  <a:srgbClr val="FF0000"/>
                </a:solidFill>
              </a:rPr>
              <a:t>anti-inflammatory.</a:t>
            </a:r>
          </a:p>
          <a:p>
            <a:pPr>
              <a:buFont typeface="Wingdings" pitchFamily="2" charset="2"/>
              <a:buChar char="q"/>
            </a:pPr>
            <a:r>
              <a:rPr lang="en-US" sz="2600" b="1" dirty="0" smtClean="0"/>
              <a:t>Patent blue used as </a:t>
            </a:r>
            <a:r>
              <a:rPr lang="en-US" sz="2600" b="1" dirty="0" smtClean="0">
                <a:solidFill>
                  <a:srgbClr val="FF0000"/>
                </a:solidFill>
              </a:rPr>
              <a:t>coloring agent.</a:t>
            </a:r>
          </a:p>
          <a:p>
            <a:pPr>
              <a:buFont typeface="Wingdings" pitchFamily="2" charset="2"/>
              <a:buChar char="q"/>
            </a:pPr>
            <a:r>
              <a:rPr lang="en-US" sz="2600" b="1" dirty="0" smtClean="0"/>
              <a:t>Liquid phenol used as </a:t>
            </a:r>
            <a:r>
              <a:rPr lang="en-US" sz="2600" b="1" dirty="0" smtClean="0">
                <a:solidFill>
                  <a:srgbClr val="FF0000"/>
                </a:solidFill>
              </a:rPr>
              <a:t>antiseptic.</a:t>
            </a:r>
            <a:endParaRPr lang="en-US" sz="2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965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75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1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1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17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175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75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175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175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4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0" y="2438401"/>
            <a:ext cx="4843464" cy="1219199"/>
          </a:xfrm>
          <a:solidFill>
            <a:schemeClr val="accent3"/>
          </a:solidFill>
        </p:spPr>
        <p:txBody>
          <a:bodyPr anchor="ctr"/>
          <a:lstStyle/>
          <a:p>
            <a:pPr marL="0" indent="0" algn="ctr">
              <a:buNone/>
            </a:pPr>
            <a:r>
              <a:rPr lang="en-US" b="1" dirty="0" smtClean="0"/>
              <a:t>Mouth wash 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1775547"/>
            <a:ext cx="1743075" cy="26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1" y="1775547"/>
            <a:ext cx="1556472" cy="26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0713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Mouth Wash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85800"/>
            <a:ext cx="8915400" cy="5943600"/>
          </a:xfrm>
          <a:solidFill>
            <a:schemeClr val="accent3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600" b="1" dirty="0" smtClean="0">
                <a:solidFill>
                  <a:srgbClr val="FF0000"/>
                </a:solidFill>
              </a:rPr>
              <a:t>Mouth wash:- </a:t>
            </a:r>
            <a:r>
              <a:rPr lang="en-US" sz="2600" dirty="0" smtClean="0"/>
              <a:t>are aqueous solutions, most often used for their </a:t>
            </a:r>
            <a:r>
              <a:rPr lang="en-US" sz="2600" dirty="0" smtClean="0">
                <a:solidFill>
                  <a:srgbClr val="FF0000"/>
                </a:solidFill>
              </a:rPr>
              <a:t>deodorant</a:t>
            </a:r>
            <a:r>
              <a:rPr lang="en-US" sz="2600" dirty="0" smtClean="0"/>
              <a:t> ,r</a:t>
            </a:r>
            <a:r>
              <a:rPr lang="en-US" sz="2600" dirty="0" smtClean="0">
                <a:solidFill>
                  <a:srgbClr val="FF0000"/>
                </a:solidFill>
              </a:rPr>
              <a:t>efreshing </a:t>
            </a:r>
            <a:r>
              <a:rPr lang="en-US" sz="2600" dirty="0" smtClean="0"/>
              <a:t>or </a:t>
            </a:r>
            <a:r>
              <a:rPr lang="en-US" sz="2600" dirty="0" smtClean="0">
                <a:solidFill>
                  <a:srgbClr val="FF0000"/>
                </a:solidFill>
              </a:rPr>
              <a:t>antiseptic effect</a:t>
            </a:r>
            <a:r>
              <a:rPr lang="en-US" sz="2600" dirty="0" smtClean="0"/>
              <a:t>. They may contain alcohol, glycerin, sweetener and flavoring agent.</a:t>
            </a:r>
          </a:p>
          <a:p>
            <a:pPr marL="0" indent="0">
              <a:buNone/>
            </a:pPr>
            <a:r>
              <a:rPr lang="en-US" sz="2600" dirty="0" smtClean="0"/>
              <a:t>Compound sodium chloride wash. B.P.</a:t>
            </a:r>
          </a:p>
          <a:p>
            <a:pPr marL="0" indent="0">
              <a:buNone/>
            </a:pPr>
            <a:r>
              <a:rPr lang="en-US" sz="2600" dirty="0" smtClean="0"/>
              <a:t>Rx</a:t>
            </a:r>
          </a:p>
          <a:p>
            <a:pPr marL="0" indent="0">
              <a:buNone/>
            </a:pPr>
            <a:r>
              <a:rPr lang="en-US" sz="2600" dirty="0" err="1" smtClean="0"/>
              <a:t>NaCl</a:t>
            </a:r>
            <a:r>
              <a:rPr lang="en-US" sz="2600" dirty="0" smtClean="0"/>
              <a:t>                                      1.5 mg </a:t>
            </a:r>
          </a:p>
          <a:p>
            <a:pPr marL="0" indent="0">
              <a:buNone/>
            </a:pPr>
            <a:r>
              <a:rPr lang="en-US" sz="2600" dirty="0" err="1" smtClean="0"/>
              <a:t>Na.bicarb</a:t>
            </a:r>
            <a:r>
              <a:rPr lang="en-US" sz="2600" dirty="0" smtClean="0"/>
              <a:t>                              1 mg</a:t>
            </a:r>
          </a:p>
          <a:p>
            <a:pPr marL="0" indent="0">
              <a:buNone/>
            </a:pPr>
            <a:r>
              <a:rPr lang="en-US" sz="2600" dirty="0" err="1" smtClean="0"/>
              <a:t>Pepp</a:t>
            </a:r>
            <a:r>
              <a:rPr lang="en-US" sz="2600" dirty="0" smtClean="0"/>
              <a:t>. water     Q.S               100 ml</a:t>
            </a:r>
          </a:p>
          <a:p>
            <a:pPr marL="0" indent="0">
              <a:buNone/>
            </a:pPr>
            <a:r>
              <a:rPr lang="en-US" sz="2600" dirty="0" smtClean="0"/>
              <a:t>Sig. to be used with equal volume of warm water</a:t>
            </a:r>
            <a:endParaRPr lang="en-US" dirty="0" smtClean="0"/>
          </a:p>
          <a:p>
            <a:pPr marL="0" indent="0">
              <a:buNone/>
            </a:pPr>
            <a:r>
              <a:rPr lang="en-US" sz="2600" b="1" dirty="0" smtClean="0">
                <a:solidFill>
                  <a:srgbClr val="FF0000"/>
                </a:solidFill>
              </a:rPr>
              <a:t>Procedure:- </a:t>
            </a:r>
          </a:p>
          <a:p>
            <a:pPr marL="0" indent="0">
              <a:buNone/>
            </a:pPr>
            <a:r>
              <a:rPr lang="en-US" sz="2600" b="1" dirty="0" smtClean="0"/>
              <a:t>By simple sol. Method</a:t>
            </a:r>
          </a:p>
          <a:p>
            <a:pPr marL="0" indent="0">
              <a:buNone/>
            </a:pPr>
            <a:r>
              <a:rPr lang="en-US" sz="2600" b="1" dirty="0" smtClean="0">
                <a:solidFill>
                  <a:srgbClr val="FF0000"/>
                </a:solidFill>
              </a:rPr>
              <a:t>Note:-</a:t>
            </a:r>
          </a:p>
          <a:p>
            <a:pPr marL="0" indent="0">
              <a:buNone/>
            </a:pPr>
            <a:r>
              <a:rPr lang="en-US" sz="2600" b="1" dirty="0" smtClean="0"/>
              <a:t>Mouth washes are usually </a:t>
            </a:r>
            <a:r>
              <a:rPr lang="en-US" sz="2600" b="1" u="sng" dirty="0" smtClean="0"/>
              <a:t>less medicated </a:t>
            </a:r>
            <a:r>
              <a:rPr lang="en-US" sz="2600" b="1" dirty="0" smtClean="0"/>
              <a:t>and </a:t>
            </a:r>
            <a:r>
              <a:rPr lang="en-US" sz="2600" b="1" u="sng" dirty="0" smtClean="0"/>
              <a:t>more flavored </a:t>
            </a:r>
            <a:r>
              <a:rPr lang="en-US" sz="2600" b="1" dirty="0" smtClean="0"/>
              <a:t>than gargles.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96926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1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6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1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1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5" dur="1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8" dur="1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1" dur="1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4" dur="1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Nasal drops </a:t>
            </a:r>
            <a:endParaRPr lang="en-US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382000" cy="4983163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r>
              <a:rPr lang="en-US" dirty="0" smtClean="0"/>
              <a:t>Nasal drops are aqueous or oily sol. Which are designed to be administered to the nasal passages in drop or spray form . They are commonly used for their antiseptic ,local analgesic or vasoconstrictor  properties</a:t>
            </a:r>
          </a:p>
          <a:p>
            <a:endParaRPr lang="en-US" dirty="0" smtClean="0"/>
          </a:p>
          <a:p>
            <a:r>
              <a:rPr lang="en-US" dirty="0" smtClean="0"/>
              <a:t>Nasal drops must be </a:t>
            </a:r>
            <a:r>
              <a:rPr lang="en-US" u="sng" dirty="0" smtClean="0"/>
              <a:t>isotonic</a:t>
            </a:r>
            <a:r>
              <a:rPr lang="en-US" dirty="0" smtClean="0"/>
              <a:t> with nasal secretion and have the </a:t>
            </a:r>
            <a:r>
              <a:rPr lang="en-US" u="sng" dirty="0" smtClean="0"/>
              <a:t>same pH </a:t>
            </a:r>
            <a:r>
              <a:rPr lang="en-US" dirty="0" smtClean="0"/>
              <a:t>of nasal secretion.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873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990600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Ephedrine nasal drop </a:t>
            </a:r>
            <a:endParaRPr lang="en-US" b="1" dirty="0">
              <a:solidFill>
                <a:schemeClr val="accent4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334000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Rx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Ephedrine HCL             500 mg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NaCl                               500 mg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Chlorobutol                  500 mg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D.W                    Q.S      100 ml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Mitt.50 ml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Sig. two drops to be placed into each nostril as directed </a:t>
            </a:r>
          </a:p>
          <a:p>
            <a:pPr marL="0" indent="0">
              <a:buNone/>
            </a:pPr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>
              <a:buNone/>
            </a:pPr>
            <a:r>
              <a:rPr lang="en-US" sz="3400" b="1" dirty="0" smtClean="0">
                <a:solidFill>
                  <a:schemeClr val="bg2">
                    <a:lumMod val="10000"/>
                  </a:schemeClr>
                </a:solidFill>
              </a:rPr>
              <a:t>Procedure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2">
                    <a:lumMod val="10000"/>
                  </a:schemeClr>
                </a:solidFill>
              </a:rPr>
              <a:t>Dissolve 250 mg of </a:t>
            </a:r>
            <a:r>
              <a:rPr lang="en-US" b="1" dirty="0" err="1" smtClean="0">
                <a:solidFill>
                  <a:schemeClr val="bg2">
                    <a:lumMod val="10000"/>
                  </a:schemeClr>
                </a:solidFill>
              </a:rPr>
              <a:t>chlorobutol</a:t>
            </a:r>
            <a:r>
              <a:rPr lang="en-US" b="1" dirty="0" smtClean="0">
                <a:solidFill>
                  <a:schemeClr val="bg2">
                    <a:lumMod val="10000"/>
                  </a:schemeClr>
                </a:solidFill>
              </a:rPr>
              <a:t> in 37.5 ml of hot water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2">
                    <a:lumMod val="10000"/>
                  </a:schemeClr>
                </a:solidFill>
              </a:rPr>
              <a:t>Add 250 mg of ephedrine </a:t>
            </a:r>
            <a:r>
              <a:rPr lang="en-US" b="1" dirty="0" err="1" smtClean="0">
                <a:solidFill>
                  <a:schemeClr val="bg2">
                    <a:lumMod val="10000"/>
                  </a:schemeClr>
                </a:solidFill>
              </a:rPr>
              <a:t>HCl</a:t>
            </a:r>
            <a:r>
              <a:rPr lang="en-US" b="1" dirty="0" smtClean="0">
                <a:solidFill>
                  <a:schemeClr val="bg2">
                    <a:lumMod val="10000"/>
                  </a:schemeClr>
                </a:solidFill>
              </a:rPr>
              <a:t> and 250 mg of </a:t>
            </a:r>
            <a:r>
              <a:rPr lang="en-US" b="1" dirty="0" err="1" smtClean="0">
                <a:solidFill>
                  <a:schemeClr val="bg2">
                    <a:lumMod val="10000"/>
                  </a:schemeClr>
                </a:solidFill>
              </a:rPr>
              <a:t>NaCl</a:t>
            </a:r>
            <a:r>
              <a:rPr lang="en-US" b="1" dirty="0" smtClean="0">
                <a:solidFill>
                  <a:schemeClr val="bg2">
                    <a:lumMod val="10000"/>
                  </a:schemeClr>
                </a:solidFill>
              </a:rPr>
              <a:t> to the solution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2">
                    <a:lumMod val="10000"/>
                  </a:schemeClr>
                </a:solidFill>
              </a:rPr>
              <a:t>Complete the volume up to 50 ml by water</a:t>
            </a:r>
          </a:p>
          <a:p>
            <a:pPr marL="514350" indent="-514350">
              <a:buFont typeface="+mj-lt"/>
              <a:buAutoNum type="arabicPeriod"/>
            </a:pPr>
            <a:endParaRPr lang="en-US" b="1" dirty="0" smtClean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304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Notes:- 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419600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Ephedrine </a:t>
            </a:r>
            <a:r>
              <a:rPr lang="en-US" dirty="0" err="1" smtClean="0"/>
              <a:t>HCl</a:t>
            </a:r>
            <a:r>
              <a:rPr lang="en-US" dirty="0" smtClean="0"/>
              <a:t> used as vasoconstrictor (decongestant)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Chlorbutol</a:t>
            </a:r>
            <a:r>
              <a:rPr lang="en-US" dirty="0" smtClean="0"/>
              <a:t> has low solubility in water but it is more soluble in hot water.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Chlorbutol used as preservative, antiseptic ,mild sedative , local analgesic 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Sod.chloride used to maintain osmotic pressure.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371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2743199"/>
            <a:ext cx="3505200" cy="1828801"/>
          </a:xfrm>
          <a:solidFill>
            <a:schemeClr val="tx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400" b="1" dirty="0" smtClean="0">
                <a:solidFill>
                  <a:srgbClr val="FF0000"/>
                </a:solidFill>
              </a:rPr>
              <a:t>Ear drops </a:t>
            </a:r>
            <a:endParaRPr lang="en-US" sz="4400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81200"/>
            <a:ext cx="4695825" cy="319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Pharmaceutical Technology </a:t>
            </a:r>
            <a:b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stage three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925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Ear drops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763000" cy="5334000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These are mostly simple solution of drugs dissolved in suitable solvent(s) applied into ear  by dropper.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Example on solvent:  glycerin , propylene glycol , alcohol , water or alcohol – water mixture 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Ear drops used as antibiotic ,wax softener ,cleansing solution.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763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Sodium bicarbonate ear drop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US" dirty="0" smtClean="0">
                <a:latin typeface="Aharoni" pitchFamily="2" charset="-79"/>
                <a:cs typeface="Aharoni" pitchFamily="2" charset="-79"/>
              </a:rPr>
            </a:b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38200"/>
            <a:ext cx="8077200" cy="5562600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Rx</a:t>
            </a:r>
          </a:p>
          <a:p>
            <a:pPr marL="0" indent="0">
              <a:buNone/>
            </a:pPr>
            <a:r>
              <a:rPr lang="en-US" b="1" dirty="0" err="1" smtClean="0"/>
              <a:t>Sod.Bicarb</a:t>
            </a:r>
            <a:r>
              <a:rPr lang="en-US" b="1" dirty="0" smtClean="0"/>
              <a:t>.                         5g</a:t>
            </a:r>
          </a:p>
          <a:p>
            <a:pPr marL="0" indent="0">
              <a:buNone/>
            </a:pPr>
            <a:r>
              <a:rPr lang="en-US" b="1" dirty="0" smtClean="0"/>
              <a:t>Glycerin                             30 ml</a:t>
            </a:r>
          </a:p>
          <a:p>
            <a:pPr marL="0" indent="0">
              <a:buNone/>
            </a:pPr>
            <a:r>
              <a:rPr lang="en-US" b="1" dirty="0" smtClean="0"/>
              <a:t>D.W                     Q.S            100 ml</a:t>
            </a: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Ft. mist</a:t>
            </a:r>
          </a:p>
          <a:p>
            <a:pPr marL="0" indent="0">
              <a:buNone/>
            </a:pPr>
            <a:r>
              <a:rPr lang="en-US" b="1" dirty="0" smtClean="0"/>
              <a:t>Mitt   50 ml</a:t>
            </a:r>
          </a:p>
          <a:p>
            <a:pPr marL="0" indent="0">
              <a:buNone/>
            </a:pPr>
            <a:r>
              <a:rPr lang="en-US" b="1" dirty="0" smtClean="0"/>
              <a:t>Sig. as directed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Calculation:</a:t>
            </a:r>
          </a:p>
          <a:p>
            <a:pPr marL="0" indent="0">
              <a:buNone/>
            </a:pPr>
            <a:r>
              <a:rPr lang="en-US" b="1" dirty="0" smtClean="0"/>
              <a:t>Factor = 50/100 = 0.5</a:t>
            </a:r>
          </a:p>
          <a:p>
            <a:pPr marL="0" indent="0">
              <a:buNone/>
            </a:pPr>
            <a:r>
              <a:rPr lang="en-US" b="1" dirty="0" smtClean="0"/>
              <a:t>Sod. </a:t>
            </a:r>
            <a:r>
              <a:rPr lang="en-US" b="1" dirty="0" err="1" smtClean="0"/>
              <a:t>bicarb</a:t>
            </a:r>
            <a:r>
              <a:rPr lang="en-US" b="1" dirty="0" smtClean="0"/>
              <a:t>.= 5 x 0.5= 2.5 g</a:t>
            </a:r>
          </a:p>
          <a:p>
            <a:pPr marL="0" indent="0">
              <a:buNone/>
            </a:pPr>
            <a:r>
              <a:rPr lang="en-US" b="1" dirty="0" smtClean="0"/>
              <a:t>Glycerin 30 x 0.5 = 15 ml</a:t>
            </a:r>
          </a:p>
          <a:p>
            <a:pPr marL="0" indent="0">
              <a:buNone/>
            </a:pPr>
            <a:r>
              <a:rPr lang="en-US" b="1" dirty="0" smtClean="0"/>
              <a:t>D.W 100 x 0.5= 50 ml</a:t>
            </a:r>
          </a:p>
          <a:p>
            <a:pPr marL="0" indent="0">
              <a:buNone/>
            </a:pPr>
            <a:r>
              <a:rPr lang="en-US" b="1" dirty="0" smtClean="0"/>
              <a:t>50 x</a:t>
            </a:r>
            <a:r>
              <a:rPr lang="en-US" sz="4000" b="1" dirty="0" smtClean="0"/>
              <a:t> ¾ </a:t>
            </a:r>
            <a:r>
              <a:rPr lang="en-US" sz="2900" b="1" dirty="0" smtClean="0"/>
              <a:t>= </a:t>
            </a:r>
            <a:r>
              <a:rPr lang="en-US" b="1" dirty="0" smtClean="0"/>
              <a:t>37.5 ml  </a:t>
            </a:r>
          </a:p>
          <a:p>
            <a:pPr marL="0" indent="0">
              <a:buNone/>
            </a:pPr>
            <a:r>
              <a:rPr lang="en-US" b="1" dirty="0" smtClean="0"/>
              <a:t>37.5 - 15 ml= 22.5 ml of DW used to dissolve sodium .</a:t>
            </a:r>
            <a:r>
              <a:rPr lang="en-US" b="1" dirty="0" err="1" smtClean="0"/>
              <a:t>bicarb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37847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1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Procedure</a:t>
            </a:r>
            <a:r>
              <a:rPr lang="en-US" b="1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864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Dissolve 2.5 </a:t>
            </a:r>
            <a:r>
              <a:rPr lang="en-US" b="1" dirty="0" err="1" smtClean="0"/>
              <a:t>gm</a:t>
            </a:r>
            <a:r>
              <a:rPr lang="en-US" b="1" dirty="0" smtClean="0"/>
              <a:t> of Sod. </a:t>
            </a:r>
            <a:r>
              <a:rPr lang="en-US" b="1" dirty="0" err="1" smtClean="0"/>
              <a:t>Bicarb</a:t>
            </a:r>
            <a:r>
              <a:rPr lang="en-US" b="1" dirty="0" smtClean="0"/>
              <a:t> in 22.5 ml of D.W.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Add 15 ml of glycerin.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Complete the volume up to 50 ml by D.W.</a:t>
            </a:r>
          </a:p>
          <a:p>
            <a:pPr marL="514350" indent="-514350">
              <a:buFont typeface="+mj-lt"/>
              <a:buAutoNum type="arabicPeriod"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Notes:-</a:t>
            </a:r>
          </a:p>
          <a:p>
            <a:pPr>
              <a:buFont typeface="Wingdings" pitchFamily="2" charset="2"/>
              <a:buChar char="v"/>
            </a:pP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nasal drops used internally while ear drops used externally because the outer ear is a skin covered structure and susceptible to the same dermatologic condition as other parts of the body’s surface  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Sod. </a:t>
            </a:r>
            <a:r>
              <a:rPr lang="en-US" b="1" dirty="0" err="1" smtClean="0"/>
              <a:t>Bicarb</a:t>
            </a:r>
            <a:r>
              <a:rPr lang="en-US" b="1" dirty="0" smtClean="0"/>
              <a:t>. Used for softening the wax 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Glycerin used as preservative and lubricant , it increase the viscosity so it give suitable time for drug to be effective </a:t>
            </a:r>
          </a:p>
          <a:p>
            <a:pPr>
              <a:buFont typeface="Wingdings" pitchFamily="2" charset="2"/>
              <a:buChar char="v"/>
            </a:pPr>
            <a:r>
              <a:rPr lang="en-US" b="1" dirty="0" err="1" smtClean="0"/>
              <a:t>Sod.Bicarb.ear</a:t>
            </a:r>
            <a:r>
              <a:rPr lang="en-US" b="1" dirty="0" smtClean="0"/>
              <a:t> drop should be freshly prepared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16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8600" y="2362200"/>
            <a:ext cx="4648200" cy="1524000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chemeClr val="bg2">
                    <a:lumMod val="10000"/>
                  </a:schemeClr>
                </a:solidFill>
              </a:rPr>
              <a:t>Gargles </a:t>
            </a:r>
            <a:endParaRPr lang="en-US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33400"/>
            <a:ext cx="3609975" cy="57912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822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0" dur="125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5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2757</TotalTime>
  <Words>665</Words>
  <Application>Microsoft Office PowerPoint</Application>
  <PresentationFormat>On-screen Show (4:3)</PresentationFormat>
  <Paragraphs>99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Nasal  Drops</vt:lpstr>
      <vt:lpstr>Nasal drops </vt:lpstr>
      <vt:lpstr>Ephedrine nasal drop </vt:lpstr>
      <vt:lpstr>Notes:- </vt:lpstr>
      <vt:lpstr>Pharmaceutical Technology  stage three</vt:lpstr>
      <vt:lpstr>Ear drops  </vt:lpstr>
      <vt:lpstr>Sodium bicarbonate ear drop </vt:lpstr>
      <vt:lpstr>Procedure  </vt:lpstr>
      <vt:lpstr>Gargles </vt:lpstr>
      <vt:lpstr>Gargles </vt:lpstr>
      <vt:lpstr>procedure</vt:lpstr>
      <vt:lpstr>PowerPoint Presentation</vt:lpstr>
      <vt:lpstr>Mouth Wash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Nasal  drops</dc:title>
  <dc:creator>nora</dc:creator>
  <cp:lastModifiedBy>nora</cp:lastModifiedBy>
  <cp:revision>40</cp:revision>
  <cp:lastPrinted>2015-10-12T02:02:15Z</cp:lastPrinted>
  <dcterms:created xsi:type="dcterms:W3CDTF">2015-09-30T16:31:02Z</dcterms:created>
  <dcterms:modified xsi:type="dcterms:W3CDTF">2015-10-12T03:56:07Z</dcterms:modified>
</cp:coreProperties>
</file>