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3" r:id="rId13"/>
    <p:sldId id="264" r:id="rId14"/>
    <p:sldId id="270" r:id="rId15"/>
  </p:sldIdLst>
  <p:sldSz cx="9144000" cy="5143500" type="screen16x9"/>
  <p:notesSz cx="6858000" cy="9144000"/>
  <p:embeddedFontLst>
    <p:embeddedFont>
      <p:font typeface="Arvo" charset="0"/>
      <p:regular r:id="rId17"/>
      <p:bold r:id="rId18"/>
      <p:italic r:id="rId19"/>
      <p:boldItalic r:id="rId20"/>
    </p:embeddedFont>
    <p:embeddedFont>
      <p:font typeface="Lucida Sans Unicode" pitchFamily="34" charset="0"/>
      <p:regular r:id="rId21"/>
    </p:embeddedFont>
    <p:embeddedFont>
      <p:font typeface="Roboto Condensed Light" charset="0"/>
      <p:regular r:id="rId22"/>
      <p:bold r:id="rId23"/>
      <p:italic r:id="rId24"/>
      <p:boldItalic r:id="rId25"/>
    </p:embeddedFont>
    <p:embeddedFont>
      <p:font typeface="Roboto Condensed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49585A6-B66E-4973-8F71-F04D023C2D74}">
  <a:tblStyle styleId="{C49585A6-B66E-4973-8F71-F04D023C2D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6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5F39C8-81F3-43C6-AA91-2854F3F2583A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BD7C726F-C386-46BB-9765-B771756663EB}">
      <dgm:prSet phldrT="[Text]"/>
      <dgm:spPr/>
      <dgm:t>
        <a:bodyPr/>
        <a:lstStyle/>
        <a:p>
          <a:pPr rtl="1"/>
          <a:r>
            <a:rPr lang="en-US" dirty="0" smtClean="0"/>
            <a:t>True solution</a:t>
          </a:r>
        </a:p>
        <a:p>
          <a:pPr rtl="1"/>
          <a:r>
            <a:rPr lang="en-US" dirty="0" smtClean="0"/>
            <a:t> (&lt;1 nm) (one phase system)</a:t>
          </a:r>
          <a:endParaRPr lang="ar-IQ" dirty="0"/>
        </a:p>
      </dgm:t>
    </dgm:pt>
    <dgm:pt modelId="{64790951-52F9-47A3-92BE-62DFBA1B0E18}" type="parTrans" cxnId="{87866A7D-6447-4B32-8F49-BF66CBF2A456}">
      <dgm:prSet/>
      <dgm:spPr/>
      <dgm:t>
        <a:bodyPr/>
        <a:lstStyle/>
        <a:p>
          <a:pPr rtl="1"/>
          <a:endParaRPr lang="ar-IQ"/>
        </a:p>
      </dgm:t>
    </dgm:pt>
    <dgm:pt modelId="{17904CFD-7190-4C5E-9D46-A95832FA4D29}" type="sibTrans" cxnId="{87866A7D-6447-4B32-8F49-BF66CBF2A456}">
      <dgm:prSet/>
      <dgm:spPr/>
      <dgm:t>
        <a:bodyPr/>
        <a:lstStyle/>
        <a:p>
          <a:pPr rtl="1"/>
          <a:endParaRPr lang="ar-IQ"/>
        </a:p>
      </dgm:t>
    </dgm:pt>
    <dgm:pt modelId="{7927B0BF-9A60-485F-8C7D-5099BF0C8FD3}">
      <dgm:prSet phldrT="[Text]"/>
      <dgm:spPr/>
      <dgm:t>
        <a:bodyPr/>
        <a:lstStyle/>
        <a:p>
          <a:pPr rtl="1"/>
          <a:r>
            <a:rPr lang="en-US" dirty="0" smtClean="0"/>
            <a:t>Colloidal dispersion</a:t>
          </a:r>
        </a:p>
        <a:p>
          <a:pPr rtl="1"/>
          <a:r>
            <a:rPr lang="en-US" dirty="0" smtClean="0"/>
            <a:t>(1-500 nm ) (as liposome, microsphere)</a:t>
          </a:r>
          <a:endParaRPr lang="ar-IQ" dirty="0"/>
        </a:p>
      </dgm:t>
    </dgm:pt>
    <dgm:pt modelId="{4D86503D-911E-47FE-BF43-32026939E414}" type="parTrans" cxnId="{B3E71070-31ED-4B19-88E5-A75F3C240445}">
      <dgm:prSet/>
      <dgm:spPr/>
      <dgm:t>
        <a:bodyPr/>
        <a:lstStyle/>
        <a:p>
          <a:pPr rtl="1"/>
          <a:endParaRPr lang="ar-IQ"/>
        </a:p>
      </dgm:t>
    </dgm:pt>
    <dgm:pt modelId="{8346822C-ED43-4FE0-997C-45465615F353}" type="sibTrans" cxnId="{B3E71070-31ED-4B19-88E5-A75F3C240445}">
      <dgm:prSet/>
      <dgm:spPr/>
      <dgm:t>
        <a:bodyPr/>
        <a:lstStyle/>
        <a:p>
          <a:pPr rtl="1"/>
          <a:endParaRPr lang="ar-IQ"/>
        </a:p>
      </dgm:t>
    </dgm:pt>
    <dgm:pt modelId="{4EA91E29-CB73-41ED-8A89-8854DDE78CE7}">
      <dgm:prSet phldrT="[Text]"/>
      <dgm:spPr/>
      <dgm:t>
        <a:bodyPr/>
        <a:lstStyle/>
        <a:p>
          <a:pPr rtl="1"/>
          <a:r>
            <a:rPr lang="en-US" dirty="0" smtClean="0"/>
            <a:t>Coarse dispersion</a:t>
          </a:r>
        </a:p>
        <a:p>
          <a:pPr rtl="0"/>
          <a:r>
            <a:rPr lang="en-US" dirty="0" smtClean="0"/>
            <a:t> (&gt; 500 nm )( as emulsion and suspension)</a:t>
          </a:r>
          <a:endParaRPr lang="ar-IQ" dirty="0"/>
        </a:p>
      </dgm:t>
    </dgm:pt>
    <dgm:pt modelId="{06C38526-93D8-4D7C-B7C1-A49BD853DC1F}" type="parTrans" cxnId="{C9997811-37E4-4171-89AE-1599332AF03F}">
      <dgm:prSet/>
      <dgm:spPr/>
      <dgm:t>
        <a:bodyPr/>
        <a:lstStyle/>
        <a:p>
          <a:endParaRPr lang="en-US"/>
        </a:p>
      </dgm:t>
    </dgm:pt>
    <dgm:pt modelId="{4737F111-30F1-45A8-B07B-FC99627BCCA4}" type="sibTrans" cxnId="{C9997811-37E4-4171-89AE-1599332AF03F}">
      <dgm:prSet/>
      <dgm:spPr/>
      <dgm:t>
        <a:bodyPr/>
        <a:lstStyle/>
        <a:p>
          <a:endParaRPr lang="en-US"/>
        </a:p>
      </dgm:t>
    </dgm:pt>
    <dgm:pt modelId="{C3C70791-F8EC-4899-ABAA-A3F61DCA681B}" type="pres">
      <dgm:prSet presAssocID="{B55F39C8-81F3-43C6-AA91-2854F3F2583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53236B52-04CF-4F1B-BE1D-EF7409D50601}" type="pres">
      <dgm:prSet presAssocID="{BD7C726F-C386-46BB-9765-B771756663EB}" presName="composite" presStyleCnt="0"/>
      <dgm:spPr/>
      <dgm:t>
        <a:bodyPr/>
        <a:lstStyle/>
        <a:p>
          <a:pPr rtl="1"/>
          <a:endParaRPr lang="ar-IQ"/>
        </a:p>
      </dgm:t>
    </dgm:pt>
    <dgm:pt modelId="{027DFE77-7C19-4D21-B3D4-80D68EB9EBD5}" type="pres">
      <dgm:prSet presAssocID="{BD7C726F-C386-46BB-9765-B771756663EB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5C280421-5FBD-418E-8DDC-39C56ADB587B}" type="pres">
      <dgm:prSet presAssocID="{BD7C726F-C386-46BB-9765-B771756663E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4D9278F-10B9-4CA1-A788-741C23BC235C}" type="pres">
      <dgm:prSet presAssocID="{17904CFD-7190-4C5E-9D46-A95832FA4D29}" presName="spacing" presStyleCnt="0"/>
      <dgm:spPr/>
      <dgm:t>
        <a:bodyPr/>
        <a:lstStyle/>
        <a:p>
          <a:pPr rtl="1"/>
          <a:endParaRPr lang="ar-IQ"/>
        </a:p>
      </dgm:t>
    </dgm:pt>
    <dgm:pt modelId="{116FC227-74DA-4F98-ABA2-E57F8385F4DC}" type="pres">
      <dgm:prSet presAssocID="{7927B0BF-9A60-485F-8C7D-5099BF0C8FD3}" presName="composite" presStyleCnt="0"/>
      <dgm:spPr/>
      <dgm:t>
        <a:bodyPr/>
        <a:lstStyle/>
        <a:p>
          <a:pPr rtl="1"/>
          <a:endParaRPr lang="ar-IQ"/>
        </a:p>
      </dgm:t>
    </dgm:pt>
    <dgm:pt modelId="{AF10C85A-A75A-4B3C-BF80-43937336E018}" type="pres">
      <dgm:prSet presAssocID="{7927B0BF-9A60-485F-8C7D-5099BF0C8FD3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478E943A-887E-4ED8-B6BB-0089A5CBEE59}" type="pres">
      <dgm:prSet presAssocID="{7927B0BF-9A60-485F-8C7D-5099BF0C8FD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9DA6D3C-04CD-4172-AEC5-8E1A0D3DACB5}" type="pres">
      <dgm:prSet presAssocID="{8346822C-ED43-4FE0-997C-45465615F353}" presName="spacing" presStyleCnt="0"/>
      <dgm:spPr/>
    </dgm:pt>
    <dgm:pt modelId="{FE2830BE-55DA-4444-B1A3-5FB7AE20B073}" type="pres">
      <dgm:prSet presAssocID="{4EA91E29-CB73-41ED-8A89-8854DDE78CE7}" presName="composite" presStyleCnt="0"/>
      <dgm:spPr/>
    </dgm:pt>
    <dgm:pt modelId="{861363F7-72B9-434F-88E7-0A1549F6FA59}" type="pres">
      <dgm:prSet presAssocID="{4EA91E29-CB73-41ED-8A89-8854DDE78CE7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75DF05E-FECF-4413-9007-93F7025FFFA7}" type="pres">
      <dgm:prSet presAssocID="{4EA91E29-CB73-41ED-8A89-8854DDE78CE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E7C0AF-7EEC-4CB5-B9E4-EF505B5A84FB}" type="presOf" srcId="{4EA91E29-CB73-41ED-8A89-8854DDE78CE7}" destId="{675DF05E-FECF-4413-9007-93F7025FFFA7}" srcOrd="0" destOrd="0" presId="urn:microsoft.com/office/officeart/2005/8/layout/vList3#1"/>
    <dgm:cxn modelId="{B3E71070-31ED-4B19-88E5-A75F3C240445}" srcId="{B55F39C8-81F3-43C6-AA91-2854F3F2583A}" destId="{7927B0BF-9A60-485F-8C7D-5099BF0C8FD3}" srcOrd="1" destOrd="0" parTransId="{4D86503D-911E-47FE-BF43-32026939E414}" sibTransId="{8346822C-ED43-4FE0-997C-45465615F353}"/>
    <dgm:cxn modelId="{E50E8A23-B975-404D-9D71-CD7BE64C0D22}" type="presOf" srcId="{BD7C726F-C386-46BB-9765-B771756663EB}" destId="{5C280421-5FBD-418E-8DDC-39C56ADB587B}" srcOrd="0" destOrd="0" presId="urn:microsoft.com/office/officeart/2005/8/layout/vList3#1"/>
    <dgm:cxn modelId="{019E98CF-B217-4C94-B4D5-9529AF3ABF0B}" type="presOf" srcId="{B55F39C8-81F3-43C6-AA91-2854F3F2583A}" destId="{C3C70791-F8EC-4899-ABAA-A3F61DCA681B}" srcOrd="0" destOrd="0" presId="urn:microsoft.com/office/officeart/2005/8/layout/vList3#1"/>
    <dgm:cxn modelId="{FEB9A480-7C52-4874-B520-FA6CF93183F8}" type="presOf" srcId="{7927B0BF-9A60-485F-8C7D-5099BF0C8FD3}" destId="{478E943A-887E-4ED8-B6BB-0089A5CBEE59}" srcOrd="0" destOrd="0" presId="urn:microsoft.com/office/officeart/2005/8/layout/vList3#1"/>
    <dgm:cxn modelId="{87866A7D-6447-4B32-8F49-BF66CBF2A456}" srcId="{B55F39C8-81F3-43C6-AA91-2854F3F2583A}" destId="{BD7C726F-C386-46BB-9765-B771756663EB}" srcOrd="0" destOrd="0" parTransId="{64790951-52F9-47A3-92BE-62DFBA1B0E18}" sibTransId="{17904CFD-7190-4C5E-9D46-A95832FA4D29}"/>
    <dgm:cxn modelId="{C9997811-37E4-4171-89AE-1599332AF03F}" srcId="{B55F39C8-81F3-43C6-AA91-2854F3F2583A}" destId="{4EA91E29-CB73-41ED-8A89-8854DDE78CE7}" srcOrd="2" destOrd="0" parTransId="{06C38526-93D8-4D7C-B7C1-A49BD853DC1F}" sibTransId="{4737F111-30F1-45A8-B07B-FC99627BCCA4}"/>
    <dgm:cxn modelId="{C80A6EC5-97AF-4925-8164-7936657E4115}" type="presParOf" srcId="{C3C70791-F8EC-4899-ABAA-A3F61DCA681B}" destId="{53236B52-04CF-4F1B-BE1D-EF7409D50601}" srcOrd="0" destOrd="0" presId="urn:microsoft.com/office/officeart/2005/8/layout/vList3#1"/>
    <dgm:cxn modelId="{20CDE514-E367-479D-BDA1-A649D9520C60}" type="presParOf" srcId="{53236B52-04CF-4F1B-BE1D-EF7409D50601}" destId="{027DFE77-7C19-4D21-B3D4-80D68EB9EBD5}" srcOrd="0" destOrd="0" presId="urn:microsoft.com/office/officeart/2005/8/layout/vList3#1"/>
    <dgm:cxn modelId="{5CF80969-AF7F-4D72-9466-EE8FA4BBC05F}" type="presParOf" srcId="{53236B52-04CF-4F1B-BE1D-EF7409D50601}" destId="{5C280421-5FBD-418E-8DDC-39C56ADB587B}" srcOrd="1" destOrd="0" presId="urn:microsoft.com/office/officeart/2005/8/layout/vList3#1"/>
    <dgm:cxn modelId="{FD07A4AA-0E2A-4EB1-ADFC-679DABCF3859}" type="presParOf" srcId="{C3C70791-F8EC-4899-ABAA-A3F61DCA681B}" destId="{54D9278F-10B9-4CA1-A788-741C23BC235C}" srcOrd="1" destOrd="0" presId="urn:microsoft.com/office/officeart/2005/8/layout/vList3#1"/>
    <dgm:cxn modelId="{284A653B-EF1D-4FCA-89E3-F52AA4942429}" type="presParOf" srcId="{C3C70791-F8EC-4899-ABAA-A3F61DCA681B}" destId="{116FC227-74DA-4F98-ABA2-E57F8385F4DC}" srcOrd="2" destOrd="0" presId="urn:microsoft.com/office/officeart/2005/8/layout/vList3#1"/>
    <dgm:cxn modelId="{369F01E9-E29A-4250-B2FA-8995DCE4E54D}" type="presParOf" srcId="{116FC227-74DA-4F98-ABA2-E57F8385F4DC}" destId="{AF10C85A-A75A-4B3C-BF80-43937336E018}" srcOrd="0" destOrd="0" presId="urn:microsoft.com/office/officeart/2005/8/layout/vList3#1"/>
    <dgm:cxn modelId="{240D3B3E-1905-4F0B-ACC0-317F7E2A0FC8}" type="presParOf" srcId="{116FC227-74DA-4F98-ABA2-E57F8385F4DC}" destId="{478E943A-887E-4ED8-B6BB-0089A5CBEE59}" srcOrd="1" destOrd="0" presId="urn:microsoft.com/office/officeart/2005/8/layout/vList3#1"/>
    <dgm:cxn modelId="{626751A6-D01F-47B0-BD0D-F20540B35D59}" type="presParOf" srcId="{C3C70791-F8EC-4899-ABAA-A3F61DCA681B}" destId="{89DA6D3C-04CD-4172-AEC5-8E1A0D3DACB5}" srcOrd="3" destOrd="0" presId="urn:microsoft.com/office/officeart/2005/8/layout/vList3#1"/>
    <dgm:cxn modelId="{FB0374D8-2FF7-4083-9C00-5BFBA7693A97}" type="presParOf" srcId="{C3C70791-F8EC-4899-ABAA-A3F61DCA681B}" destId="{FE2830BE-55DA-4444-B1A3-5FB7AE20B073}" srcOrd="4" destOrd="0" presId="urn:microsoft.com/office/officeart/2005/8/layout/vList3#1"/>
    <dgm:cxn modelId="{0BAB3C60-77C9-4005-AA57-5DA2B6EAD6DD}" type="presParOf" srcId="{FE2830BE-55DA-4444-B1A3-5FB7AE20B073}" destId="{861363F7-72B9-434F-88E7-0A1549F6FA59}" srcOrd="0" destOrd="0" presId="urn:microsoft.com/office/officeart/2005/8/layout/vList3#1"/>
    <dgm:cxn modelId="{05A37C9A-62AD-4BDD-9D36-FF2B1EBE7410}" type="presParOf" srcId="{FE2830BE-55DA-4444-B1A3-5FB7AE20B073}" destId="{675DF05E-FECF-4413-9007-93F7025FFFA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80421-5FBD-418E-8DDC-39C56ADB587B}">
      <dsp:nvSpPr>
        <dsp:cNvPr id="0" name=""/>
        <dsp:cNvSpPr/>
      </dsp:nvSpPr>
      <dsp:spPr>
        <a:xfrm rot="10800000">
          <a:off x="1403922" y="1903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True solution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(&lt;1 nm) (one phase system)</a:t>
          </a:r>
          <a:endParaRPr lang="ar-IQ" sz="1900" kern="1200" dirty="0"/>
        </a:p>
      </dsp:txBody>
      <dsp:txXfrm rot="10800000">
        <a:off x="1659129" y="1903"/>
        <a:ext cx="4305363" cy="1020830"/>
      </dsp:txXfrm>
    </dsp:sp>
    <dsp:sp modelId="{027DFE77-7C19-4D21-B3D4-80D68EB9EBD5}">
      <dsp:nvSpPr>
        <dsp:cNvPr id="0" name=""/>
        <dsp:cNvSpPr/>
      </dsp:nvSpPr>
      <dsp:spPr>
        <a:xfrm>
          <a:off x="893507" y="1903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8E943A-887E-4ED8-B6BB-0089A5CBEE59}">
      <dsp:nvSpPr>
        <dsp:cNvPr id="0" name=""/>
        <dsp:cNvSpPr/>
      </dsp:nvSpPr>
      <dsp:spPr>
        <a:xfrm rot="10800000">
          <a:off x="1403922" y="1327459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Colloidal dispersion</a:t>
          </a:r>
        </a:p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(1-500 nm ) (as liposome, microsphere)</a:t>
          </a:r>
          <a:endParaRPr lang="ar-IQ" sz="1900" kern="1200" dirty="0"/>
        </a:p>
      </dsp:txBody>
      <dsp:txXfrm rot="10800000">
        <a:off x="1659129" y="1327459"/>
        <a:ext cx="4305363" cy="1020830"/>
      </dsp:txXfrm>
    </dsp:sp>
    <dsp:sp modelId="{AF10C85A-A75A-4B3C-BF80-43937336E018}">
      <dsp:nvSpPr>
        <dsp:cNvPr id="0" name=""/>
        <dsp:cNvSpPr/>
      </dsp:nvSpPr>
      <dsp:spPr>
        <a:xfrm>
          <a:off x="893507" y="1327459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75DF05E-FECF-4413-9007-93F7025FFFA7}">
      <dsp:nvSpPr>
        <dsp:cNvPr id="0" name=""/>
        <dsp:cNvSpPr/>
      </dsp:nvSpPr>
      <dsp:spPr>
        <a:xfrm rot="10800000">
          <a:off x="1403922" y="2653015"/>
          <a:ext cx="4560570" cy="1020830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0158" tIns="72390" rIns="135128" bIns="7239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Coarse dispersion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(&gt; 500 nm )( as emulsion and suspension)</a:t>
          </a:r>
          <a:endParaRPr lang="ar-IQ" sz="1900" kern="1200" dirty="0"/>
        </a:p>
      </dsp:txBody>
      <dsp:txXfrm rot="10800000">
        <a:off x="1659129" y="2653015"/>
        <a:ext cx="4305363" cy="1020830"/>
      </dsp:txXfrm>
    </dsp:sp>
    <dsp:sp modelId="{861363F7-72B9-434F-88E7-0A1549F6FA59}">
      <dsp:nvSpPr>
        <dsp:cNvPr id="0" name=""/>
        <dsp:cNvSpPr/>
      </dsp:nvSpPr>
      <dsp:spPr>
        <a:xfrm>
          <a:off x="893507" y="2653015"/>
          <a:ext cx="1020830" cy="1020830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088085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799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479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420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312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602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2099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4801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2667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662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44" name="Google Shape;44;p4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45" name="Google Shape;45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47" name="Google Shape;47;p4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48" name="Google Shape;48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0" name="Google Shape;50;p4"/>
          <p:cNvSpPr txBox="1">
            <a:spLocks noGrp="1"/>
          </p:cNvSpPr>
          <p:nvPr>
            <p:ph type="body" idx="1"/>
          </p:nvPr>
        </p:nvSpPr>
        <p:spPr>
          <a:xfrm>
            <a:off x="829775" y="1202000"/>
            <a:ext cx="5090700" cy="2745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4"/>
          <p:cNvSpPr txBox="1"/>
          <p:nvPr/>
        </p:nvSpPr>
        <p:spPr>
          <a:xfrm>
            <a:off x="286600" y="1014575"/>
            <a:ext cx="6765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rgbClr val="FF9800"/>
                </a:solidFill>
              </a:rPr>
              <a:t>“</a:t>
            </a:r>
            <a:endParaRPr sz="7200" b="1">
              <a:solidFill>
                <a:srgbClr val="FF9800"/>
              </a:solidFill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53" name="Google Shape;53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4" name="Google Shape;54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55" name="Google Shape;55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" name="Google Shape;57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58" name="Google Shape;58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4" name="Google Shape;164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65" name="Google Shape;165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6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7" name="Google Shape;167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0" name="Google Shape;170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ved=2ahUKEwif-5OyqvnkAhXEDewKHSl9D3AQjRx6BAgBEAQ&amp;url=https%3A%2F%2Fwww.greetingsisland.com%2Fpreview%2Fcards%2Fsoft-flowers%2F87-14097&amp;psig=AOvVaw1qAnhLyG6c5FOe4xuh8xDT&amp;ust=156995984264663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228600" y="1090750"/>
            <a:ext cx="70104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 smtClean="0"/>
              <a:t>Physical Pharmacy lab</a:t>
            </a:r>
            <a:br>
              <a:rPr lang="en-US" dirty="0" smtClean="0"/>
            </a:br>
            <a:r>
              <a:rPr lang="en-US" dirty="0" smtClean="0"/>
              <a:t>Lab no. 1:</a:t>
            </a:r>
            <a:br>
              <a:rPr lang="en-US" dirty="0" smtClean="0"/>
            </a:br>
            <a:r>
              <a:rPr lang="en-US" dirty="0"/>
              <a:t>Concentration Expression</a:t>
            </a:r>
            <a:r>
              <a:rPr lang="ar-IQ" dirty="0"/>
              <a:t/>
            </a:r>
            <a:br>
              <a:rPr lang="ar-IQ" dirty="0"/>
            </a:b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80219" y="4077755"/>
            <a:ext cx="3200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Done By:</a:t>
            </a:r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Sura</a:t>
            </a:r>
            <a:r>
              <a:rPr lang="en-US" dirty="0" smtClean="0"/>
              <a:t> </a:t>
            </a:r>
            <a:r>
              <a:rPr lang="en-US" dirty="0" err="1" smtClean="0"/>
              <a:t>Zuhair</a:t>
            </a:r>
            <a:endParaRPr lang="en-US" dirty="0" smtClean="0"/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Hiba</a:t>
            </a:r>
            <a:r>
              <a:rPr lang="en-US" dirty="0" smtClean="0"/>
              <a:t> Sabah</a:t>
            </a:r>
          </a:p>
          <a:p>
            <a:r>
              <a:rPr lang="en-US" dirty="0" smtClean="0"/>
              <a:t>Assistant Lecturer </a:t>
            </a:r>
            <a:r>
              <a:rPr lang="en-US" dirty="0" err="1" smtClean="0"/>
              <a:t>Zeina</a:t>
            </a:r>
            <a:r>
              <a:rPr lang="en-US" dirty="0" smtClean="0"/>
              <a:t> </a:t>
            </a:r>
            <a:r>
              <a:rPr lang="en-US" dirty="0" err="1" smtClean="0"/>
              <a:t>Dawoad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p:sp>
        <p:nvSpPr>
          <p:cNvPr id="3" name="Rectangle 2"/>
          <p:cNvSpPr/>
          <p:nvPr/>
        </p:nvSpPr>
        <p:spPr>
          <a:xfrm>
            <a:off x="228600" y="204517"/>
            <a:ext cx="8610600" cy="48474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Q/ How 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many grams of KI (M.wt=166) are needed to prepare 25ml of 0.75 N solution?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N=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/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eq.wt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* 1000/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vol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(ml)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0.75= </a:t>
            </a: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/ 166 * 1000 / 25 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err="1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wt</a:t>
            </a: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= 3.12 gm </a:t>
            </a: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Q/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Solution prepared by dissolving 1 mole ethyl alcohol in 3 moles of water. Calculate mole fraction of each one?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=</a:t>
            </a:r>
            <a:r>
              <a:rPr lang="en-US" sz="1800" dirty="0" smtClean="0"/>
              <a:t> </a:t>
            </a:r>
            <a:r>
              <a:rPr lang="en-US" sz="1800" dirty="0"/>
              <a:t>moles of one constituent </a:t>
            </a:r>
            <a:r>
              <a:rPr lang="en-US" sz="1800" dirty="0" smtClean="0"/>
              <a:t>(solute)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</a:t>
            </a: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                                  </a:t>
            </a:r>
            <a:r>
              <a:rPr lang="en-US" sz="1800" dirty="0"/>
              <a:t>the total moles of all constituents (solute &amp; solvent)</a:t>
            </a:r>
            <a:endParaRPr lang="en-US" sz="1800" dirty="0" smtClean="0">
              <a:solidFill>
                <a:srgbClr val="263248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of ethyl alcohol (x1) =1/1+3 = 1/4 = 0.25</a:t>
            </a:r>
          </a:p>
          <a:p>
            <a:pPr marL="76200" indent="0" algn="just">
              <a:lnSpc>
                <a:spcPct val="150000"/>
              </a:lnSpc>
              <a:buNone/>
            </a:pPr>
            <a:r>
              <a:rPr lang="en-US" sz="1800" dirty="0" smtClean="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Mole fraction of water (x2) =  3/1+3= 3/4  =0.75  (the sum of mole fraction is  equal to one)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3714750"/>
            <a:ext cx="5408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95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05400" cy="57721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76200" indent="0">
              <a:buNone/>
            </a:pPr>
            <a:r>
              <a:rPr lang="en-US" sz="2000" dirty="0" smtClean="0"/>
              <a:t>Mole percent</a:t>
            </a:r>
          </a:p>
          <a:p>
            <a:r>
              <a:rPr lang="en-US" sz="2000" dirty="0" smtClean="0"/>
              <a:t>5%w/w </a:t>
            </a:r>
            <a:r>
              <a:rPr lang="en-US" sz="2000" dirty="0" err="1" smtClean="0"/>
              <a:t>NaOH</a:t>
            </a:r>
            <a:r>
              <a:rPr lang="en-US" sz="2000" dirty="0" smtClean="0"/>
              <a:t>    </a:t>
            </a:r>
            <a:r>
              <a:rPr lang="en-US" sz="2000" dirty="0" smtClean="0"/>
              <a:t>mean 5 </a:t>
            </a:r>
            <a:r>
              <a:rPr lang="en-US" sz="2000" dirty="0" err="1" smtClean="0"/>
              <a:t>gm</a:t>
            </a:r>
            <a:r>
              <a:rPr lang="en-US" sz="2000" dirty="0" smtClean="0"/>
              <a:t> </a:t>
            </a:r>
            <a:r>
              <a:rPr lang="en-US" sz="2000" dirty="0" err="1" smtClean="0"/>
              <a:t>NaOH</a:t>
            </a:r>
            <a:r>
              <a:rPr lang="en-US" sz="2000" dirty="0" smtClean="0"/>
              <a:t> </a:t>
            </a:r>
            <a:r>
              <a:rPr lang="en-US" sz="2000" dirty="0" smtClean="0"/>
              <a:t>in 100 gm solvent </a:t>
            </a:r>
          </a:p>
          <a:p>
            <a:r>
              <a:rPr lang="en-US" sz="2000" dirty="0" smtClean="0"/>
              <a:t>10%w/v </a:t>
            </a:r>
            <a:r>
              <a:rPr lang="en-US" sz="2000" dirty="0" err="1" smtClean="0"/>
              <a:t>NaOH</a:t>
            </a:r>
            <a:r>
              <a:rPr lang="en-US" sz="2000" dirty="0" smtClean="0"/>
              <a:t>        </a:t>
            </a:r>
            <a:r>
              <a:rPr lang="en-US" sz="2000" dirty="0" smtClean="0"/>
              <a:t>=    10 </a:t>
            </a:r>
            <a:r>
              <a:rPr lang="en-US" sz="2000" dirty="0" err="1" smtClean="0"/>
              <a:t>gm</a:t>
            </a:r>
            <a:r>
              <a:rPr lang="en-US" sz="2000" dirty="0" smtClean="0"/>
              <a:t> </a:t>
            </a:r>
            <a:r>
              <a:rPr lang="en-US" sz="2000" dirty="0" err="1" smtClean="0"/>
              <a:t>NaOH</a:t>
            </a:r>
            <a:r>
              <a:rPr lang="en-US" sz="2000" dirty="0" smtClean="0"/>
              <a:t> </a:t>
            </a:r>
            <a:r>
              <a:rPr lang="en-US" sz="2000" dirty="0"/>
              <a:t>in </a:t>
            </a:r>
            <a:r>
              <a:rPr lang="en-US" sz="2000" dirty="0" smtClean="0"/>
              <a:t>100ml solvent </a:t>
            </a:r>
          </a:p>
          <a:p>
            <a:r>
              <a:rPr lang="en-US" sz="2000" dirty="0" smtClean="0"/>
              <a:t>15 %v/v </a:t>
            </a:r>
            <a:r>
              <a:rPr lang="en-US" sz="2000" dirty="0" err="1" smtClean="0"/>
              <a:t>NaOH</a:t>
            </a:r>
            <a:r>
              <a:rPr lang="en-US" sz="2000" dirty="0" smtClean="0"/>
              <a:t>       </a:t>
            </a:r>
            <a:r>
              <a:rPr lang="en-US" sz="2000" dirty="0" smtClean="0"/>
              <a:t>=      15 ml </a:t>
            </a:r>
            <a:r>
              <a:rPr lang="en-US" sz="2000" dirty="0" err="1" smtClean="0"/>
              <a:t>NaOH</a:t>
            </a:r>
            <a:r>
              <a:rPr lang="en-US" sz="2000" dirty="0" smtClean="0"/>
              <a:t> </a:t>
            </a:r>
            <a:r>
              <a:rPr lang="en-US" sz="2000" dirty="0"/>
              <a:t>in </a:t>
            </a:r>
            <a:r>
              <a:rPr lang="en-US" sz="2000" dirty="0" smtClean="0"/>
              <a:t>100ml  solvent</a:t>
            </a:r>
          </a:p>
          <a:p>
            <a:r>
              <a:rPr lang="en-US" sz="2000" dirty="0" smtClean="0"/>
              <a:t>Q/prepare 25 gm of 4%w/w </a:t>
            </a:r>
            <a:r>
              <a:rPr lang="en-US" sz="2000" dirty="0" err="1" smtClean="0"/>
              <a:t>NaOH</a:t>
            </a:r>
            <a:r>
              <a:rPr lang="en-US" sz="2000" dirty="0" smtClean="0"/>
              <a:t>?</a:t>
            </a:r>
          </a:p>
          <a:p>
            <a:pPr marL="76200" indent="0">
              <a:buNone/>
            </a:pPr>
            <a:r>
              <a:rPr lang="en-US" sz="2000" dirty="0" smtClean="0"/>
              <a:t>4gm                    100gm</a:t>
            </a:r>
          </a:p>
          <a:p>
            <a:pPr marL="76200" indent="0">
              <a:buNone/>
            </a:pPr>
            <a:r>
              <a:rPr lang="en-US" sz="2000" dirty="0" smtClean="0"/>
              <a:t>X                           25gm               x= 1gm of </a:t>
            </a:r>
            <a:r>
              <a:rPr lang="en-US" sz="2000" dirty="0" err="1" smtClean="0"/>
              <a:t>NaOH</a:t>
            </a:r>
            <a:r>
              <a:rPr lang="en-US" sz="2000" dirty="0" smtClean="0"/>
              <a:t>  </a:t>
            </a:r>
            <a:r>
              <a:rPr lang="en-US" sz="2000" dirty="0" smtClean="0"/>
              <a:t>with 24 </a:t>
            </a:r>
          </a:p>
          <a:p>
            <a:pPr marL="7620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gm of water </a:t>
            </a:r>
          </a:p>
          <a:p>
            <a:pPr marL="76200" indent="0">
              <a:buNone/>
            </a:pPr>
            <a:r>
              <a:rPr lang="en-US" sz="2000" dirty="0"/>
              <a:t>Q/prepare 25 </a:t>
            </a:r>
            <a:r>
              <a:rPr lang="en-US" sz="2000" dirty="0" smtClean="0"/>
              <a:t>ml </a:t>
            </a:r>
            <a:r>
              <a:rPr lang="en-US" sz="2000" dirty="0"/>
              <a:t>of </a:t>
            </a:r>
            <a:r>
              <a:rPr lang="en-US" sz="2000" dirty="0" smtClean="0"/>
              <a:t>4%w/v </a:t>
            </a:r>
            <a:r>
              <a:rPr lang="en-US" sz="2000" dirty="0" err="1" smtClean="0"/>
              <a:t>NaOH</a:t>
            </a:r>
            <a:r>
              <a:rPr lang="en-US" sz="2000" dirty="0" smtClean="0"/>
              <a:t>?</a:t>
            </a:r>
          </a:p>
          <a:p>
            <a:pPr marL="76200" indent="0">
              <a:buNone/>
            </a:pPr>
            <a:r>
              <a:rPr lang="en-US" sz="2000" dirty="0"/>
              <a:t>4gm                    100gm</a:t>
            </a:r>
          </a:p>
          <a:p>
            <a:pPr marL="76200" indent="0">
              <a:buNone/>
            </a:pPr>
            <a:r>
              <a:rPr lang="en-US" sz="2000" dirty="0"/>
              <a:t>X                           </a:t>
            </a:r>
            <a:r>
              <a:rPr lang="en-US" sz="2000" dirty="0" smtClean="0"/>
              <a:t>25ml               </a:t>
            </a:r>
            <a:r>
              <a:rPr lang="en-US" sz="2000" dirty="0" smtClean="0"/>
              <a:t>x= 1gm of </a:t>
            </a:r>
            <a:r>
              <a:rPr lang="en-US" sz="2000" dirty="0" err="1" smtClean="0"/>
              <a:t>NaOH</a:t>
            </a:r>
            <a:r>
              <a:rPr lang="en-US" sz="2000" dirty="0" smtClean="0"/>
              <a:t> </a:t>
            </a:r>
            <a:r>
              <a:rPr lang="en-US" sz="2000" dirty="0" smtClean="0"/>
              <a:t>put in volumetric </a:t>
            </a:r>
            <a:r>
              <a:rPr lang="en-US" sz="2000" dirty="0" smtClean="0"/>
              <a:t>flask then </a:t>
            </a:r>
            <a:r>
              <a:rPr lang="en-US" sz="2000" dirty="0" smtClean="0"/>
              <a:t>complete the  </a:t>
            </a:r>
          </a:p>
          <a:p>
            <a:pPr marL="7620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   volume to 25 ml </a:t>
            </a:r>
            <a:endParaRPr lang="en-US" sz="2000" dirty="0"/>
          </a:p>
          <a:p>
            <a:pPr marL="7620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sp>
        <p:nvSpPr>
          <p:cNvPr id="5" name="Right Brace 4"/>
          <p:cNvSpPr/>
          <p:nvPr/>
        </p:nvSpPr>
        <p:spPr>
          <a:xfrm>
            <a:off x="2667000" y="1925175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50501" y="1944225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63872" y="356235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2744724" y="3562350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9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8"/>
          <p:cNvSpPr txBox="1">
            <a:spLocks noGrp="1"/>
          </p:cNvSpPr>
          <p:nvPr>
            <p:ph type="body" idx="1"/>
          </p:nvPr>
        </p:nvSpPr>
        <p:spPr>
          <a:xfrm>
            <a:off x="382573" y="1504950"/>
            <a:ext cx="4030934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-US" dirty="0"/>
              <a:t>1-changing in value with temperature because  </a:t>
            </a:r>
            <a:r>
              <a:rPr lang="en-US" dirty="0" smtClean="0"/>
              <a:t>of </a:t>
            </a:r>
            <a:r>
              <a:rPr lang="en-US" dirty="0"/>
              <a:t>expansion or contraction of liquid </a:t>
            </a:r>
            <a:r>
              <a:rPr lang="en-US" dirty="0" smtClean="0"/>
              <a:t>so </a:t>
            </a:r>
            <a:r>
              <a:rPr lang="en-US" dirty="0"/>
              <a:t>can not be use when studying properties of solution at various temp.</a:t>
            </a:r>
          </a:p>
        </p:txBody>
      </p:sp>
      <p:sp>
        <p:nvSpPr>
          <p:cNvPr id="268" name="Google Shape;268;p1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/>
              <a:t>Disadvantages of molarity &amp; normality</a:t>
            </a:r>
            <a:r>
              <a:rPr lang="en-US" dirty="0" smtClean="0"/>
              <a:t>:</a:t>
            </a:r>
            <a:endParaRPr dirty="0"/>
          </a:p>
        </p:txBody>
      </p:sp>
      <p:sp>
        <p:nvSpPr>
          <p:cNvPr id="269" name="Google Shape;269;p18"/>
          <p:cNvSpPr txBox="1">
            <a:spLocks noGrp="1"/>
          </p:cNvSpPr>
          <p:nvPr>
            <p:ph type="body" idx="2"/>
          </p:nvPr>
        </p:nvSpPr>
        <p:spPr>
          <a:xfrm>
            <a:off x="4396122" y="1537988"/>
            <a:ext cx="4443078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None/>
            </a:pPr>
            <a:r>
              <a:rPr lang="en-US" dirty="0"/>
              <a:t>2-because Solvent volume in M&amp;N are not really known it is difficult to study properties such as vapor pressure &amp; osmotic pressure which are related to the conc. </a:t>
            </a:r>
            <a:r>
              <a:rPr lang="en-US" dirty="0" smtClean="0"/>
              <a:t>of </a:t>
            </a:r>
            <a:r>
              <a:rPr lang="en-US" dirty="0"/>
              <a:t>solvent.</a:t>
            </a:r>
          </a:p>
        </p:txBody>
      </p:sp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pSp>
        <p:nvGrpSpPr>
          <p:cNvPr id="271" name="Google Shape;271;p18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72" name="Google Shape;272;p18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1143000" y="4182049"/>
            <a:ext cx="609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Roboto Condensed" charset="0"/>
                <a:ea typeface="Roboto Condensed" charset="0"/>
              </a:rPr>
              <a:t>(because  </a:t>
            </a:r>
            <a:r>
              <a:rPr lang="en-US" sz="2000" dirty="0">
                <a:latin typeface="Roboto Condensed" charset="0"/>
                <a:ea typeface="Roboto Condensed" charset="0"/>
              </a:rPr>
              <a:t>Molality (m) has not the above disadvantages it is used more likely in theoretical studies more than N &amp; </a:t>
            </a:r>
            <a:r>
              <a:rPr lang="en-US" sz="2000" dirty="0" smtClean="0">
                <a:latin typeface="Roboto Condensed" charset="0"/>
                <a:ea typeface="Roboto Condensed" charset="0"/>
              </a:rPr>
              <a:t>M)</a:t>
            </a:r>
            <a:endParaRPr lang="en-US" dirty="0">
              <a:latin typeface="Roboto Condensed" charset="0"/>
              <a:ea typeface="Roboto Condensed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038600" y="333375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9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i="1" u="sng" dirty="0"/>
              <a:t>Experimental </a:t>
            </a:r>
            <a:r>
              <a:rPr lang="en-US" i="1" u="sng" dirty="0" smtClean="0"/>
              <a:t>work</a:t>
            </a:r>
            <a:r>
              <a:rPr lang="en-US" i="1" dirty="0" smtClean="0"/>
              <a:t>:</a:t>
            </a:r>
            <a:endParaRPr dirty="0"/>
          </a:p>
        </p:txBody>
      </p:sp>
      <p:sp>
        <p:nvSpPr>
          <p:cNvPr id="287" name="Google Shape;287;p1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288" name="Google Shape;288;p19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89" name="Google Shape;289;p19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9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9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9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9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838200" y="2114550"/>
            <a:ext cx="6749550" cy="2826226"/>
          </a:xfrm>
        </p:spPr>
        <p:txBody>
          <a:bodyPr/>
          <a:lstStyle/>
          <a:p>
            <a:pPr>
              <a:buNone/>
            </a:pPr>
            <a:r>
              <a:rPr lang="en-US" b="1" dirty="0"/>
              <a:t>Prepare the following solution</a:t>
            </a:r>
            <a:r>
              <a:rPr lang="en-US" dirty="0"/>
              <a:t>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A.  50 ml of 0.5 M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 . 50 ml of  2N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C.  50 ml of 0.1N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endParaRPr lang="en-US" dirty="0"/>
          </a:p>
          <a:p>
            <a:r>
              <a:rPr lang="en-US" dirty="0"/>
              <a:t>D.  50 ml of 0.1 M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endParaRPr lang="en-US" dirty="0"/>
          </a:p>
          <a:p>
            <a:r>
              <a:rPr lang="en-US" dirty="0"/>
              <a:t>E . 50 gm of 2% w/w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/>
              <a:t>solution.</a:t>
            </a:r>
          </a:p>
          <a:p>
            <a:r>
              <a:rPr lang="en-US" dirty="0"/>
              <a:t>F.  50 ml of 10% w/v </a:t>
            </a:r>
            <a:r>
              <a:rPr lang="en-US" dirty="0" err="1"/>
              <a:t>NaOH</a:t>
            </a:r>
            <a:r>
              <a:rPr lang="en-US" dirty="0"/>
              <a:t> or </a:t>
            </a:r>
            <a:r>
              <a:rPr lang="en-US" dirty="0" err="1" smtClean="0"/>
              <a:t>NaCl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G. 50 ml of  10% v/v alcohol.</a:t>
            </a:r>
            <a:endParaRPr lang="ar-IQ" dirty="0"/>
          </a:p>
          <a:p>
            <a:endParaRPr lang="ar-IQ" dirty="0"/>
          </a:p>
        </p:txBody>
      </p:sp>
      <p:sp>
        <p:nvSpPr>
          <p:cNvPr id="5" name="Rectangle 4"/>
          <p:cNvSpPr/>
          <p:nvPr/>
        </p:nvSpPr>
        <p:spPr>
          <a:xfrm>
            <a:off x="990600" y="1352550"/>
            <a:ext cx="5791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/>
              <a:t>Materials and equipment</a:t>
            </a:r>
            <a:r>
              <a:rPr lang="en-US" sz="1800" b="1" dirty="0" smtClean="0"/>
              <a:t>:</a:t>
            </a:r>
            <a:endParaRPr lang="en-US" sz="1800" b="1" dirty="0"/>
          </a:p>
          <a:p>
            <a:r>
              <a:rPr lang="en-US" dirty="0"/>
              <a:t>-</a:t>
            </a:r>
            <a:r>
              <a:rPr lang="en-US" dirty="0" err="1" smtClean="0"/>
              <a:t>NaCl</a:t>
            </a:r>
            <a:r>
              <a:rPr lang="en-US" dirty="0" smtClean="0"/>
              <a:t>, </a:t>
            </a: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3.</a:t>
            </a:r>
            <a:r>
              <a:rPr lang="en-US" dirty="0" smtClean="0"/>
              <a:t>, </a:t>
            </a:r>
            <a:r>
              <a:rPr lang="en-US" dirty="0" err="1"/>
              <a:t>NaOH</a:t>
            </a:r>
            <a:r>
              <a:rPr lang="en-US" dirty="0"/>
              <a:t>, Alcohol, </a:t>
            </a:r>
            <a:r>
              <a:rPr lang="en-US" dirty="0" smtClean="0"/>
              <a:t>water.</a:t>
            </a:r>
            <a:endParaRPr lang="en-US" dirty="0"/>
          </a:p>
          <a:p>
            <a:r>
              <a:rPr lang="en-US" dirty="0"/>
              <a:t>-Volumetric flasks (50cc), pipettes.</a:t>
            </a:r>
          </a:p>
        </p:txBody>
      </p:sp>
      <p:sp>
        <p:nvSpPr>
          <p:cNvPr id="3" name="Rectangle 2"/>
          <p:cNvSpPr/>
          <p:nvPr/>
        </p:nvSpPr>
        <p:spPr>
          <a:xfrm>
            <a:off x="5547800" y="1579662"/>
            <a:ext cx="205056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M.Wt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NaCl</a:t>
            </a:r>
            <a:r>
              <a:rPr lang="en-US" dirty="0" smtClean="0"/>
              <a:t> =58.5</a:t>
            </a:r>
          </a:p>
          <a:p>
            <a:r>
              <a:rPr lang="en-US" dirty="0" smtClean="0"/>
              <a:t>M.Wt of </a:t>
            </a:r>
            <a:r>
              <a:rPr lang="en-US" dirty="0"/>
              <a:t>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 smtClean="0"/>
              <a:t> </a:t>
            </a:r>
            <a:r>
              <a:rPr lang="en-US" dirty="0" smtClean="0"/>
              <a:t>= 106</a:t>
            </a:r>
          </a:p>
          <a:p>
            <a:endParaRPr lang="en-US" dirty="0"/>
          </a:p>
          <a:p>
            <a:r>
              <a:rPr lang="en-US" dirty="0" smtClean="0"/>
              <a:t>Density = mass\volume</a:t>
            </a:r>
          </a:p>
          <a:p>
            <a:r>
              <a:rPr lang="en-US" dirty="0" smtClean="0"/>
              <a:t>Density of water =1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pic>
        <p:nvPicPr>
          <p:cNvPr id="1026" name="Picture 2" descr="نتيجة بحث الصور عن ‪thank you‬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66750"/>
            <a:ext cx="68580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10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I</a:t>
            </a:r>
            <a:r>
              <a:rPr lang="en" dirty="0" smtClean="0"/>
              <a:t>ntroduction </a:t>
            </a:r>
            <a:endParaRPr dirty="0"/>
          </a:p>
        </p:txBody>
      </p:sp>
      <p:sp>
        <p:nvSpPr>
          <p:cNvPr id="190" name="Google Shape;190;p12"/>
          <p:cNvSpPr txBox="1">
            <a:spLocks noGrp="1"/>
          </p:cNvSpPr>
          <p:nvPr>
            <p:ph type="body" idx="2"/>
          </p:nvPr>
        </p:nvSpPr>
        <p:spPr>
          <a:xfrm>
            <a:off x="4114800" y="1428750"/>
            <a:ext cx="4795676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spcAft>
                <a:spcPts val="1000"/>
              </a:spcAft>
              <a:buNone/>
            </a:pPr>
            <a:r>
              <a:rPr lang="en-US" sz="1400" dirty="0" smtClean="0"/>
              <a:t>When </a:t>
            </a:r>
            <a:r>
              <a:rPr lang="en-US" sz="1400" dirty="0"/>
              <a:t>the physical chemical and biological properties of drug molecules (i.e. </a:t>
            </a:r>
            <a:r>
              <a:rPr lang="en-US" sz="1400" dirty="0" err="1"/>
              <a:t>preformulation</a:t>
            </a:r>
            <a:r>
              <a:rPr lang="en-US" sz="1400" dirty="0"/>
              <a:t>) are understood, it is possible to design dosage forms for designated routes of administration in humans or animals (i.e., formulation). Collectively, the scientific principles applied in the </a:t>
            </a:r>
            <a:r>
              <a:rPr lang="en-US" sz="1400" dirty="0" err="1"/>
              <a:t>preformulation</a:t>
            </a:r>
            <a:r>
              <a:rPr lang="en-US" sz="1400" dirty="0"/>
              <a:t> and formulation processes is termed “physical pharmacy,” </a:t>
            </a:r>
            <a:endParaRPr sz="1400" dirty="0"/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2"/>
          </p:nvPr>
        </p:nvSpPr>
        <p:spPr>
          <a:xfrm>
            <a:off x="152401" y="4221869"/>
            <a:ext cx="6248400" cy="82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 dirty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291547" y="1504950"/>
            <a:ext cx="3579989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1600" dirty="0" smtClean="0">
                <a:latin typeface="Roboto Condensed" charset="0"/>
                <a:ea typeface="Roboto Condensed" charset="0"/>
              </a:rPr>
              <a:t>The </a:t>
            </a:r>
            <a:r>
              <a:rPr lang="en-US" sz="1600" dirty="0">
                <a:latin typeface="Roboto Condensed" charset="0"/>
                <a:ea typeface="Roboto Condensed" charset="0"/>
              </a:rPr>
              <a:t>term “physical pharmacy” stems from the application of physical chemistry principles to the area of pharmacy in the design of drug molecules and drug products.</a:t>
            </a:r>
            <a:endParaRPr sz="1600" dirty="0">
              <a:latin typeface="Roboto Condensed" charset="0"/>
              <a:ea typeface="Roboto Condensed" charset="0"/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5800" y="3250124"/>
            <a:ext cx="78486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u="sng" dirty="0" smtClean="0"/>
              <a:t>Lab for </a:t>
            </a:r>
            <a:r>
              <a:rPr lang="en-US" b="1" u="sng" dirty="0"/>
              <a:t>this course: </a:t>
            </a:r>
            <a:r>
              <a:rPr lang="en-US" dirty="0"/>
              <a:t>Concentration  expression, Two component systems </a:t>
            </a:r>
            <a:r>
              <a:rPr lang="en-US" dirty="0" smtClean="0"/>
              <a:t>containing </a:t>
            </a:r>
            <a:r>
              <a:rPr lang="en-US" dirty="0"/>
              <a:t>liquid phases, </a:t>
            </a:r>
            <a:r>
              <a:rPr lang="en-US" dirty="0" smtClean="0"/>
              <a:t>Three </a:t>
            </a:r>
            <a:r>
              <a:rPr lang="en-US" dirty="0"/>
              <a:t>component systems, </a:t>
            </a:r>
            <a:r>
              <a:rPr lang="en-US" dirty="0" smtClean="0"/>
              <a:t>The </a:t>
            </a:r>
            <a:r>
              <a:rPr lang="en-US" dirty="0"/>
              <a:t>tie – line for three </a:t>
            </a:r>
            <a:r>
              <a:rPr lang="en-US" dirty="0" smtClean="0"/>
              <a:t>component system</a:t>
            </a:r>
            <a:r>
              <a:rPr lang="en-US" dirty="0"/>
              <a:t>, Partition coefficient, Buffer solutions and Solubility  product </a:t>
            </a:r>
            <a:r>
              <a:rPr lang="en-US" dirty="0" smtClean="0"/>
              <a:t>constant for </a:t>
            </a:r>
            <a:r>
              <a:rPr lang="en-US" dirty="0"/>
              <a:t>slightly soluble salt</a:t>
            </a:r>
          </a:p>
          <a:p>
            <a:endParaRPr lang="en-US" dirty="0"/>
          </a:p>
          <a:p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2209800" y="129048"/>
            <a:ext cx="76962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Pharmaceutical mixtures </a:t>
            </a:r>
            <a:endParaRPr kumimoji="0" lang="ar-IQ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639087"/>
              </p:ext>
            </p:extLst>
          </p:nvPr>
        </p:nvGraphicFramePr>
        <p:xfrm>
          <a:off x="685800" y="1276350"/>
          <a:ext cx="6858000" cy="367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Content Placeholder 3" descr="soluti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00" y="742950"/>
            <a:ext cx="2172759" cy="1896269"/>
          </a:xfrm>
          <a:prstGeom prst="rect">
            <a:avLst/>
          </a:prstGeom>
        </p:spPr>
      </p:pic>
      <p:pic>
        <p:nvPicPr>
          <p:cNvPr id="9" name="Content Placeholder 3" descr="suspensi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8600" y="1955390"/>
            <a:ext cx="1388806" cy="1570138"/>
          </a:xfrm>
          <a:prstGeom prst="rect">
            <a:avLst/>
          </a:prstGeom>
        </p:spPr>
      </p:pic>
      <p:pic>
        <p:nvPicPr>
          <p:cNvPr id="1026" name="Picture 2" descr="نتيجة بحث الصور عن ‪example of colloidal dispersion‬‏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952750"/>
            <a:ext cx="2043113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xfrm>
            <a:off x="381000" y="2952750"/>
            <a:ext cx="7162800" cy="168180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365760" lvl="0" indent="-256032">
              <a:spcBef>
                <a:spcPts val="400"/>
              </a:spcBef>
            </a:pPr>
            <a:r>
              <a:rPr lang="ar-IQ" sz="2700" b="0" kern="1200" dirty="0">
                <a:solidFill>
                  <a:prstClr val="black"/>
                </a:solidFill>
                <a:latin typeface="Lucida Sans Unicode"/>
                <a:ea typeface="+mn-ea"/>
                <a:cs typeface="Arial"/>
              </a:rPr>
              <a:t/>
            </a:r>
            <a:br>
              <a:rPr lang="ar-IQ" sz="2700" b="0" kern="1200" dirty="0">
                <a:solidFill>
                  <a:prstClr val="black"/>
                </a:solidFill>
                <a:latin typeface="Lucida Sans Unicode"/>
                <a:ea typeface="+mn-ea"/>
                <a:cs typeface="Arial"/>
              </a:rPr>
            </a:b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152400" y="0"/>
            <a:ext cx="6553200" cy="241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en-US" sz="3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</a:t>
            </a:r>
            <a:r>
              <a:rPr lang="en-US" sz="3000" b="1" dirty="0" smtClean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ispersion </a:t>
            </a:r>
            <a:r>
              <a:rPr lang="en-US" sz="3000" b="1" dirty="0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:- is pharmaceutical mixture that consist of at least 2phases with on or more dispersed (internal phase )contained in a single continuous (external )phase. </a:t>
            </a:r>
          </a:p>
        </p:txBody>
      </p:sp>
      <p:sp>
        <p:nvSpPr>
          <p:cNvPr id="3" name="Rectangle 2"/>
          <p:cNvSpPr/>
          <p:nvPr/>
        </p:nvSpPr>
        <p:spPr>
          <a:xfrm>
            <a:off x="-76200" y="2952750"/>
            <a:ext cx="57420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/>
              <a:t>Phase </a:t>
            </a:r>
            <a:r>
              <a:rPr lang="en-US" sz="2400" b="1" dirty="0"/>
              <a:t>:-is defined as the  homogeneous  physically distinct portion of the system separated from other parts of the  system by bounding surface .</a:t>
            </a:r>
            <a:endParaRPr lang="ar-IQ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>
            <a:spLocks noGrp="1"/>
          </p:cNvSpPr>
          <p:nvPr>
            <p:ph type="body" idx="1"/>
          </p:nvPr>
        </p:nvSpPr>
        <p:spPr>
          <a:xfrm>
            <a:off x="0" y="971550"/>
            <a:ext cx="8077200" cy="312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b="1" i="0" dirty="0" smtClean="0">
                <a:solidFill>
                  <a:schemeClr val="bg1">
                    <a:lumMod val="50000"/>
                  </a:schemeClr>
                </a:solidFill>
              </a:rPr>
              <a:t>        </a:t>
            </a:r>
            <a:r>
              <a:rPr lang="en-US" b="1" i="0" dirty="0" smtClean="0">
                <a:solidFill>
                  <a:schemeClr val="bg1"/>
                </a:solidFill>
              </a:rPr>
              <a:t>True </a:t>
            </a:r>
            <a:r>
              <a:rPr lang="en-US" b="1" i="0" dirty="0">
                <a:solidFill>
                  <a:schemeClr val="bg1"/>
                </a:solidFill>
              </a:rPr>
              <a:t>solution will be focused and discussed in this lab. It can be classified according to the </a:t>
            </a:r>
            <a:r>
              <a:rPr lang="en-US" b="1" i="0" dirty="0" smtClean="0">
                <a:solidFill>
                  <a:schemeClr val="bg1"/>
                </a:solidFill>
              </a:rPr>
              <a:t>states  </a:t>
            </a:r>
            <a:r>
              <a:rPr lang="en-US" b="1" i="0" dirty="0">
                <a:solidFill>
                  <a:schemeClr val="bg1"/>
                </a:solidFill>
              </a:rPr>
              <a:t>in which the solute and solvent occur, </a:t>
            </a:r>
            <a:endParaRPr lang="en-US" b="1" i="0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and </a:t>
            </a:r>
            <a:r>
              <a:rPr lang="en-US" b="1" i="0" dirty="0">
                <a:solidFill>
                  <a:schemeClr val="bg1"/>
                </a:solidFill>
              </a:rPr>
              <a:t>because </a:t>
            </a:r>
            <a:r>
              <a:rPr lang="en-US" b="1" i="0" dirty="0" smtClean="0">
                <a:solidFill>
                  <a:schemeClr val="bg1"/>
                </a:solidFill>
              </a:rPr>
              <a:t>3 </a:t>
            </a:r>
            <a:r>
              <a:rPr lang="en-US" b="1" i="0" dirty="0">
                <a:solidFill>
                  <a:schemeClr val="bg1"/>
                </a:solidFill>
              </a:rPr>
              <a:t>states of matter exist, </a:t>
            </a:r>
            <a:r>
              <a:rPr lang="en-US" b="1" i="0" dirty="0" smtClean="0">
                <a:solidFill>
                  <a:schemeClr val="bg1"/>
                </a:solidFill>
              </a:rPr>
              <a:t>9 types</a:t>
            </a: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 </a:t>
            </a:r>
            <a:r>
              <a:rPr lang="en-US" b="1" i="0" dirty="0">
                <a:solidFill>
                  <a:schemeClr val="bg1"/>
                </a:solidFill>
              </a:rPr>
              <a:t>of homogeneous mixtures of solute </a:t>
            </a:r>
            <a:r>
              <a:rPr lang="en-US" b="1" i="0" dirty="0" smtClean="0">
                <a:solidFill>
                  <a:schemeClr val="bg1"/>
                </a:solidFill>
              </a:rPr>
              <a:t>and</a:t>
            </a:r>
          </a:p>
          <a:p>
            <a:pPr marL="0" lvl="0" indent="0">
              <a:buNone/>
            </a:pPr>
            <a:r>
              <a:rPr lang="en-US" b="1" i="0" dirty="0" smtClean="0">
                <a:solidFill>
                  <a:schemeClr val="bg1"/>
                </a:solidFill>
              </a:rPr>
              <a:t>solvent </a:t>
            </a:r>
            <a:r>
              <a:rPr lang="en-US" b="1" i="0" dirty="0">
                <a:solidFill>
                  <a:schemeClr val="bg1"/>
                </a:solidFill>
              </a:rPr>
              <a:t>are </a:t>
            </a:r>
            <a:r>
              <a:rPr lang="en-US" b="1" i="0" dirty="0" smtClean="0">
                <a:solidFill>
                  <a:schemeClr val="bg1"/>
                </a:solidFill>
              </a:rPr>
              <a:t>possible.</a:t>
            </a:r>
            <a:endParaRPr b="1" i="0" dirty="0">
              <a:solidFill>
                <a:schemeClr val="bg1"/>
              </a:solidFill>
            </a:endParaRPr>
          </a:p>
        </p:txBody>
      </p:sp>
      <p:sp>
        <p:nvSpPr>
          <p:cNvPr id="230" name="Google Shape;230;p15"/>
          <p:cNvSpPr txBox="1">
            <a:spLocks noGrp="1"/>
          </p:cNvSpPr>
          <p:nvPr>
            <p:ph type="sldNum" idx="4294967295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231" name="Google Shape;231;p1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Types of Solutions</a:t>
            </a:r>
            <a:endParaRPr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" name="Picture 9"/>
          <p:cNvPicPr/>
          <p:nvPr/>
        </p:nvPicPr>
        <p:blipFill>
          <a:blip r:embed="rId3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352549"/>
            <a:ext cx="4267200" cy="36576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"/>
          <p:cNvSpPr txBox="1">
            <a:spLocks noGrp="1"/>
          </p:cNvSpPr>
          <p:nvPr>
            <p:ph type="ctrTitle" idx="4294967295"/>
          </p:nvPr>
        </p:nvSpPr>
        <p:spPr>
          <a:xfrm>
            <a:off x="2220972" y="0"/>
            <a:ext cx="5567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200" dirty="0" smtClean="0">
                <a:solidFill>
                  <a:srgbClr val="FF9800"/>
                </a:solidFill>
              </a:rPr>
              <a:t>Concentration </a:t>
            </a:r>
            <a:r>
              <a:rPr lang="en-US" sz="3200" dirty="0">
                <a:solidFill>
                  <a:srgbClr val="FF9800"/>
                </a:solidFill>
              </a:rPr>
              <a:t>expressions</a:t>
            </a:r>
            <a:endParaRPr sz="3200" dirty="0">
              <a:solidFill>
                <a:srgbClr val="FF9800"/>
              </a:solidFill>
            </a:endParaRPr>
          </a:p>
        </p:txBody>
      </p:sp>
      <p:grpSp>
        <p:nvGrpSpPr>
          <p:cNvPr id="250" name="Google Shape;250;p17"/>
          <p:cNvGrpSpPr/>
          <p:nvPr/>
        </p:nvGrpSpPr>
        <p:grpSpPr>
          <a:xfrm>
            <a:off x="6682481" y="378837"/>
            <a:ext cx="1588639" cy="1588655"/>
            <a:chOff x="6643075" y="3664250"/>
            <a:chExt cx="407950" cy="407975"/>
          </a:xfrm>
        </p:grpSpPr>
        <p:sp>
          <p:nvSpPr>
            <p:cNvPr id="251" name="Google Shape;251;p17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7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C7D3E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3" name="Google Shape;253;p17"/>
          <p:cNvGrpSpPr/>
          <p:nvPr/>
        </p:nvGrpSpPr>
        <p:grpSpPr>
          <a:xfrm rot="-587363">
            <a:off x="6589251" y="2174497"/>
            <a:ext cx="653127" cy="653134"/>
            <a:chOff x="576250" y="4319400"/>
            <a:chExt cx="442075" cy="442050"/>
          </a:xfrm>
        </p:grpSpPr>
        <p:sp>
          <p:nvSpPr>
            <p:cNvPr id="254" name="Google Shape;254;p17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7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7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3F537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8" name="Google Shape;258;p17"/>
          <p:cNvSpPr/>
          <p:nvPr/>
        </p:nvSpPr>
        <p:spPr>
          <a:xfrm>
            <a:off x="6302724" y="745608"/>
            <a:ext cx="248336" cy="237120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 rot="2697322">
            <a:off x="7939080" y="1959478"/>
            <a:ext cx="376961" cy="35993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8237292" y="1754006"/>
            <a:ext cx="150972" cy="144226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rot="1280149">
            <a:off x="6130690" y="1460796"/>
            <a:ext cx="150975" cy="144204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7" name="Picture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" y="864168"/>
            <a:ext cx="5835692" cy="42221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9675" y="402100"/>
            <a:ext cx="6132600" cy="3145500"/>
          </a:xfrm>
        </p:spPr>
        <p:txBody>
          <a:bodyPr/>
          <a:lstStyle/>
          <a:p>
            <a:pPr marL="76200" indent="0">
              <a:buNone/>
            </a:pPr>
            <a:endParaRPr lang="en-US" dirty="0" smtClean="0"/>
          </a:p>
          <a:p>
            <a:pPr marL="76200" indent="0">
              <a:buNone/>
            </a:pPr>
            <a:endParaRPr lang="en-US" dirty="0"/>
          </a:p>
          <a:p>
            <a:pPr marL="76200" indent="0">
              <a:buNone/>
            </a:pPr>
            <a:r>
              <a:rPr lang="en-US" dirty="0" smtClean="0"/>
              <a:t>Calculate the Molarity of solution containing 4 gm of </a:t>
            </a:r>
            <a:r>
              <a:rPr lang="en-US" dirty="0" err="1" smtClean="0"/>
              <a:t>NaOH</a:t>
            </a:r>
            <a:r>
              <a:rPr lang="en-US" dirty="0" smtClean="0"/>
              <a:t> in </a:t>
            </a:r>
            <a:r>
              <a:rPr lang="en-US" dirty="0" smtClean="0"/>
              <a:t>500 ml solution </a:t>
            </a:r>
            <a:r>
              <a:rPr lang="en-US" dirty="0" smtClean="0"/>
              <a:t>(</a:t>
            </a:r>
            <a:r>
              <a:rPr lang="en-US" dirty="0" err="1" smtClean="0"/>
              <a:t>M.wt</a:t>
            </a:r>
            <a:r>
              <a:rPr lang="en-US" dirty="0" smtClean="0"/>
              <a:t> </a:t>
            </a:r>
            <a:r>
              <a:rPr lang="en-US" dirty="0" err="1" smtClean="0"/>
              <a:t>NaOH</a:t>
            </a:r>
            <a:r>
              <a:rPr lang="en-US" dirty="0" smtClean="0"/>
              <a:t> </a:t>
            </a:r>
            <a:r>
              <a:rPr lang="en-US" dirty="0" smtClean="0"/>
              <a:t>=40gm)</a:t>
            </a:r>
          </a:p>
          <a:p>
            <a:pPr marL="76200" indent="0">
              <a:buNone/>
            </a:pPr>
            <a:r>
              <a:rPr lang="en-US" dirty="0" smtClean="0"/>
              <a:t>M  =  </a:t>
            </a:r>
            <a:r>
              <a:rPr lang="en-US" dirty="0" err="1" smtClean="0"/>
              <a:t>wt</a:t>
            </a:r>
            <a:r>
              <a:rPr lang="en-US" dirty="0" smtClean="0"/>
              <a:t>       *  1000                          </a:t>
            </a:r>
          </a:p>
          <a:p>
            <a:pPr marL="76200" indent="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M.wt</a:t>
            </a:r>
            <a:r>
              <a:rPr lang="en-US" dirty="0" smtClean="0"/>
              <a:t>       V(ml)                               </a:t>
            </a:r>
          </a:p>
          <a:p>
            <a:pPr marL="76200" indent="0">
              <a:buNone/>
            </a:pPr>
            <a:r>
              <a:rPr lang="en-US" dirty="0" smtClean="0"/>
              <a:t>M=4/40 * (1000/500)                    M= 0.2 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280035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3225975" y="331480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2790825"/>
            <a:ext cx="914400" cy="952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3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Molality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Calculate Molality of solution containing 2gm </a:t>
            </a:r>
            <a:r>
              <a:rPr lang="en-US" dirty="0" err="1" smtClean="0"/>
              <a:t>NaOH</a:t>
            </a:r>
            <a:r>
              <a:rPr lang="en-US" dirty="0" smtClean="0"/>
              <a:t> </a:t>
            </a:r>
            <a:r>
              <a:rPr lang="en-US" dirty="0" smtClean="0"/>
              <a:t>in 50 gm solvent ?</a:t>
            </a:r>
          </a:p>
          <a:p>
            <a:r>
              <a:rPr lang="en-US" dirty="0"/>
              <a:t>m</a:t>
            </a:r>
            <a:r>
              <a:rPr lang="en-US" dirty="0" smtClean="0"/>
              <a:t>olality = </a:t>
            </a:r>
            <a:r>
              <a:rPr lang="en-US" dirty="0" err="1" smtClean="0"/>
              <a:t>wt</a:t>
            </a:r>
            <a:r>
              <a:rPr lang="en-US" dirty="0" smtClean="0"/>
              <a:t> /</a:t>
            </a:r>
            <a:r>
              <a:rPr lang="en-US" dirty="0" err="1" smtClean="0"/>
              <a:t>M.wt</a:t>
            </a:r>
            <a:r>
              <a:rPr lang="en-US" dirty="0" smtClean="0"/>
              <a:t> * 1000/ </a:t>
            </a:r>
            <a:r>
              <a:rPr lang="en-US" dirty="0" err="1" smtClean="0"/>
              <a:t>gms</a:t>
            </a:r>
            <a:r>
              <a:rPr lang="en-US" dirty="0" smtClean="0"/>
              <a:t> of solvent </a:t>
            </a:r>
          </a:p>
          <a:p>
            <a:r>
              <a:rPr lang="en-US" dirty="0" smtClean="0"/>
              <a:t>m= 2/40 * 1000/ 50</a:t>
            </a:r>
          </a:p>
          <a:p>
            <a:r>
              <a:rPr lang="en-US" dirty="0" smtClean="0"/>
              <a:t>m= 1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137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793</Words>
  <Application>Microsoft Office PowerPoint</Application>
  <PresentationFormat>On-screen Show (16:9)</PresentationFormat>
  <Paragraphs>96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Arvo</vt:lpstr>
      <vt:lpstr>Lucida Sans Unicode</vt:lpstr>
      <vt:lpstr>Roboto Condensed Light</vt:lpstr>
      <vt:lpstr>Wingdings</vt:lpstr>
      <vt:lpstr>Roboto Condensed</vt:lpstr>
      <vt:lpstr>Salerio template</vt:lpstr>
      <vt:lpstr>Physical Pharmacy lab Lab no. 1: Concentration Expression </vt:lpstr>
      <vt:lpstr>Introduction </vt:lpstr>
      <vt:lpstr>PowerPoint Presentation</vt:lpstr>
      <vt:lpstr> </vt:lpstr>
      <vt:lpstr>PowerPoint Presentation</vt:lpstr>
      <vt:lpstr>Types of Solutions</vt:lpstr>
      <vt:lpstr>Concentration expressions</vt:lpstr>
      <vt:lpstr>examples</vt:lpstr>
      <vt:lpstr>Molality </vt:lpstr>
      <vt:lpstr>PowerPoint Presentation</vt:lpstr>
      <vt:lpstr>PowerPoint Presentation</vt:lpstr>
      <vt:lpstr>Disadvantages of molarity &amp; normality:</vt:lpstr>
      <vt:lpstr>Experimental work: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Mohanad alrawi</dc:creator>
  <cp:lastModifiedBy>Mohanad alrawi</cp:lastModifiedBy>
  <cp:revision>55</cp:revision>
  <dcterms:modified xsi:type="dcterms:W3CDTF">2019-09-30T19:58:31Z</dcterms:modified>
</cp:coreProperties>
</file>