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C0B46-7014-704B-B2D9-14E3B94324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B71F5D-64EC-3E48-8D0D-09D59311CB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C2FC1-5DBC-1846-B1A4-520C360F1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D00A-5A63-F147-964E-25C3B5514517}" type="datetimeFigureOut">
              <a:rPr lang="en-US" smtClean="0"/>
              <a:t>9/11/19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B456E-212F-4B47-8C77-677389751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E01BC-597A-454D-820B-163BFA88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9187-E130-BC4A-AEC6-39A695985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34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4A4F8-E45F-644B-A6BE-F9DDD2963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2B9579-2663-394E-BD4E-6E94859EF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A5C880-B79B-1848-B550-3EFFB780E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D00A-5A63-F147-964E-25C3B5514517}" type="datetimeFigureOut">
              <a:rPr lang="en-US" smtClean="0"/>
              <a:t>9/11/19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2C1C3-820F-204C-B88A-556C063D4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73E11E-F5CA-0B44-BAAD-44812FAE8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9187-E130-BC4A-AEC6-39A695985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978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FA7B6D-8DD6-9340-8E65-79AD4E9457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203416-294A-634E-A4BE-882E7ED046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624309-555C-2449-BF50-7BC90E741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D00A-5A63-F147-964E-25C3B5514517}" type="datetimeFigureOut">
              <a:rPr lang="en-US" smtClean="0"/>
              <a:t>9/11/19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32BB7-77C3-7D44-9791-3B24CE848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E35C60-1F79-8E45-B6EA-371ADD248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9187-E130-BC4A-AEC6-39A695985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21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2AD7D-586A-F345-B425-99AB9AB9E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92C2E-07F2-1148-ABA6-4E483F559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1556C-0084-3B47-BB25-25D8413EA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D00A-5A63-F147-964E-25C3B5514517}" type="datetimeFigureOut">
              <a:rPr lang="en-US" smtClean="0"/>
              <a:t>9/11/19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308F66-C37B-BF43-A91C-D34792D74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85F77-C80D-4343-8724-180D0B06A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9187-E130-BC4A-AEC6-39A695985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006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013C-1010-824F-963A-E060E3C84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0F197-5C27-FB4D-8CBB-FDA2C56BF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B62D4C-0114-904B-BFF5-BCF3C96BE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D00A-5A63-F147-964E-25C3B5514517}" type="datetimeFigureOut">
              <a:rPr lang="en-US" smtClean="0"/>
              <a:t>9/11/19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F362B-4A16-A245-8EFB-F53FF2F31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33536-F539-F147-AAD4-E1A8F2455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9187-E130-BC4A-AEC6-39A695985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73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E68DE-DC25-5F45-A40B-A1E87D5AA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559CF-7CA9-2B41-A5ED-03A68DEF2E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CEF901-3175-F84F-8988-39B7D4DF83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68E97D-E611-654E-8CC8-D1CE7FDAC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D00A-5A63-F147-964E-25C3B5514517}" type="datetimeFigureOut">
              <a:rPr lang="en-US" smtClean="0"/>
              <a:t>9/11/19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2C4E3E-18BA-004F-9529-8AF675014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000D92-D651-B243-9D9D-9AA19BCF0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9187-E130-BC4A-AEC6-39A695985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73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AC6AE-9138-B143-8926-71E07B6E0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B2084F-F1C4-DA4A-8AE8-D08A23EC0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862280-F612-444B-8154-FA62B87BB1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2BB409-A975-FD42-9A64-136E5BA563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6666FC-EF39-DD4D-87F6-DE1B2675A1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FF5149-36C4-7743-9613-FBAF3011C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D00A-5A63-F147-964E-25C3B5514517}" type="datetimeFigureOut">
              <a:rPr lang="en-US" smtClean="0"/>
              <a:t>9/11/19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6C0285-12A1-9043-98C1-E576EDE66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E9E395-750D-564F-B4FB-55272B6F8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9187-E130-BC4A-AEC6-39A695985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855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DD6F9-F99C-9A4B-BB31-C629033E8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032EF2-7690-AB43-A3D2-85ED36D72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D00A-5A63-F147-964E-25C3B5514517}" type="datetimeFigureOut">
              <a:rPr lang="en-US" smtClean="0"/>
              <a:t>9/11/19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040AB3-4108-7147-870E-F6199B7D1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A076DC-13C9-CE44-B24D-0E5F8598D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9187-E130-BC4A-AEC6-39A695985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487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64CD9D-CC5A-A54E-A3F0-9BE9CF292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D00A-5A63-F147-964E-25C3B5514517}" type="datetimeFigureOut">
              <a:rPr lang="en-US" smtClean="0"/>
              <a:t>9/11/19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C179D4-2249-7845-ACD5-9993B7165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6788E4-8B52-2448-96B0-517CD8427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9187-E130-BC4A-AEC6-39A695985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262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9AC7C-5A7A-0544-9495-342AC78F2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A1DCA-42DF-1C41-A9D4-9EF285058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D3D967-377E-234E-8758-CD392ABD00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AEFEB5-61ED-DB44-A567-0D845C0F8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D00A-5A63-F147-964E-25C3B5514517}" type="datetimeFigureOut">
              <a:rPr lang="en-US" smtClean="0"/>
              <a:t>9/11/19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356581-C965-964B-BE05-A0FD0FD5E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DF2BD5-DE7A-0146-8641-076E8507D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9187-E130-BC4A-AEC6-39A695985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44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1BC86-A9B0-FB40-B8EB-E2217E460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CD24FC-3C19-F34D-83C0-FA9B51378E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646635-4874-0A47-B715-6D916E3D47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AABC05-8121-6248-88B1-730067476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CD00A-5A63-F147-964E-25C3B5514517}" type="datetimeFigureOut">
              <a:rPr lang="en-US" smtClean="0"/>
              <a:t>9/11/19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1BA4AA-5F35-7746-AF82-8D83C4AEC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8BFF2F-C5D0-4D40-BC61-1C4362A23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9187-E130-BC4A-AEC6-39A695985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671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BE8937-E39A-ED46-BF88-4BD99A070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0D2217-04A8-7347-A766-BE2A77F51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B4FAE-67FF-4347-A743-55FF17998F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CD00A-5A63-F147-964E-25C3B5514517}" type="datetimeFigureOut">
              <a:rPr lang="en-US" smtClean="0"/>
              <a:t>9/11/19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5DAB9-457F-2C47-838E-D7D1BEC4F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C9072F-A573-C342-8C4A-908DABAE6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A9187-E130-BC4A-AEC6-39A695985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BECE6E33-98FD-2048-A29B-C24BEB23C8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4493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25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1273D-6B10-0341-80DF-D29A966D6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B7F28-A750-C947-962F-21C65F917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Ranitidine can be used for the short-term treatment of dyspepsia </a:t>
            </a:r>
            <a:r>
              <a:rPr lang="en-US"/>
              <a:t>and heartburn.Treatment </a:t>
            </a:r>
            <a:r>
              <a:rPr lang="en-US" dirty="0"/>
              <a:t>with ranitidine is limited to a maximum of 2 weeks.</a:t>
            </a:r>
          </a:p>
        </p:txBody>
      </p:sp>
    </p:spTree>
    <p:extLst>
      <p:ext uri="{BB962C8B-B14F-4D97-AF65-F5344CB8AC3E}">
        <p14:creationId xmlns:p14="http://schemas.microsoft.com/office/powerpoint/2010/main" val="3694301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DA212-539A-594F-8CD8-1062BBB73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F4028-5F3F-254F-8A6A-061332AF2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Indigestion (dyspepsia) is upper abdominal discomfort or pain that may be described as a burning sensation, heaviness or an ache.</a:t>
            </a:r>
          </a:p>
        </p:txBody>
      </p:sp>
    </p:spTree>
    <p:extLst>
      <p:ext uri="{BB962C8B-B14F-4D97-AF65-F5344CB8AC3E}">
        <p14:creationId xmlns:p14="http://schemas.microsoft.com/office/powerpoint/2010/main" val="600266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EB206-DA2B-214F-AA84-40ACDD38B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need to know..symptoms</a:t>
            </a: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610AF936-F7F0-244F-BA28-5252318114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50" y="1600868"/>
            <a:ext cx="11747499" cy="5100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121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204D4-DE99-2648-AC18-A525A2D07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DA2D6-3C12-ED41-B123-454426094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Children</a:t>
            </a:r>
          </a:p>
          <a:p>
            <a:r>
              <a:rPr lang="en-US" dirty="0"/>
              <a:t>Older than 55 years old</a:t>
            </a:r>
          </a:p>
          <a:p>
            <a:r>
              <a:rPr lang="en-US" dirty="0"/>
              <a:t>Risk of gastric cancer</a:t>
            </a:r>
          </a:p>
        </p:txBody>
      </p:sp>
    </p:spTree>
    <p:extLst>
      <p:ext uri="{BB962C8B-B14F-4D97-AF65-F5344CB8AC3E}">
        <p14:creationId xmlns:p14="http://schemas.microsoft.com/office/powerpoint/2010/main" val="448683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43752-C6D2-4A4F-8C3D-BB9289AB7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Alarm symptoms and indigestion:Reasons for referral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F1B68-B13D-BE46-BE9A-71F85FE9C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Age over 55 years, if symptoms develop for first time.</a:t>
            </a:r>
          </a:p>
          <a:p>
            <a:r>
              <a:rPr lang="en-US" dirty="0"/>
              <a:t> Associated with prescription of NSAID or aspirin.</a:t>
            </a:r>
          </a:p>
          <a:p>
            <a:r>
              <a:rPr lang="en-US" dirty="0"/>
              <a:t>Symptoms are persistent (longer than 5 days) or recurrent.</a:t>
            </a:r>
          </a:p>
          <a:p>
            <a:r>
              <a:rPr lang="en-US" dirty="0"/>
              <a:t> Pain is severe. </a:t>
            </a:r>
          </a:p>
          <a:p>
            <a:r>
              <a:rPr lang="en-US" dirty="0"/>
              <a:t>Blood in vomit or stool. </a:t>
            </a:r>
          </a:p>
          <a:p>
            <a:r>
              <a:rPr lang="en-US" dirty="0"/>
              <a:t>Pain gets worse on effort.</a:t>
            </a:r>
          </a:p>
          <a:p>
            <a:r>
              <a:rPr lang="en-US" dirty="0"/>
              <a:t> Persistent nausea or vomiting. </a:t>
            </a:r>
          </a:p>
          <a:p>
            <a:r>
              <a:rPr lang="en-US" dirty="0"/>
              <a:t>Treatment has failed. </a:t>
            </a:r>
          </a:p>
          <a:p>
            <a:r>
              <a:rPr lang="en-US" dirty="0"/>
              <a:t>Adverse drug reaction is suspected. </a:t>
            </a:r>
          </a:p>
          <a:p>
            <a:r>
              <a:rPr lang="en-US" dirty="0"/>
              <a:t>Associated weight loss. </a:t>
            </a:r>
          </a:p>
          <a:p>
            <a:r>
              <a:rPr lang="en-US" dirty="0"/>
              <a:t>Children.</a:t>
            </a:r>
          </a:p>
        </p:txBody>
      </p:sp>
    </p:spTree>
    <p:extLst>
      <p:ext uri="{BB962C8B-B14F-4D97-AF65-F5344CB8AC3E}">
        <p14:creationId xmlns:p14="http://schemas.microsoft.com/office/powerpoint/2010/main" val="2178642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F7FC4-50FA-2942-A151-62C8BCFF6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36EBB-B585-5A49-8897-CA85A8A6D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Antacids</a:t>
            </a:r>
          </a:p>
          <a:p>
            <a:r>
              <a:rPr lang="en-US" dirty="0"/>
              <a:t>Antacids are best taken about 1 </a:t>
            </a:r>
            <a:r>
              <a:rPr lang="en-US" dirty="0" err="1"/>
              <a:t>hafter</a:t>
            </a:r>
            <a:r>
              <a:rPr lang="en-US" dirty="0"/>
              <a:t> a meal because the rate of gastric emptying has then slowed and the antacid will therefore remain in the stomach for longer. </a:t>
            </a:r>
          </a:p>
          <a:p>
            <a:r>
              <a:rPr lang="en-US" dirty="0"/>
              <a:t>Taken at this time antacids may act for up to 3 h compared with only 30 min–1 h if taken before meals</a:t>
            </a:r>
          </a:p>
        </p:txBody>
      </p:sp>
    </p:spTree>
    <p:extLst>
      <p:ext uri="{BB962C8B-B14F-4D97-AF65-F5344CB8AC3E}">
        <p14:creationId xmlns:p14="http://schemas.microsoft.com/office/powerpoint/2010/main" val="1761860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B02C4084-DCA4-4A4B-8CF4-6515E146B9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7237" y="0"/>
            <a:ext cx="124092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76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8183D-8812-CC43-A199-9DB725E6D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Dimeticone</a:t>
            </a:r>
            <a:r>
              <a:rPr lang="en-US" dirty="0"/>
              <a:t> (</a:t>
            </a:r>
            <a:r>
              <a:rPr lang="en-US" dirty="0" err="1"/>
              <a:t>dimethicone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1DDB3-65E5-974E-8825-D22DB6266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reduces surface tension and allows easier elimination of gas from the gut by passing flatus or eructation (belching)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184851B1-FD4F-A347-80A9-30C5EDC01E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69" y="3198812"/>
            <a:ext cx="4837296" cy="3659187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6AE98363-5DF6-F648-AE2E-42AD3B32A2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5865" y="3198813"/>
            <a:ext cx="4669923" cy="329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40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39E66-3CF3-CD40-A80A-1C811DBC8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Interactions with antacids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42C5E-E2CB-8046-90C1-AB83F7332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Antacids may reduce the absorption of some antibiotics and </a:t>
            </a:r>
            <a:r>
              <a:rPr lang="en-US" dirty="0" err="1"/>
              <a:t>antifungals</a:t>
            </a:r>
            <a:r>
              <a:rPr lang="en-US" dirty="0"/>
              <a:t> (tetracyclines, azithromycin, itraconazole, </a:t>
            </a:r>
            <a:r>
              <a:rPr lang="en-US" dirty="0" err="1"/>
              <a:t>ketoconazole</a:t>
            </a:r>
            <a:r>
              <a:rPr lang="en-US" dirty="0"/>
              <a:t>, ciprofloxacin, </a:t>
            </a:r>
            <a:r>
              <a:rPr lang="en-US" dirty="0" err="1"/>
              <a:t>norf</a:t>
            </a:r>
            <a:r>
              <a:rPr lang="en-US" dirty="0"/>
              <a:t> </a:t>
            </a:r>
            <a:r>
              <a:rPr lang="en-US" dirty="0" err="1"/>
              <a:t>loxacin</a:t>
            </a:r>
            <a:r>
              <a:rPr lang="en-US" dirty="0"/>
              <a:t>, rifampicin). Absorption of angiotensin-converting enzyme (ACE) inhibitors, phenothiazines, </a:t>
            </a:r>
            <a:r>
              <a:rPr lang="en-US" dirty="0" err="1"/>
              <a:t>gabapentin</a:t>
            </a:r>
            <a:r>
              <a:rPr lang="en-US" dirty="0"/>
              <a:t> and phenytoin may also be reduced</a:t>
            </a:r>
          </a:p>
          <a:p>
            <a:r>
              <a:rPr lang="en-US" dirty="0"/>
              <a:t> Sodium bicarbonate may increase the excretion of lithium and lower the plasma level, so a reduction in lithium’s therapeutic effect may occur.</a:t>
            </a:r>
          </a:p>
          <a:p>
            <a:r>
              <a:rPr lang="en-US" dirty="0"/>
              <a:t> Antacids containing sodium bicarbonate should not therefore be recommended for any patient on lithium therapy. </a:t>
            </a:r>
          </a:p>
          <a:p>
            <a:r>
              <a:rPr lang="en-US" dirty="0"/>
              <a:t>The changes in pH that occur after antacid administration can result in a decrease in iron absorption if iron is taken at the same time.The effect is caused by the formation of insoluble iron salts due to the changed pH</a:t>
            </a:r>
            <a:r>
              <a:rPr lang="en-US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371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Definition</vt:lpstr>
      <vt:lpstr>What you need to know..symptoms</vt:lpstr>
      <vt:lpstr>2.Age</vt:lpstr>
      <vt:lpstr>Alarm symptoms and indigestion:Reasons for referral</vt:lpstr>
      <vt:lpstr>Management</vt:lpstr>
      <vt:lpstr>PowerPoint Presentation</vt:lpstr>
      <vt:lpstr>Dimeticone (dimethicone)</vt:lpstr>
      <vt:lpstr>Interactions with antacids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abeeralrashid@yahoo.com</dc:creator>
  <cp:lastModifiedBy>abeeralrashid@yahoo.com</cp:lastModifiedBy>
  <cp:revision>3</cp:revision>
  <dcterms:created xsi:type="dcterms:W3CDTF">2019-09-10T20:36:39Z</dcterms:created>
  <dcterms:modified xsi:type="dcterms:W3CDTF">2019-09-10T21:21:47Z</dcterms:modified>
</cp:coreProperties>
</file>