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59" r:id="rId8"/>
    <p:sldId id="260"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C8AD-539D-F94F-A303-41960AE98F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AAFC69-2D3F-F24D-BA2A-4B0A4B6DEE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00204C-A298-2648-B4C4-FE681B588555}"/>
              </a:ext>
            </a:extLst>
          </p:cNvPr>
          <p:cNvSpPr>
            <a:spLocks noGrp="1"/>
          </p:cNvSpPr>
          <p:nvPr>
            <p:ph type="dt" sz="half" idx="10"/>
          </p:nvPr>
        </p:nvSpPr>
        <p:spPr/>
        <p:txBody>
          <a:bodyPr/>
          <a:lstStyle/>
          <a:p>
            <a:fld id="{5041E4BB-F2D8-2044-950D-C45EE4DCE834}" type="datetimeFigureOut">
              <a:rPr lang="en-US" smtClean="0"/>
              <a:t>9/11/19</a:t>
            </a:fld>
            <a:endParaRPr lang="en-US"/>
          </a:p>
        </p:txBody>
      </p:sp>
      <p:sp>
        <p:nvSpPr>
          <p:cNvPr id="5" name="Footer Placeholder 4">
            <a:extLst>
              <a:ext uri="{FF2B5EF4-FFF2-40B4-BE49-F238E27FC236}">
                <a16:creationId xmlns:a16="http://schemas.microsoft.com/office/drawing/2014/main" id="{7E7B281A-CB9B-674E-BE3C-7953610C4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1A21A-452C-E042-AC4C-F5EABF4BA7B2}"/>
              </a:ext>
            </a:extLst>
          </p:cNvPr>
          <p:cNvSpPr>
            <a:spLocks noGrp="1"/>
          </p:cNvSpPr>
          <p:nvPr>
            <p:ph type="sldNum" sz="quarter" idx="12"/>
          </p:nvPr>
        </p:nvSpPr>
        <p:spPr/>
        <p:txBody>
          <a:bodyPr/>
          <a:lstStyle/>
          <a:p>
            <a:fld id="{BC5B14F3-4B3C-DF4F-8361-56AEABDCD4FD}" type="slidenum">
              <a:rPr lang="en-US" smtClean="0"/>
              <a:t>‹#›</a:t>
            </a:fld>
            <a:endParaRPr lang="en-US"/>
          </a:p>
        </p:txBody>
      </p:sp>
    </p:spTree>
    <p:extLst>
      <p:ext uri="{BB962C8B-B14F-4D97-AF65-F5344CB8AC3E}">
        <p14:creationId xmlns:p14="http://schemas.microsoft.com/office/powerpoint/2010/main" val="393464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C5D0-0129-204D-B0D5-FF2726120D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5D84A3-94F5-A242-94A4-3959E0E88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32891-357C-884E-AB40-67B7977C3576}"/>
              </a:ext>
            </a:extLst>
          </p:cNvPr>
          <p:cNvSpPr>
            <a:spLocks noGrp="1"/>
          </p:cNvSpPr>
          <p:nvPr>
            <p:ph type="dt" sz="half" idx="10"/>
          </p:nvPr>
        </p:nvSpPr>
        <p:spPr/>
        <p:txBody>
          <a:bodyPr/>
          <a:lstStyle/>
          <a:p>
            <a:fld id="{5041E4BB-F2D8-2044-950D-C45EE4DCE834}" type="datetimeFigureOut">
              <a:rPr lang="en-US" smtClean="0"/>
              <a:t>9/11/19</a:t>
            </a:fld>
            <a:endParaRPr lang="en-US"/>
          </a:p>
        </p:txBody>
      </p:sp>
      <p:sp>
        <p:nvSpPr>
          <p:cNvPr id="5" name="Footer Placeholder 4">
            <a:extLst>
              <a:ext uri="{FF2B5EF4-FFF2-40B4-BE49-F238E27FC236}">
                <a16:creationId xmlns:a16="http://schemas.microsoft.com/office/drawing/2014/main" id="{F907F49F-803D-E844-BBEB-266C6D792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C5BD9-2088-9348-AF03-33764DB20A93}"/>
              </a:ext>
            </a:extLst>
          </p:cNvPr>
          <p:cNvSpPr>
            <a:spLocks noGrp="1"/>
          </p:cNvSpPr>
          <p:nvPr>
            <p:ph type="sldNum" sz="quarter" idx="12"/>
          </p:nvPr>
        </p:nvSpPr>
        <p:spPr/>
        <p:txBody>
          <a:bodyPr/>
          <a:lstStyle/>
          <a:p>
            <a:fld id="{BC5B14F3-4B3C-DF4F-8361-56AEABDCD4FD}" type="slidenum">
              <a:rPr lang="en-US" smtClean="0"/>
              <a:t>‹#›</a:t>
            </a:fld>
            <a:endParaRPr lang="en-US"/>
          </a:p>
        </p:txBody>
      </p:sp>
    </p:spTree>
    <p:extLst>
      <p:ext uri="{BB962C8B-B14F-4D97-AF65-F5344CB8AC3E}">
        <p14:creationId xmlns:p14="http://schemas.microsoft.com/office/powerpoint/2010/main" val="92217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7CDA07-401C-B344-9F41-1EA764F885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121888-DB5E-8D42-9002-24F804E39B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BDB53-7C29-9242-9428-D6792A4A0604}"/>
              </a:ext>
            </a:extLst>
          </p:cNvPr>
          <p:cNvSpPr>
            <a:spLocks noGrp="1"/>
          </p:cNvSpPr>
          <p:nvPr>
            <p:ph type="dt" sz="half" idx="10"/>
          </p:nvPr>
        </p:nvSpPr>
        <p:spPr/>
        <p:txBody>
          <a:bodyPr/>
          <a:lstStyle/>
          <a:p>
            <a:fld id="{5041E4BB-F2D8-2044-950D-C45EE4DCE834}" type="datetimeFigureOut">
              <a:rPr lang="en-US" smtClean="0"/>
              <a:t>9/11/19</a:t>
            </a:fld>
            <a:endParaRPr lang="en-US"/>
          </a:p>
        </p:txBody>
      </p:sp>
      <p:sp>
        <p:nvSpPr>
          <p:cNvPr id="5" name="Footer Placeholder 4">
            <a:extLst>
              <a:ext uri="{FF2B5EF4-FFF2-40B4-BE49-F238E27FC236}">
                <a16:creationId xmlns:a16="http://schemas.microsoft.com/office/drawing/2014/main" id="{6812278E-6B7B-C94C-B4E0-2BA34D1D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29F6D-017A-B246-ADA3-078855FFF0A4}"/>
              </a:ext>
            </a:extLst>
          </p:cNvPr>
          <p:cNvSpPr>
            <a:spLocks noGrp="1"/>
          </p:cNvSpPr>
          <p:nvPr>
            <p:ph type="sldNum" sz="quarter" idx="12"/>
          </p:nvPr>
        </p:nvSpPr>
        <p:spPr/>
        <p:txBody>
          <a:bodyPr/>
          <a:lstStyle/>
          <a:p>
            <a:fld id="{BC5B14F3-4B3C-DF4F-8361-56AEABDCD4FD}" type="slidenum">
              <a:rPr lang="en-US" smtClean="0"/>
              <a:t>‹#›</a:t>
            </a:fld>
            <a:endParaRPr lang="en-US"/>
          </a:p>
        </p:txBody>
      </p:sp>
    </p:spTree>
    <p:extLst>
      <p:ext uri="{BB962C8B-B14F-4D97-AF65-F5344CB8AC3E}">
        <p14:creationId xmlns:p14="http://schemas.microsoft.com/office/powerpoint/2010/main" val="216980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3630F-7435-5541-8BED-2A0BBA293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B7F8A6-F8E9-9F4B-ADF9-3E9BE1C5E7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D58D6-4112-FE40-B233-C5E1275F9086}"/>
              </a:ext>
            </a:extLst>
          </p:cNvPr>
          <p:cNvSpPr>
            <a:spLocks noGrp="1"/>
          </p:cNvSpPr>
          <p:nvPr>
            <p:ph type="dt" sz="half" idx="10"/>
          </p:nvPr>
        </p:nvSpPr>
        <p:spPr/>
        <p:txBody>
          <a:bodyPr/>
          <a:lstStyle/>
          <a:p>
            <a:fld id="{5041E4BB-F2D8-2044-950D-C45EE4DCE834}" type="datetimeFigureOut">
              <a:rPr lang="en-US" smtClean="0"/>
              <a:t>9/11/19</a:t>
            </a:fld>
            <a:endParaRPr lang="en-US"/>
          </a:p>
        </p:txBody>
      </p:sp>
      <p:sp>
        <p:nvSpPr>
          <p:cNvPr id="5" name="Footer Placeholder 4">
            <a:extLst>
              <a:ext uri="{FF2B5EF4-FFF2-40B4-BE49-F238E27FC236}">
                <a16:creationId xmlns:a16="http://schemas.microsoft.com/office/drawing/2014/main" id="{E504A6A5-9DFD-1B4C-A487-3213015FC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92EC6-F3B7-B144-8CA2-A915945C5AA8}"/>
              </a:ext>
            </a:extLst>
          </p:cNvPr>
          <p:cNvSpPr>
            <a:spLocks noGrp="1"/>
          </p:cNvSpPr>
          <p:nvPr>
            <p:ph type="sldNum" sz="quarter" idx="12"/>
          </p:nvPr>
        </p:nvSpPr>
        <p:spPr/>
        <p:txBody>
          <a:bodyPr/>
          <a:lstStyle/>
          <a:p>
            <a:fld id="{BC5B14F3-4B3C-DF4F-8361-56AEABDCD4FD}" type="slidenum">
              <a:rPr lang="en-US" smtClean="0"/>
              <a:t>‹#›</a:t>
            </a:fld>
            <a:endParaRPr lang="en-US"/>
          </a:p>
        </p:txBody>
      </p:sp>
    </p:spTree>
    <p:extLst>
      <p:ext uri="{BB962C8B-B14F-4D97-AF65-F5344CB8AC3E}">
        <p14:creationId xmlns:p14="http://schemas.microsoft.com/office/powerpoint/2010/main" val="47867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37C4-CA9F-2C4A-8B73-9D111E49CF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5D0186-D134-D442-87E1-215D683AB4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AF3279-03F8-F84B-869B-17487AC608C0}"/>
              </a:ext>
            </a:extLst>
          </p:cNvPr>
          <p:cNvSpPr>
            <a:spLocks noGrp="1"/>
          </p:cNvSpPr>
          <p:nvPr>
            <p:ph type="dt" sz="half" idx="10"/>
          </p:nvPr>
        </p:nvSpPr>
        <p:spPr/>
        <p:txBody>
          <a:bodyPr/>
          <a:lstStyle/>
          <a:p>
            <a:fld id="{5041E4BB-F2D8-2044-950D-C45EE4DCE834}" type="datetimeFigureOut">
              <a:rPr lang="en-US" smtClean="0"/>
              <a:t>9/11/19</a:t>
            </a:fld>
            <a:endParaRPr lang="en-US"/>
          </a:p>
        </p:txBody>
      </p:sp>
      <p:sp>
        <p:nvSpPr>
          <p:cNvPr id="5" name="Footer Placeholder 4">
            <a:extLst>
              <a:ext uri="{FF2B5EF4-FFF2-40B4-BE49-F238E27FC236}">
                <a16:creationId xmlns:a16="http://schemas.microsoft.com/office/drawing/2014/main" id="{D7BEF17F-9812-0049-80A8-B066D2534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0AABD-1EBB-CE4A-A8D5-64FC989541A1}"/>
              </a:ext>
            </a:extLst>
          </p:cNvPr>
          <p:cNvSpPr>
            <a:spLocks noGrp="1"/>
          </p:cNvSpPr>
          <p:nvPr>
            <p:ph type="sldNum" sz="quarter" idx="12"/>
          </p:nvPr>
        </p:nvSpPr>
        <p:spPr/>
        <p:txBody>
          <a:bodyPr/>
          <a:lstStyle/>
          <a:p>
            <a:fld id="{BC5B14F3-4B3C-DF4F-8361-56AEABDCD4FD}" type="slidenum">
              <a:rPr lang="en-US" smtClean="0"/>
              <a:t>‹#›</a:t>
            </a:fld>
            <a:endParaRPr lang="en-US"/>
          </a:p>
        </p:txBody>
      </p:sp>
    </p:spTree>
    <p:extLst>
      <p:ext uri="{BB962C8B-B14F-4D97-AF65-F5344CB8AC3E}">
        <p14:creationId xmlns:p14="http://schemas.microsoft.com/office/powerpoint/2010/main" val="66278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8DEC-22DA-2442-AEDD-8FBD90E13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F0A2E-207D-724F-A133-FD081C79CF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8CC5B0-544E-4646-AC83-985FC9D5E9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85A766-4A06-9847-95C0-11EE8228D896}"/>
              </a:ext>
            </a:extLst>
          </p:cNvPr>
          <p:cNvSpPr>
            <a:spLocks noGrp="1"/>
          </p:cNvSpPr>
          <p:nvPr>
            <p:ph type="dt" sz="half" idx="10"/>
          </p:nvPr>
        </p:nvSpPr>
        <p:spPr/>
        <p:txBody>
          <a:bodyPr/>
          <a:lstStyle/>
          <a:p>
            <a:fld id="{5041E4BB-F2D8-2044-950D-C45EE4DCE834}" type="datetimeFigureOut">
              <a:rPr lang="en-US" smtClean="0"/>
              <a:t>9/11/19</a:t>
            </a:fld>
            <a:endParaRPr lang="en-US"/>
          </a:p>
        </p:txBody>
      </p:sp>
      <p:sp>
        <p:nvSpPr>
          <p:cNvPr id="6" name="Footer Placeholder 5">
            <a:extLst>
              <a:ext uri="{FF2B5EF4-FFF2-40B4-BE49-F238E27FC236}">
                <a16:creationId xmlns:a16="http://schemas.microsoft.com/office/drawing/2014/main" id="{0B4E48BF-CBE8-D144-BBFE-51980CC72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87C3F9-DDC3-1A41-A7C2-CC7B0AE1DA75}"/>
              </a:ext>
            </a:extLst>
          </p:cNvPr>
          <p:cNvSpPr>
            <a:spLocks noGrp="1"/>
          </p:cNvSpPr>
          <p:nvPr>
            <p:ph type="sldNum" sz="quarter" idx="12"/>
          </p:nvPr>
        </p:nvSpPr>
        <p:spPr/>
        <p:txBody>
          <a:bodyPr/>
          <a:lstStyle/>
          <a:p>
            <a:fld id="{BC5B14F3-4B3C-DF4F-8361-56AEABDCD4FD}" type="slidenum">
              <a:rPr lang="en-US" smtClean="0"/>
              <a:t>‹#›</a:t>
            </a:fld>
            <a:endParaRPr lang="en-US"/>
          </a:p>
        </p:txBody>
      </p:sp>
    </p:spTree>
    <p:extLst>
      <p:ext uri="{BB962C8B-B14F-4D97-AF65-F5344CB8AC3E}">
        <p14:creationId xmlns:p14="http://schemas.microsoft.com/office/powerpoint/2010/main" val="213340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F44F-2518-B646-BCDA-731D1BB739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0D8737-7CB3-7541-9ACA-5CFEBCC9B7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A5D38E-867D-C245-ADCC-52C633B295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0E4583-FB8A-B140-922C-BC1792287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D9AA5C-96D7-BD4E-9FF9-A7BDC539FF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C48396-BF24-5341-9D3A-90310716DB89}"/>
              </a:ext>
            </a:extLst>
          </p:cNvPr>
          <p:cNvSpPr>
            <a:spLocks noGrp="1"/>
          </p:cNvSpPr>
          <p:nvPr>
            <p:ph type="dt" sz="half" idx="10"/>
          </p:nvPr>
        </p:nvSpPr>
        <p:spPr/>
        <p:txBody>
          <a:bodyPr/>
          <a:lstStyle/>
          <a:p>
            <a:fld id="{5041E4BB-F2D8-2044-950D-C45EE4DCE834}" type="datetimeFigureOut">
              <a:rPr lang="en-US" smtClean="0"/>
              <a:t>9/11/19</a:t>
            </a:fld>
            <a:endParaRPr lang="en-US"/>
          </a:p>
        </p:txBody>
      </p:sp>
      <p:sp>
        <p:nvSpPr>
          <p:cNvPr id="8" name="Footer Placeholder 7">
            <a:extLst>
              <a:ext uri="{FF2B5EF4-FFF2-40B4-BE49-F238E27FC236}">
                <a16:creationId xmlns:a16="http://schemas.microsoft.com/office/drawing/2014/main" id="{4CFF15A9-7C12-5241-B628-00D31ACEDC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8992F7-4BC4-FB40-863E-E7F42A68DC94}"/>
              </a:ext>
            </a:extLst>
          </p:cNvPr>
          <p:cNvSpPr>
            <a:spLocks noGrp="1"/>
          </p:cNvSpPr>
          <p:nvPr>
            <p:ph type="sldNum" sz="quarter" idx="12"/>
          </p:nvPr>
        </p:nvSpPr>
        <p:spPr/>
        <p:txBody>
          <a:bodyPr/>
          <a:lstStyle/>
          <a:p>
            <a:fld id="{BC5B14F3-4B3C-DF4F-8361-56AEABDCD4FD}" type="slidenum">
              <a:rPr lang="en-US" smtClean="0"/>
              <a:t>‹#›</a:t>
            </a:fld>
            <a:endParaRPr lang="en-US"/>
          </a:p>
        </p:txBody>
      </p:sp>
    </p:spTree>
    <p:extLst>
      <p:ext uri="{BB962C8B-B14F-4D97-AF65-F5344CB8AC3E}">
        <p14:creationId xmlns:p14="http://schemas.microsoft.com/office/powerpoint/2010/main" val="180095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71DA-BE71-5845-9856-5CB1BD3FC0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B2F24-68F6-764F-9F69-DB2D889C26A2}"/>
              </a:ext>
            </a:extLst>
          </p:cNvPr>
          <p:cNvSpPr>
            <a:spLocks noGrp="1"/>
          </p:cNvSpPr>
          <p:nvPr>
            <p:ph type="dt" sz="half" idx="10"/>
          </p:nvPr>
        </p:nvSpPr>
        <p:spPr/>
        <p:txBody>
          <a:bodyPr/>
          <a:lstStyle/>
          <a:p>
            <a:fld id="{5041E4BB-F2D8-2044-950D-C45EE4DCE834}" type="datetimeFigureOut">
              <a:rPr lang="en-US" smtClean="0"/>
              <a:t>9/11/19</a:t>
            </a:fld>
            <a:endParaRPr lang="en-US"/>
          </a:p>
        </p:txBody>
      </p:sp>
      <p:sp>
        <p:nvSpPr>
          <p:cNvPr id="4" name="Footer Placeholder 3">
            <a:extLst>
              <a:ext uri="{FF2B5EF4-FFF2-40B4-BE49-F238E27FC236}">
                <a16:creationId xmlns:a16="http://schemas.microsoft.com/office/drawing/2014/main" id="{57C3148E-B8CA-5243-A695-1067CEEE0E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7DFF68-CBED-A146-86B1-30146D639AD6}"/>
              </a:ext>
            </a:extLst>
          </p:cNvPr>
          <p:cNvSpPr>
            <a:spLocks noGrp="1"/>
          </p:cNvSpPr>
          <p:nvPr>
            <p:ph type="sldNum" sz="quarter" idx="12"/>
          </p:nvPr>
        </p:nvSpPr>
        <p:spPr/>
        <p:txBody>
          <a:bodyPr/>
          <a:lstStyle/>
          <a:p>
            <a:fld id="{BC5B14F3-4B3C-DF4F-8361-56AEABDCD4FD}" type="slidenum">
              <a:rPr lang="en-US" smtClean="0"/>
              <a:t>‹#›</a:t>
            </a:fld>
            <a:endParaRPr lang="en-US"/>
          </a:p>
        </p:txBody>
      </p:sp>
    </p:spTree>
    <p:extLst>
      <p:ext uri="{BB962C8B-B14F-4D97-AF65-F5344CB8AC3E}">
        <p14:creationId xmlns:p14="http://schemas.microsoft.com/office/powerpoint/2010/main" val="1782091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54E37-05DE-4C4C-B0C9-5B49FF94199B}"/>
              </a:ext>
            </a:extLst>
          </p:cNvPr>
          <p:cNvSpPr>
            <a:spLocks noGrp="1"/>
          </p:cNvSpPr>
          <p:nvPr>
            <p:ph type="dt" sz="half" idx="10"/>
          </p:nvPr>
        </p:nvSpPr>
        <p:spPr/>
        <p:txBody>
          <a:bodyPr/>
          <a:lstStyle/>
          <a:p>
            <a:fld id="{5041E4BB-F2D8-2044-950D-C45EE4DCE834}" type="datetimeFigureOut">
              <a:rPr lang="en-US" smtClean="0"/>
              <a:t>9/11/19</a:t>
            </a:fld>
            <a:endParaRPr lang="en-US"/>
          </a:p>
        </p:txBody>
      </p:sp>
      <p:sp>
        <p:nvSpPr>
          <p:cNvPr id="3" name="Footer Placeholder 2">
            <a:extLst>
              <a:ext uri="{FF2B5EF4-FFF2-40B4-BE49-F238E27FC236}">
                <a16:creationId xmlns:a16="http://schemas.microsoft.com/office/drawing/2014/main" id="{93051021-200C-F049-B4B6-83E60AC471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DE5A1D-9239-5F4A-B658-237BF86EC3DF}"/>
              </a:ext>
            </a:extLst>
          </p:cNvPr>
          <p:cNvSpPr>
            <a:spLocks noGrp="1"/>
          </p:cNvSpPr>
          <p:nvPr>
            <p:ph type="sldNum" sz="quarter" idx="12"/>
          </p:nvPr>
        </p:nvSpPr>
        <p:spPr/>
        <p:txBody>
          <a:bodyPr/>
          <a:lstStyle/>
          <a:p>
            <a:fld id="{BC5B14F3-4B3C-DF4F-8361-56AEABDCD4FD}" type="slidenum">
              <a:rPr lang="en-US" smtClean="0"/>
              <a:t>‹#›</a:t>
            </a:fld>
            <a:endParaRPr lang="en-US"/>
          </a:p>
        </p:txBody>
      </p:sp>
    </p:spTree>
    <p:extLst>
      <p:ext uri="{BB962C8B-B14F-4D97-AF65-F5344CB8AC3E}">
        <p14:creationId xmlns:p14="http://schemas.microsoft.com/office/powerpoint/2010/main" val="232021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8A90-B2A6-164C-920B-9B3BABCA0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A39C40-2C6F-0D4A-8AF1-C37225DCE4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DF9D29-5A17-1948-999F-4F5C2D536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BB499-7F0C-5B45-ADF8-E59837A3AF3B}"/>
              </a:ext>
            </a:extLst>
          </p:cNvPr>
          <p:cNvSpPr>
            <a:spLocks noGrp="1"/>
          </p:cNvSpPr>
          <p:nvPr>
            <p:ph type="dt" sz="half" idx="10"/>
          </p:nvPr>
        </p:nvSpPr>
        <p:spPr/>
        <p:txBody>
          <a:bodyPr/>
          <a:lstStyle/>
          <a:p>
            <a:fld id="{5041E4BB-F2D8-2044-950D-C45EE4DCE834}" type="datetimeFigureOut">
              <a:rPr lang="en-US" smtClean="0"/>
              <a:t>9/11/19</a:t>
            </a:fld>
            <a:endParaRPr lang="en-US"/>
          </a:p>
        </p:txBody>
      </p:sp>
      <p:sp>
        <p:nvSpPr>
          <p:cNvPr id="6" name="Footer Placeholder 5">
            <a:extLst>
              <a:ext uri="{FF2B5EF4-FFF2-40B4-BE49-F238E27FC236}">
                <a16:creationId xmlns:a16="http://schemas.microsoft.com/office/drawing/2014/main" id="{DE209D67-E49B-7A46-8951-8076D0277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A408-F99D-CC45-AB29-0F70A2B394BC}"/>
              </a:ext>
            </a:extLst>
          </p:cNvPr>
          <p:cNvSpPr>
            <a:spLocks noGrp="1"/>
          </p:cNvSpPr>
          <p:nvPr>
            <p:ph type="sldNum" sz="quarter" idx="12"/>
          </p:nvPr>
        </p:nvSpPr>
        <p:spPr/>
        <p:txBody>
          <a:bodyPr/>
          <a:lstStyle/>
          <a:p>
            <a:fld id="{BC5B14F3-4B3C-DF4F-8361-56AEABDCD4FD}" type="slidenum">
              <a:rPr lang="en-US" smtClean="0"/>
              <a:t>‹#›</a:t>
            </a:fld>
            <a:endParaRPr lang="en-US"/>
          </a:p>
        </p:txBody>
      </p:sp>
    </p:spTree>
    <p:extLst>
      <p:ext uri="{BB962C8B-B14F-4D97-AF65-F5344CB8AC3E}">
        <p14:creationId xmlns:p14="http://schemas.microsoft.com/office/powerpoint/2010/main" val="298886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45F5-4ABF-6945-9118-6CF318356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1B20B5-BF31-0C44-9A49-332ACB0273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CD07AF-6A91-FF47-8911-C03EED46C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3D0D0-5AAA-9C40-915A-944F4BFA799B}"/>
              </a:ext>
            </a:extLst>
          </p:cNvPr>
          <p:cNvSpPr>
            <a:spLocks noGrp="1"/>
          </p:cNvSpPr>
          <p:nvPr>
            <p:ph type="dt" sz="half" idx="10"/>
          </p:nvPr>
        </p:nvSpPr>
        <p:spPr/>
        <p:txBody>
          <a:bodyPr/>
          <a:lstStyle/>
          <a:p>
            <a:fld id="{5041E4BB-F2D8-2044-950D-C45EE4DCE834}" type="datetimeFigureOut">
              <a:rPr lang="en-US" smtClean="0"/>
              <a:t>9/11/19</a:t>
            </a:fld>
            <a:endParaRPr lang="en-US"/>
          </a:p>
        </p:txBody>
      </p:sp>
      <p:sp>
        <p:nvSpPr>
          <p:cNvPr id="6" name="Footer Placeholder 5">
            <a:extLst>
              <a:ext uri="{FF2B5EF4-FFF2-40B4-BE49-F238E27FC236}">
                <a16:creationId xmlns:a16="http://schemas.microsoft.com/office/drawing/2014/main" id="{277814B7-B530-C341-89B3-437A7955D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C99CA-CCE4-CF4B-A572-6D7A6347760B}"/>
              </a:ext>
            </a:extLst>
          </p:cNvPr>
          <p:cNvSpPr>
            <a:spLocks noGrp="1"/>
          </p:cNvSpPr>
          <p:nvPr>
            <p:ph type="sldNum" sz="quarter" idx="12"/>
          </p:nvPr>
        </p:nvSpPr>
        <p:spPr/>
        <p:txBody>
          <a:bodyPr/>
          <a:lstStyle/>
          <a:p>
            <a:fld id="{BC5B14F3-4B3C-DF4F-8361-56AEABDCD4FD}" type="slidenum">
              <a:rPr lang="en-US" smtClean="0"/>
              <a:t>‹#›</a:t>
            </a:fld>
            <a:endParaRPr lang="en-US"/>
          </a:p>
        </p:txBody>
      </p:sp>
    </p:spTree>
    <p:extLst>
      <p:ext uri="{BB962C8B-B14F-4D97-AF65-F5344CB8AC3E}">
        <p14:creationId xmlns:p14="http://schemas.microsoft.com/office/powerpoint/2010/main" val="24663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B8348-29FA-DA4B-82A8-DBA7232D04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0BB7D3-0CA0-EB4A-A63C-4B01B35B4A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2B47E-CCFA-8D47-868C-C7DA62D8DD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1E4BB-F2D8-2044-950D-C45EE4DCE834}" type="datetimeFigureOut">
              <a:rPr lang="en-US" smtClean="0"/>
              <a:t>9/11/19</a:t>
            </a:fld>
            <a:endParaRPr lang="en-US"/>
          </a:p>
        </p:txBody>
      </p:sp>
      <p:sp>
        <p:nvSpPr>
          <p:cNvPr id="5" name="Footer Placeholder 4">
            <a:extLst>
              <a:ext uri="{FF2B5EF4-FFF2-40B4-BE49-F238E27FC236}">
                <a16:creationId xmlns:a16="http://schemas.microsoft.com/office/drawing/2014/main" id="{F605C022-CA39-E144-A8B7-9BC5144E5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10DB52-B462-9141-A739-6661A60D84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B14F3-4B3C-DF4F-8361-56AEABDCD4FD}" type="slidenum">
              <a:rPr lang="en-US" smtClean="0"/>
              <a:t>‹#›</a:t>
            </a:fld>
            <a:endParaRPr lang="en-US"/>
          </a:p>
        </p:txBody>
      </p:sp>
    </p:spTree>
    <p:extLst>
      <p:ext uri="{BB962C8B-B14F-4D97-AF65-F5344CB8AC3E}">
        <p14:creationId xmlns:p14="http://schemas.microsoft.com/office/powerpoint/2010/main" val="416440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3F90-63E3-4842-9C66-CA7853010BE4}"/>
              </a:ext>
            </a:extLst>
          </p:cNvPr>
          <p:cNvSpPr>
            <a:spLocks noGrp="1"/>
          </p:cNvSpPr>
          <p:nvPr>
            <p:ph type="ctrTitle"/>
          </p:nvPr>
        </p:nvSpPr>
        <p:spPr/>
        <p:txBody>
          <a:bodyPr/>
          <a:lstStyle/>
          <a:p>
            <a:r>
              <a:rPr lang="en-US" dirty="0"/>
              <a:t>Gastrointestinal Tract Problems</a:t>
            </a:r>
          </a:p>
        </p:txBody>
      </p:sp>
      <p:sp>
        <p:nvSpPr>
          <p:cNvPr id="3" name="Subtitle 2">
            <a:extLst>
              <a:ext uri="{FF2B5EF4-FFF2-40B4-BE49-F238E27FC236}">
                <a16:creationId xmlns:a16="http://schemas.microsoft.com/office/drawing/2014/main" id="{054660AC-C982-EE43-9E0E-0092C8E763A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8160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0CB0-8271-C948-9E49-346C3696EBB9}"/>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C149C279-CD45-6B4C-A87F-51A36122F864}"/>
              </a:ext>
            </a:extLst>
          </p:cNvPr>
          <p:cNvSpPr>
            <a:spLocks noGrp="1"/>
          </p:cNvSpPr>
          <p:nvPr>
            <p:ph idx="1"/>
          </p:nvPr>
        </p:nvSpPr>
        <p:spPr/>
        <p:txBody>
          <a:bodyPr/>
          <a:lstStyle/>
          <a:p>
            <a:r>
              <a:rPr lang="en-US" dirty="0" err="1"/>
              <a:t>Chlorhexidine</a:t>
            </a:r>
            <a:r>
              <a:rPr lang="en-US" dirty="0"/>
              <a:t> </a:t>
            </a:r>
            <a:r>
              <a:rPr lang="en-US" dirty="0" err="1"/>
              <a:t>gluconate</a:t>
            </a:r>
            <a:r>
              <a:rPr lang="en-US" dirty="0"/>
              <a:t> mouthwash:helps to prevent secondary bacterial infection, but it does not prevent recurrence, Regular use can stain teeth brown, The mouthwash should be used twice a day, rinsing 10 ml in the mouth for 1 min, and continued for 48 h after symptoms have gone.</a:t>
            </a:r>
          </a:p>
          <a:p>
            <a:endParaRPr lang="en-US" dirty="0"/>
          </a:p>
          <a:p>
            <a:endParaRPr lang="en-US" dirty="0"/>
          </a:p>
        </p:txBody>
      </p:sp>
      <p:pic>
        <p:nvPicPr>
          <p:cNvPr id="4" name="Picture 4">
            <a:extLst>
              <a:ext uri="{FF2B5EF4-FFF2-40B4-BE49-F238E27FC236}">
                <a16:creationId xmlns:a16="http://schemas.microsoft.com/office/drawing/2014/main" id="{05A01611-4080-EB4D-8333-E84206C82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013" y="3429000"/>
            <a:ext cx="3291973" cy="3221789"/>
          </a:xfrm>
          <a:prstGeom prst="rect">
            <a:avLst/>
          </a:prstGeom>
        </p:spPr>
      </p:pic>
      <p:pic>
        <p:nvPicPr>
          <p:cNvPr id="6" name="Picture 6">
            <a:extLst>
              <a:ext uri="{FF2B5EF4-FFF2-40B4-BE49-F238E27FC236}">
                <a16:creationId xmlns:a16="http://schemas.microsoft.com/office/drawing/2014/main" id="{B8FD4486-E285-7A47-A0A6-ED5C0A457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036" y="3676315"/>
            <a:ext cx="2853490" cy="2816559"/>
          </a:xfrm>
          <a:prstGeom prst="rect">
            <a:avLst/>
          </a:prstGeom>
        </p:spPr>
      </p:pic>
    </p:spTree>
    <p:extLst>
      <p:ext uri="{BB962C8B-B14F-4D97-AF65-F5344CB8AC3E}">
        <p14:creationId xmlns:p14="http://schemas.microsoft.com/office/powerpoint/2010/main" val="233161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EDAA-4831-4641-B70F-3510412DDB88}"/>
              </a:ext>
            </a:extLst>
          </p:cNvPr>
          <p:cNvSpPr>
            <a:spLocks noGrp="1"/>
          </p:cNvSpPr>
          <p:nvPr>
            <p:ph type="title"/>
          </p:nvPr>
        </p:nvSpPr>
        <p:spPr/>
        <p:txBody>
          <a:bodyPr/>
          <a:lstStyle/>
          <a:p>
            <a:r>
              <a:rPr lang="en-US" dirty="0"/>
              <a:t>Topical corticosteroids</a:t>
            </a:r>
          </a:p>
        </p:txBody>
      </p:sp>
      <p:sp>
        <p:nvSpPr>
          <p:cNvPr id="3" name="Content Placeholder 2">
            <a:extLst>
              <a:ext uri="{FF2B5EF4-FFF2-40B4-BE49-F238E27FC236}">
                <a16:creationId xmlns:a16="http://schemas.microsoft.com/office/drawing/2014/main" id="{411F223E-93AC-5346-939D-A73D51652E04}"/>
              </a:ext>
            </a:extLst>
          </p:cNvPr>
          <p:cNvSpPr>
            <a:spLocks noGrp="1"/>
          </p:cNvSpPr>
          <p:nvPr>
            <p:ph idx="1"/>
          </p:nvPr>
        </p:nvSpPr>
        <p:spPr/>
        <p:txBody>
          <a:bodyPr/>
          <a:lstStyle/>
          <a:p>
            <a:r>
              <a:rPr lang="en-US" dirty="0"/>
              <a:t>Hydrocortisone acts locally on the ulcer to reduce inflammation and pain and is thought to shorten healing time, One tablet is used four times a day. Explain that the tablet should not be sucked, but dissolved in contact with the ulcer.</a:t>
            </a:r>
          </a:p>
        </p:txBody>
      </p:sp>
      <p:pic>
        <p:nvPicPr>
          <p:cNvPr id="4" name="Picture 4">
            <a:extLst>
              <a:ext uri="{FF2B5EF4-FFF2-40B4-BE49-F238E27FC236}">
                <a16:creationId xmlns:a16="http://schemas.microsoft.com/office/drawing/2014/main" id="{D499E001-7CD3-0F4B-A033-CACF0ED1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869" y="3241842"/>
            <a:ext cx="4064000" cy="3070058"/>
          </a:xfrm>
          <a:prstGeom prst="rect">
            <a:avLst/>
          </a:prstGeom>
        </p:spPr>
      </p:pic>
    </p:spTree>
    <p:extLst>
      <p:ext uri="{BB962C8B-B14F-4D97-AF65-F5344CB8AC3E}">
        <p14:creationId xmlns:p14="http://schemas.microsoft.com/office/powerpoint/2010/main" val="135352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4916-9DA1-9647-AB69-E61EB648126E}"/>
              </a:ext>
            </a:extLst>
          </p:cNvPr>
          <p:cNvSpPr>
            <a:spLocks noGrp="1"/>
          </p:cNvSpPr>
          <p:nvPr>
            <p:ph type="title"/>
          </p:nvPr>
        </p:nvSpPr>
        <p:spPr/>
        <p:txBody>
          <a:bodyPr/>
          <a:lstStyle/>
          <a:p>
            <a:r>
              <a:rPr lang="en-US" dirty="0"/>
              <a:t>Local analgesics</a:t>
            </a:r>
          </a:p>
        </p:txBody>
      </p:sp>
      <p:sp>
        <p:nvSpPr>
          <p:cNvPr id="3" name="Content Placeholder 2">
            <a:extLst>
              <a:ext uri="{FF2B5EF4-FFF2-40B4-BE49-F238E27FC236}">
                <a16:creationId xmlns:a16="http://schemas.microsoft.com/office/drawing/2014/main" id="{4893BCB7-777A-554B-8823-215B6ABC4F66}"/>
              </a:ext>
            </a:extLst>
          </p:cNvPr>
          <p:cNvSpPr>
            <a:spLocks noGrp="1"/>
          </p:cNvSpPr>
          <p:nvPr>
            <p:ph idx="1"/>
          </p:nvPr>
        </p:nvSpPr>
        <p:spPr/>
        <p:txBody>
          <a:bodyPr/>
          <a:lstStyle/>
          <a:p>
            <a:r>
              <a:rPr lang="en-US" dirty="0"/>
              <a:t>Benzydamine mouthwash or spray and choline salicylate dental gel are short acting but canbeusefulinverypainfululcers.Themouthwashisusedbyrinsing 15 ml in the mouth three times a day.</a:t>
            </a:r>
          </a:p>
        </p:txBody>
      </p:sp>
      <p:pic>
        <p:nvPicPr>
          <p:cNvPr id="4" name="Picture 4">
            <a:extLst>
              <a:ext uri="{FF2B5EF4-FFF2-40B4-BE49-F238E27FC236}">
                <a16:creationId xmlns:a16="http://schemas.microsoft.com/office/drawing/2014/main" id="{65308535-B066-884B-9C25-23D9D0F6A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969" y="3108158"/>
            <a:ext cx="4921852" cy="3203742"/>
          </a:xfrm>
          <a:prstGeom prst="rect">
            <a:avLst/>
          </a:prstGeom>
        </p:spPr>
      </p:pic>
    </p:spTree>
    <p:extLst>
      <p:ext uri="{BB962C8B-B14F-4D97-AF65-F5344CB8AC3E}">
        <p14:creationId xmlns:p14="http://schemas.microsoft.com/office/powerpoint/2010/main" val="220122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0E2D-6CC1-2D42-A201-82CAF52621E4}"/>
              </a:ext>
            </a:extLst>
          </p:cNvPr>
          <p:cNvSpPr>
            <a:spLocks noGrp="1"/>
          </p:cNvSpPr>
          <p:nvPr>
            <p:ph type="title"/>
          </p:nvPr>
        </p:nvSpPr>
        <p:spPr/>
        <p:txBody>
          <a:bodyPr/>
          <a:lstStyle/>
          <a:p>
            <a:r>
              <a:rPr lang="en-US" dirty="0"/>
              <a:t>Local </a:t>
            </a:r>
            <a:r>
              <a:rPr lang="en-US" dirty="0" err="1"/>
              <a:t>anaesthetics</a:t>
            </a:r>
            <a:r>
              <a:rPr lang="en-US" dirty="0"/>
              <a:t> (e.g. lidocaine [lignocaine] and benzocaine)</a:t>
            </a:r>
          </a:p>
        </p:txBody>
      </p:sp>
      <p:sp>
        <p:nvSpPr>
          <p:cNvPr id="3" name="Content Placeholder 2">
            <a:extLst>
              <a:ext uri="{FF2B5EF4-FFF2-40B4-BE49-F238E27FC236}">
                <a16:creationId xmlns:a16="http://schemas.microsoft.com/office/drawing/2014/main" id="{4BD7F312-1FCA-1D46-8216-507FC420E456}"/>
              </a:ext>
            </a:extLst>
          </p:cNvPr>
          <p:cNvSpPr>
            <a:spLocks noGrp="1"/>
          </p:cNvSpPr>
          <p:nvPr>
            <p:ph idx="1"/>
          </p:nvPr>
        </p:nvSpPr>
        <p:spPr/>
        <p:txBody>
          <a:bodyPr/>
          <a:lstStyle/>
          <a:p>
            <a:r>
              <a:rPr lang="en-US" dirty="0"/>
              <a:t>Although they are effective in producing temporary pain relief, maintenance of gels and liquids in contact with the ulcer surface is difficult. </a:t>
            </a:r>
            <a:r>
              <a:rPr lang="en-US"/>
              <a:t>Reapplication of the preparation may be done when necessary</a:t>
            </a:r>
          </a:p>
        </p:txBody>
      </p:sp>
      <p:pic>
        <p:nvPicPr>
          <p:cNvPr id="4" name="Picture 4">
            <a:extLst>
              <a:ext uri="{FF2B5EF4-FFF2-40B4-BE49-F238E27FC236}">
                <a16:creationId xmlns:a16="http://schemas.microsoft.com/office/drawing/2014/main" id="{58BEBBA8-F436-5F45-B549-4C6E6C6C2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787" y="3317875"/>
            <a:ext cx="4314659" cy="3175000"/>
          </a:xfrm>
          <a:prstGeom prst="rect">
            <a:avLst/>
          </a:prstGeom>
        </p:spPr>
      </p:pic>
    </p:spTree>
    <p:extLst>
      <p:ext uri="{BB962C8B-B14F-4D97-AF65-F5344CB8AC3E}">
        <p14:creationId xmlns:p14="http://schemas.microsoft.com/office/powerpoint/2010/main" val="393102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4729978-9B16-5D4B-9282-683470B30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760" y="441941"/>
            <a:ext cx="3582885" cy="5640568"/>
          </a:xfrm>
          <a:prstGeom prst="rect">
            <a:avLst/>
          </a:prstGeom>
        </p:spPr>
      </p:pic>
      <p:pic>
        <p:nvPicPr>
          <p:cNvPr id="8" name="Picture 8">
            <a:extLst>
              <a:ext uri="{FF2B5EF4-FFF2-40B4-BE49-F238E27FC236}">
                <a16:creationId xmlns:a16="http://schemas.microsoft.com/office/drawing/2014/main" id="{E63E8C0A-A4D5-FC48-918A-4FA579858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671" y="441941"/>
            <a:ext cx="3901440" cy="5640568"/>
          </a:xfrm>
          <a:prstGeom prst="rect">
            <a:avLst/>
          </a:prstGeom>
        </p:spPr>
      </p:pic>
    </p:spTree>
    <p:extLst>
      <p:ext uri="{BB962C8B-B14F-4D97-AF65-F5344CB8AC3E}">
        <p14:creationId xmlns:p14="http://schemas.microsoft.com/office/powerpoint/2010/main" val="1262847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B480-0A75-FD43-A8D3-6949B59F7073}"/>
              </a:ext>
            </a:extLst>
          </p:cNvPr>
          <p:cNvSpPr>
            <a:spLocks noGrp="1"/>
          </p:cNvSpPr>
          <p:nvPr>
            <p:ph type="title"/>
          </p:nvPr>
        </p:nvSpPr>
        <p:spPr/>
        <p:txBody>
          <a:bodyPr/>
          <a:lstStyle/>
          <a:p>
            <a:r>
              <a:rPr lang="en-US" dirty="0"/>
              <a:t>Mouth ulcer</a:t>
            </a:r>
          </a:p>
        </p:txBody>
      </p:sp>
      <p:sp>
        <p:nvSpPr>
          <p:cNvPr id="3" name="Content Placeholder 2">
            <a:extLst>
              <a:ext uri="{FF2B5EF4-FFF2-40B4-BE49-F238E27FC236}">
                <a16:creationId xmlns:a16="http://schemas.microsoft.com/office/drawing/2014/main" id="{DF45412C-CAA6-7C4F-B359-38675C060817}"/>
              </a:ext>
            </a:extLst>
          </p:cNvPr>
          <p:cNvSpPr>
            <a:spLocks noGrp="1"/>
          </p:cNvSpPr>
          <p:nvPr>
            <p:ph idx="1"/>
          </p:nvPr>
        </p:nvSpPr>
        <p:spPr>
          <a:xfrm>
            <a:off x="439821" y="1558256"/>
            <a:ext cx="10515600" cy="4351338"/>
          </a:xfrm>
        </p:spPr>
        <p:txBody>
          <a:bodyPr/>
          <a:lstStyle/>
          <a:p>
            <a:r>
              <a:rPr lang="en-US" dirty="0"/>
              <a:t>They are classified as </a:t>
            </a:r>
            <a:endParaRPr lang="ar-SA" dirty="0"/>
          </a:p>
          <a:p>
            <a:r>
              <a:rPr lang="en-US" dirty="0"/>
              <a:t>aphthous (minor or major) : are self-limiting;  not associated with systemic diseases and their cause is unknown.</a:t>
            </a:r>
            <a:endParaRPr lang="ar-SA" dirty="0"/>
          </a:p>
          <a:p>
            <a:r>
              <a:rPr lang="en-US" dirty="0" err="1"/>
              <a:t>herpetiform</a:t>
            </a:r>
            <a:r>
              <a:rPr lang="en-US" dirty="0"/>
              <a:t> ulcers</a:t>
            </a:r>
          </a:p>
          <a:p>
            <a:endParaRPr lang="en-US" dirty="0"/>
          </a:p>
          <a:p>
            <a:r>
              <a:rPr lang="en-US" dirty="0"/>
              <a:t>Aphthous ulcers should not be confused with cold sores, caused by herpes zoster virus, which are small blisters that usually develop on the skin and lips</a:t>
            </a:r>
          </a:p>
        </p:txBody>
      </p:sp>
    </p:spTree>
    <p:extLst>
      <p:ext uri="{BB962C8B-B14F-4D97-AF65-F5344CB8AC3E}">
        <p14:creationId xmlns:p14="http://schemas.microsoft.com/office/powerpoint/2010/main" val="132853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FAD4-8C01-7B44-B20A-3730BFF942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331025-6CCE-994F-AED0-5B15A714BD17}"/>
              </a:ext>
            </a:extLst>
          </p:cNvPr>
          <p:cNvSpPr>
            <a:spLocks noGrp="1"/>
          </p:cNvSpPr>
          <p:nvPr>
            <p:ph sz="half" idx="1"/>
          </p:nvPr>
        </p:nvSpPr>
        <p:spPr/>
        <p:txBody>
          <a:bodyPr/>
          <a:lstStyle/>
          <a:p>
            <a:r>
              <a:rPr lang="en-US" dirty="0"/>
              <a:t>Aphthous ulcer</a:t>
            </a:r>
          </a:p>
        </p:txBody>
      </p:sp>
      <p:sp>
        <p:nvSpPr>
          <p:cNvPr id="4" name="Content Placeholder 3">
            <a:extLst>
              <a:ext uri="{FF2B5EF4-FFF2-40B4-BE49-F238E27FC236}">
                <a16:creationId xmlns:a16="http://schemas.microsoft.com/office/drawing/2014/main" id="{D614661D-C2F1-BE46-95D8-D30514B4DEFC}"/>
              </a:ext>
            </a:extLst>
          </p:cNvPr>
          <p:cNvSpPr>
            <a:spLocks noGrp="1"/>
          </p:cNvSpPr>
          <p:nvPr>
            <p:ph sz="half" idx="2"/>
          </p:nvPr>
        </p:nvSpPr>
        <p:spPr/>
        <p:txBody>
          <a:bodyPr/>
          <a:lstStyle/>
          <a:p>
            <a:r>
              <a:rPr lang="en-US" dirty="0" err="1"/>
              <a:t>Herpitiform</a:t>
            </a:r>
            <a:r>
              <a:rPr lang="en-US" dirty="0"/>
              <a:t> ulcer</a:t>
            </a:r>
          </a:p>
        </p:txBody>
      </p:sp>
      <p:pic>
        <p:nvPicPr>
          <p:cNvPr id="7" name="Picture 7">
            <a:extLst>
              <a:ext uri="{FF2B5EF4-FFF2-40B4-BE49-F238E27FC236}">
                <a16:creationId xmlns:a16="http://schemas.microsoft.com/office/drawing/2014/main" id="{E2992705-AD15-B147-AC33-8ACF7356A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506579"/>
            <a:ext cx="2764924" cy="3375526"/>
          </a:xfrm>
          <a:prstGeom prst="rect">
            <a:avLst/>
          </a:prstGeom>
        </p:spPr>
      </p:pic>
      <p:pic>
        <p:nvPicPr>
          <p:cNvPr id="9" name="Picture 9">
            <a:extLst>
              <a:ext uri="{FF2B5EF4-FFF2-40B4-BE49-F238E27FC236}">
                <a16:creationId xmlns:a16="http://schemas.microsoft.com/office/drawing/2014/main" id="{FBD17E01-A6BD-0D46-92CD-25CAA58A0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506579"/>
            <a:ext cx="2476500" cy="3375526"/>
          </a:xfrm>
          <a:prstGeom prst="rect">
            <a:avLst/>
          </a:prstGeom>
        </p:spPr>
      </p:pic>
      <p:pic>
        <p:nvPicPr>
          <p:cNvPr id="11" name="Picture 11">
            <a:extLst>
              <a:ext uri="{FF2B5EF4-FFF2-40B4-BE49-F238E27FC236}">
                <a16:creationId xmlns:a16="http://schemas.microsoft.com/office/drawing/2014/main" id="{E248D005-5AB3-5D43-8487-587F3199F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900" y="2506579"/>
            <a:ext cx="3263232" cy="3375526"/>
          </a:xfrm>
          <a:prstGeom prst="rect">
            <a:avLst/>
          </a:prstGeom>
        </p:spPr>
      </p:pic>
    </p:spTree>
    <p:extLst>
      <p:ext uri="{BB962C8B-B14F-4D97-AF65-F5344CB8AC3E}">
        <p14:creationId xmlns:p14="http://schemas.microsoft.com/office/powerpoint/2010/main" val="317372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2B87-905F-F74F-96C2-8452E94754A2}"/>
              </a:ext>
            </a:extLst>
          </p:cNvPr>
          <p:cNvSpPr>
            <a:spLocks noGrp="1"/>
          </p:cNvSpPr>
          <p:nvPr>
            <p:ph type="title"/>
          </p:nvPr>
        </p:nvSpPr>
        <p:spPr/>
        <p:txBody>
          <a:bodyPr/>
          <a:lstStyle/>
          <a:p>
            <a:r>
              <a:rPr lang="en-US"/>
              <a:t>Oral cancer</a:t>
            </a:r>
          </a:p>
        </p:txBody>
      </p:sp>
      <p:sp>
        <p:nvSpPr>
          <p:cNvPr id="3" name="Content Placeholder 2">
            <a:extLst>
              <a:ext uri="{FF2B5EF4-FFF2-40B4-BE49-F238E27FC236}">
                <a16:creationId xmlns:a16="http://schemas.microsoft.com/office/drawing/2014/main" id="{237E5DCE-FAE7-2347-803F-59923E400B41}"/>
              </a:ext>
            </a:extLst>
          </p:cNvPr>
          <p:cNvSpPr>
            <a:spLocks noGrp="1"/>
          </p:cNvSpPr>
          <p:nvPr>
            <p:ph idx="1"/>
          </p:nvPr>
        </p:nvSpPr>
        <p:spPr/>
        <p:txBody>
          <a:bodyPr/>
          <a:lstStyle/>
          <a:p>
            <a:r>
              <a:rPr lang="en-US" dirty="0"/>
              <a:t> Any </a:t>
            </a:r>
            <a:r>
              <a:rPr lang="en-US" dirty="0" err="1"/>
              <a:t>mouthulcer</a:t>
            </a:r>
            <a:r>
              <a:rPr lang="en-US" dirty="0"/>
              <a:t> that has persisted for longer than 3 weeks requires immediate referral to the dentist or doctor because an ulcer of such long duration may indicate serious pathology, such as carcinoma.</a:t>
            </a:r>
          </a:p>
        </p:txBody>
      </p:sp>
    </p:spTree>
    <p:extLst>
      <p:ext uri="{BB962C8B-B14F-4D97-AF65-F5344CB8AC3E}">
        <p14:creationId xmlns:p14="http://schemas.microsoft.com/office/powerpoint/2010/main" val="100305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6E28-3950-3747-A3ED-E7596D3948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F19E2C-1397-F24E-ADCD-ADBB4DD56038}"/>
              </a:ext>
            </a:extLst>
          </p:cNvPr>
          <p:cNvSpPr>
            <a:spLocks noGrp="1"/>
          </p:cNvSpPr>
          <p:nvPr>
            <p:ph idx="1"/>
          </p:nvPr>
        </p:nvSpPr>
        <p:spPr/>
        <p:txBody>
          <a:bodyPr/>
          <a:lstStyle/>
          <a:p>
            <a:r>
              <a:rPr lang="en-US" dirty="0"/>
              <a:t>Another problem candidal infection (thrush). Often this also involves redness, fissuring and soreness at the angle of the mouth (</a:t>
            </a:r>
            <a:r>
              <a:rPr lang="en-US" dirty="0" err="1"/>
              <a:t>cheilitis</a:t>
            </a:r>
            <a:r>
              <a:rPr lang="en-US" dirty="0"/>
              <a:t>). If this is suspected, </a:t>
            </a:r>
            <a:r>
              <a:rPr lang="en-US" dirty="0" err="1"/>
              <a:t>miconazole</a:t>
            </a:r>
            <a:r>
              <a:rPr lang="en-US" dirty="0"/>
              <a:t> gel can be used (or oral fluconazole) to treat the infection</a:t>
            </a:r>
          </a:p>
          <a:p>
            <a:endParaRPr lang="en-US" dirty="0"/>
          </a:p>
        </p:txBody>
      </p:sp>
      <p:pic>
        <p:nvPicPr>
          <p:cNvPr id="5" name="Picture 5">
            <a:extLst>
              <a:ext uri="{FF2B5EF4-FFF2-40B4-BE49-F238E27FC236}">
                <a16:creationId xmlns:a16="http://schemas.microsoft.com/office/drawing/2014/main" id="{0D34A946-607B-7A46-A246-6937FE44B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725" y="3028327"/>
            <a:ext cx="3453064" cy="3283573"/>
          </a:xfrm>
          <a:prstGeom prst="rect">
            <a:avLst/>
          </a:prstGeom>
        </p:spPr>
      </p:pic>
    </p:spTree>
    <p:extLst>
      <p:ext uri="{BB962C8B-B14F-4D97-AF65-F5344CB8AC3E}">
        <p14:creationId xmlns:p14="http://schemas.microsoft.com/office/powerpoint/2010/main" val="336187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4EFB-8810-5D43-91E6-FFAC2DB0C5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B5AC3F-40B5-6048-99DE-36A4F18D1CE7}"/>
              </a:ext>
            </a:extLst>
          </p:cNvPr>
          <p:cNvSpPr>
            <a:spLocks noGrp="1"/>
          </p:cNvSpPr>
          <p:nvPr>
            <p:ph idx="1"/>
          </p:nvPr>
        </p:nvSpPr>
        <p:spPr/>
        <p:txBody>
          <a:bodyPr/>
          <a:lstStyle/>
          <a:p>
            <a:r>
              <a:rPr lang="en-US" dirty="0"/>
              <a:t>Deficiency of iron, folate, zinc or vitamin B12 may be a contributory factor in aphthous ulcers and may also lead to glossitis (a condition where the tongue becomes sore, red and smooth) and angular stomatitis (where the corners of the mouth become </a:t>
            </a:r>
          </a:p>
          <a:p>
            <a:r>
              <a:rPr lang="en-US" dirty="0"/>
              <a:t>sore, cracked and red). </a:t>
            </a:r>
          </a:p>
          <a:p>
            <a:r>
              <a:rPr lang="en-US" dirty="0"/>
              <a:t>Food allergy is occasionally the causative factor</a:t>
            </a:r>
          </a:p>
          <a:p>
            <a:r>
              <a:rPr lang="en-US" dirty="0"/>
              <a:t>, and it is worth enquiring whether the </a:t>
            </a:r>
          </a:p>
          <a:p>
            <a:r>
              <a:rPr lang="en-US" dirty="0"/>
              <a:t>appearance of ulcers is associated with</a:t>
            </a:r>
          </a:p>
          <a:p>
            <a:r>
              <a:rPr lang="en-US" dirty="0"/>
              <a:t> particular foods.</a:t>
            </a:r>
          </a:p>
        </p:txBody>
      </p:sp>
      <p:pic>
        <p:nvPicPr>
          <p:cNvPr id="4" name="Picture 4">
            <a:extLst>
              <a:ext uri="{FF2B5EF4-FFF2-40B4-BE49-F238E27FC236}">
                <a16:creationId xmlns:a16="http://schemas.microsoft.com/office/drawing/2014/main" id="{A80F9BF5-CC95-3941-B077-47AE665B6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720" y="3429000"/>
            <a:ext cx="3581400" cy="2540000"/>
          </a:xfrm>
          <a:prstGeom prst="rect">
            <a:avLst/>
          </a:prstGeom>
        </p:spPr>
      </p:pic>
    </p:spTree>
    <p:extLst>
      <p:ext uri="{BB962C8B-B14F-4D97-AF65-F5344CB8AC3E}">
        <p14:creationId xmlns:p14="http://schemas.microsoft.com/office/powerpoint/2010/main" val="106209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DF24-D67C-4144-BE0C-268438680E9D}"/>
              </a:ext>
            </a:extLst>
          </p:cNvPr>
          <p:cNvSpPr>
            <a:spLocks noGrp="1"/>
          </p:cNvSpPr>
          <p:nvPr>
            <p:ph type="title"/>
          </p:nvPr>
        </p:nvSpPr>
        <p:spPr/>
        <p:txBody>
          <a:bodyPr/>
          <a:lstStyle/>
          <a:p>
            <a:r>
              <a:rPr lang="en-US" dirty="0"/>
              <a:t>What you need to know</a:t>
            </a:r>
          </a:p>
        </p:txBody>
      </p:sp>
      <p:sp>
        <p:nvSpPr>
          <p:cNvPr id="3" name="Content Placeholder 2">
            <a:extLst>
              <a:ext uri="{FF2B5EF4-FFF2-40B4-BE49-F238E27FC236}">
                <a16:creationId xmlns:a16="http://schemas.microsoft.com/office/drawing/2014/main" id="{A37300D3-98F6-B948-AC6E-55CAC7D97E2F}"/>
              </a:ext>
            </a:extLst>
          </p:cNvPr>
          <p:cNvSpPr>
            <a:spLocks noGrp="1"/>
          </p:cNvSpPr>
          <p:nvPr>
            <p:ph idx="1"/>
          </p:nvPr>
        </p:nvSpPr>
        <p:spPr/>
        <p:txBody>
          <a:bodyPr/>
          <a:lstStyle/>
          <a:p>
            <a:r>
              <a:rPr lang="en-US" dirty="0"/>
              <a:t>Age: more common in women and occur most often between the ages of 10 and 40 years.</a:t>
            </a:r>
          </a:p>
          <a:p>
            <a:r>
              <a:rPr lang="en-US" dirty="0"/>
              <a:t>Medications:aspirin and other non-steroidal anti-inflammatory drugs (NSAIDs), cytotoxic drugs, </a:t>
            </a:r>
            <a:r>
              <a:rPr lang="en-US" dirty="0" err="1"/>
              <a:t>nicorandil</a:t>
            </a:r>
            <a:r>
              <a:rPr lang="en-US" dirty="0"/>
              <a:t>, beta-blockers </a:t>
            </a:r>
            <a:r>
              <a:rPr lang="en-US" dirty="0" err="1"/>
              <a:t>andsulphasalazine</a:t>
            </a:r>
            <a:r>
              <a:rPr lang="en-US" dirty="0"/>
              <a:t> (sulfasalazine).Radiotherapy may also induce mouth ulcers.</a:t>
            </a:r>
          </a:p>
          <a:p>
            <a:endParaRPr lang="en-US" dirty="0"/>
          </a:p>
        </p:txBody>
      </p:sp>
    </p:spTree>
    <p:extLst>
      <p:ext uri="{BB962C8B-B14F-4D97-AF65-F5344CB8AC3E}">
        <p14:creationId xmlns:p14="http://schemas.microsoft.com/office/powerpoint/2010/main" val="364274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8463-7225-9B49-A53E-86CBDAB408D6}"/>
              </a:ext>
            </a:extLst>
          </p:cNvPr>
          <p:cNvSpPr>
            <a:spLocks noGrp="1"/>
          </p:cNvSpPr>
          <p:nvPr>
            <p:ph type="title"/>
          </p:nvPr>
        </p:nvSpPr>
        <p:spPr/>
        <p:txBody>
          <a:bodyPr/>
          <a:lstStyle/>
          <a:p>
            <a:r>
              <a:rPr lang="en-US" dirty="0"/>
              <a:t>Nature of disease</a:t>
            </a:r>
          </a:p>
        </p:txBody>
      </p:sp>
      <p:pic>
        <p:nvPicPr>
          <p:cNvPr id="4" name="Picture 4">
            <a:extLst>
              <a:ext uri="{FF2B5EF4-FFF2-40B4-BE49-F238E27FC236}">
                <a16:creationId xmlns:a16="http://schemas.microsoft.com/office/drawing/2014/main" id="{58F43694-490A-784A-801A-B6A4AAB911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133" y="1378437"/>
            <a:ext cx="11211288" cy="5305773"/>
          </a:xfrm>
          <a:prstGeom prst="rect">
            <a:avLst/>
          </a:prstGeom>
        </p:spPr>
      </p:pic>
    </p:spTree>
    <p:extLst>
      <p:ext uri="{BB962C8B-B14F-4D97-AF65-F5344CB8AC3E}">
        <p14:creationId xmlns:p14="http://schemas.microsoft.com/office/powerpoint/2010/main" val="274256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99D0F-A3BB-B443-B0FA-1F8595BC9602}"/>
              </a:ext>
            </a:extLst>
          </p:cNvPr>
          <p:cNvSpPr>
            <a:spLocks noGrp="1"/>
          </p:cNvSpPr>
          <p:nvPr>
            <p:ph type="title"/>
          </p:nvPr>
        </p:nvSpPr>
        <p:spPr/>
        <p:txBody>
          <a:bodyPr/>
          <a:lstStyle/>
          <a:p>
            <a:r>
              <a:rPr lang="en-US" dirty="0"/>
              <a:t>When to refer</a:t>
            </a:r>
          </a:p>
        </p:txBody>
      </p:sp>
      <p:sp>
        <p:nvSpPr>
          <p:cNvPr id="3" name="Content Placeholder 2">
            <a:extLst>
              <a:ext uri="{FF2B5EF4-FFF2-40B4-BE49-F238E27FC236}">
                <a16:creationId xmlns:a16="http://schemas.microsoft.com/office/drawing/2014/main" id="{09B45D01-986D-C54A-BBED-22B1B32C5FEA}"/>
              </a:ext>
            </a:extLst>
          </p:cNvPr>
          <p:cNvSpPr>
            <a:spLocks noGrp="1"/>
          </p:cNvSpPr>
          <p:nvPr>
            <p:ph idx="1"/>
          </p:nvPr>
        </p:nvSpPr>
        <p:spPr/>
        <p:txBody>
          <a:bodyPr/>
          <a:lstStyle/>
          <a:p>
            <a:r>
              <a:rPr lang="en-US" dirty="0"/>
              <a:t> Duration of longer than 3 weeks </a:t>
            </a:r>
          </a:p>
          <a:p>
            <a:r>
              <a:rPr lang="en-US" dirty="0"/>
              <a:t>Associated weight loss </a:t>
            </a:r>
          </a:p>
          <a:p>
            <a:r>
              <a:rPr lang="en-US" dirty="0"/>
              <a:t>Ulcer suggestive of cancer </a:t>
            </a:r>
          </a:p>
          <a:p>
            <a:r>
              <a:rPr lang="en-US" dirty="0"/>
              <a:t>Involvement of other mucous membranes or eyes </a:t>
            </a:r>
          </a:p>
          <a:p>
            <a:r>
              <a:rPr lang="en-US" dirty="0"/>
              <a:t>Rash </a:t>
            </a:r>
          </a:p>
          <a:p>
            <a:r>
              <a:rPr lang="en-US" dirty="0"/>
              <a:t>Suspected adverse drug reaction </a:t>
            </a:r>
          </a:p>
          <a:p>
            <a:r>
              <a:rPr lang="en-US" dirty="0"/>
              <a:t>Diarrhoea</a:t>
            </a:r>
          </a:p>
        </p:txBody>
      </p:sp>
    </p:spTree>
    <p:extLst>
      <p:ext uri="{BB962C8B-B14F-4D97-AF65-F5344CB8AC3E}">
        <p14:creationId xmlns:p14="http://schemas.microsoft.com/office/powerpoint/2010/main" val="3954557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Gastrointestinal Tract Problems</vt:lpstr>
      <vt:lpstr>Mouth ulcer</vt:lpstr>
      <vt:lpstr>PowerPoint Presentation</vt:lpstr>
      <vt:lpstr>Oral cancer</vt:lpstr>
      <vt:lpstr>PowerPoint Presentation</vt:lpstr>
      <vt:lpstr>PowerPoint Presentation</vt:lpstr>
      <vt:lpstr>What you need to know</vt:lpstr>
      <vt:lpstr>Nature of disease</vt:lpstr>
      <vt:lpstr>When to refer</vt:lpstr>
      <vt:lpstr>Management</vt:lpstr>
      <vt:lpstr>Topical corticosteroids</vt:lpstr>
      <vt:lpstr>Local analgesics</vt:lpstr>
      <vt:lpstr>Local anaesthetics (e.g. lidocaine [lignocaine] and benzocaine)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Gastrointestinal Tract Problems</dc:title>
  <dc:creator>abeeralrashid@yahoo.com</dc:creator>
  <cp:lastModifiedBy>abeeralrashid@yahoo.com</cp:lastModifiedBy>
  <cp:revision>8</cp:revision>
  <dcterms:created xsi:type="dcterms:W3CDTF">2019-09-10T12:16:29Z</dcterms:created>
  <dcterms:modified xsi:type="dcterms:W3CDTF">2019-09-11T10:03:48Z</dcterms:modified>
</cp:coreProperties>
</file>