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E51E8-B306-2444-B700-142273A87D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809C68-B834-BD4F-9ACB-29F60B08BA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6E5FCF-EAAB-9945-850C-A3DEA6D3E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A5636-7114-704D-9336-A8B1A847ED13}" type="datetimeFigureOut">
              <a:rPr lang="en-US" smtClean="0"/>
              <a:t>9/11/19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0A25C-29D7-0443-9440-C175BA4AC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C74F31-84B4-3F42-8913-E3E418236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D19F8-D6C0-2A49-8611-27684002C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729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0493C-DB98-E345-BC53-D681E54EE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489C52-8D31-7B47-8586-4907D7389F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B0B1EE-EF01-4343-B299-70E48CF47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A5636-7114-704D-9336-A8B1A847ED13}" type="datetimeFigureOut">
              <a:rPr lang="en-US" smtClean="0"/>
              <a:t>9/11/19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3FF415-137F-0B40-AC00-18ABDAC0B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52565-05C5-7F4C-8C65-62440E18F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D19F8-D6C0-2A49-8611-27684002C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201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96DD83-1011-C14C-9A02-3A07AE5FB8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8BFD8B-116C-4245-9C1F-CD48FE1FD3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77E90F-581A-B74E-8158-9171B547C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A5636-7114-704D-9336-A8B1A847ED13}" type="datetimeFigureOut">
              <a:rPr lang="en-US" smtClean="0"/>
              <a:t>9/11/19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187A6-B6C2-A747-8555-EB1CEC724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8D641E-9B2E-444F-815F-F5D80E8B4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D19F8-D6C0-2A49-8611-27684002C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562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2DF61-35DE-3240-9169-CCA1FA86D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9BE56-16B1-DD42-8CE7-4E7714D5F1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B9B51B-4AEC-9140-A4BD-7894B2A24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A5636-7114-704D-9336-A8B1A847ED13}" type="datetimeFigureOut">
              <a:rPr lang="en-US" smtClean="0"/>
              <a:t>9/11/19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4E9F0-DA62-0745-A645-9AEC9A253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0A6F7F-80AE-BD40-A59E-D7EE89785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D19F8-D6C0-2A49-8611-27684002C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428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8E8D7-EBF8-204B-A9F8-BD7C50B9C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3CFA64-7E4E-DE4B-B148-B3E54DA675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EC44BD-55AD-3048-896D-CE29CADAA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A5636-7114-704D-9336-A8B1A847ED13}" type="datetimeFigureOut">
              <a:rPr lang="en-US" smtClean="0"/>
              <a:t>9/11/19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05954D-2634-FC41-AE12-F1A4A1029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6D3332-8FFD-3041-8D83-FB060A40C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D19F8-D6C0-2A49-8611-27684002C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969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C3104-D620-F243-AE7D-EBA0A4770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D7967-1A7E-B64C-AF25-93E216BE3B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BB9646-4ECA-C445-8F61-E24F3C491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2C8652-6623-2349-A454-8C4835028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A5636-7114-704D-9336-A8B1A847ED13}" type="datetimeFigureOut">
              <a:rPr lang="en-US" smtClean="0"/>
              <a:t>9/11/19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828D08-8C22-EF4B-AEF9-A249A9A3C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619650-3D9D-7B49-BD85-280550561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D19F8-D6C0-2A49-8611-27684002C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505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D2880-2C12-EC48-9991-4F6139C4C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C4AE1F-E12F-3B45-9FDD-AD61D8A6BE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091F4E-B10D-444B-B7CF-F832BD4A2E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82497E-3C2E-8E47-A306-C73B6476BE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CB6209-8B9E-9E45-B822-AF5CC02D90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27F729-A3D1-544D-9E18-64284C3F7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A5636-7114-704D-9336-A8B1A847ED13}" type="datetimeFigureOut">
              <a:rPr lang="en-US" smtClean="0"/>
              <a:t>9/11/19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46D10F-8E9C-4F48-8CDB-AF5E6166D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41979B-60B6-D34F-A834-428077390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D19F8-D6C0-2A49-8611-27684002C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692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85C1D-9C55-934E-8593-F88FF4460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5A6D39-9E26-6F47-BE13-DC382778E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A5636-7114-704D-9336-A8B1A847ED13}" type="datetimeFigureOut">
              <a:rPr lang="en-US" smtClean="0"/>
              <a:t>9/11/19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ABFDA0-E4D9-7342-B83C-381BD0CCB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FC593A-910F-F041-B87A-190010635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D19F8-D6C0-2A49-8611-27684002C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903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9225E2-BB86-A445-9755-1BC6D6E22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A5636-7114-704D-9336-A8B1A847ED13}" type="datetimeFigureOut">
              <a:rPr lang="en-US" smtClean="0"/>
              <a:t>9/11/19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861762-5A07-D24E-BC7F-DD5ED1F3C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7D6A99-CBDD-6D42-B9EC-33AFB31CB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D19F8-D6C0-2A49-8611-27684002C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064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4316E-7F60-4F4C-A0C3-3A9B41B44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D07B5-0959-304B-A87C-19BA05AA7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94A218-88D2-734A-8994-DBA308FEEE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D92009-1449-C840-9356-78AD4F1C5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A5636-7114-704D-9336-A8B1A847ED13}" type="datetimeFigureOut">
              <a:rPr lang="en-US" smtClean="0"/>
              <a:t>9/11/19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AA4F51-FEC9-4D43-AC86-0894332C2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8BCB54-A136-AC45-A1E1-F48B70CE4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D19F8-D6C0-2A49-8611-27684002C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338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61C3A-F836-214C-881B-C71312912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65C153-0FA6-7146-9A00-2492641FDB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55AB3C-F685-E548-8070-72D865DAFA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955BCD-E971-FE49-AF33-14E179AA9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A5636-7114-704D-9336-A8B1A847ED13}" type="datetimeFigureOut">
              <a:rPr lang="en-US" smtClean="0"/>
              <a:t>9/11/19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CF2CA6-7F92-8443-95B9-C2CFF96F0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82ACBA-D16D-9641-9A37-518A04AFA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D19F8-D6C0-2A49-8611-27684002C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969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37FF62-7AE9-6A43-A21A-3D35F3D97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F9BFAC-6DA0-0C43-8FE5-C467208C3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B651AF-89FD-5F4F-B046-7E303D023C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A5636-7114-704D-9336-A8B1A847ED13}" type="datetimeFigureOut">
              <a:rPr lang="en-US" smtClean="0"/>
              <a:t>9/11/19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84AF8-425C-3844-8021-F2CF703BDE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2BD6FA-E86D-0E40-89F7-D068DADE8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D19F8-D6C0-2A49-8611-27684002C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17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A07CE2FF-36B1-0D4C-89F1-2887EB973C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300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D0440-20C5-7D4D-B54D-8E035C5C9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things that can improve IBS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233DE-BDD5-1045-9E72-3683C33474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  <a:p>
            <a:r>
              <a:rPr lang="en-US" dirty="0"/>
              <a:t>Complementary therapies.. traditional acupuncture, reflexology, aromatherapy or </a:t>
            </a:r>
            <a:r>
              <a:rPr lang="en-US" dirty="0" err="1"/>
              <a:t>homoeopathy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5590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5BD2D-FFA1-B346-9A84-6980EA4E0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5A8CA-83BE-5842-A8BD-0BBBE19D5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Irritable bowel syndrome (IBS) is defined as a chronic functional bowel disorder in which abdominal pain is associated with intermittent diarrhoea, sometimes alternating with constipation and a feeling of abdominal distension</a:t>
            </a:r>
          </a:p>
          <a:p>
            <a:r>
              <a:rPr lang="en-US" dirty="0"/>
              <a:t>The cause is unknown</a:t>
            </a:r>
          </a:p>
          <a:p>
            <a:r>
              <a:rPr lang="en-US" dirty="0"/>
              <a:t>It often seems to be triggered by stress, and many IBS sufferers have symptoms of anxiety and depression.</a:t>
            </a:r>
          </a:p>
          <a:p>
            <a:r>
              <a:rPr lang="en-US" dirty="0"/>
              <a:t> Some sufferers may have food intolerance that triggers their symptoms.</a:t>
            </a:r>
          </a:p>
        </p:txBody>
      </p:sp>
    </p:spTree>
    <p:extLst>
      <p:ext uri="{BB962C8B-B14F-4D97-AF65-F5344CB8AC3E}">
        <p14:creationId xmlns:p14="http://schemas.microsoft.com/office/powerpoint/2010/main" val="3272769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83E80C5-9A7B-6A4D-9DF3-8DA0E4E9CA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0315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729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04008-741C-9C4A-9694-10128CDE5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Aggravating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C56FF-EA51-5642-A97B-B3C9432488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Stress appears to play an important role and can precipitate and exacerbate symptoms.</a:t>
            </a:r>
          </a:p>
          <a:p>
            <a:r>
              <a:rPr lang="en-US" dirty="0"/>
              <a:t>Caffeine often worsens symptoms, and its stimulant effect on the bowel and irritant effect on the stomach are well known. </a:t>
            </a:r>
          </a:p>
          <a:p>
            <a:r>
              <a:rPr lang="en-US" dirty="0"/>
              <a:t>The sweeteners sorbitol and fructose have also been reported to aggravate IBS. </a:t>
            </a:r>
          </a:p>
          <a:p>
            <a:r>
              <a:rPr lang="en-US" dirty="0"/>
              <a:t>Other foods that have been implicated are milk and dairy </a:t>
            </a:r>
            <a:r>
              <a:rPr lang="en-US" dirty="0" err="1"/>
              <a:t>products,chocolate</a:t>
            </a:r>
            <a:r>
              <a:rPr lang="en-US" dirty="0"/>
              <a:t>, onions, garlic, chives and leeks.</a:t>
            </a:r>
          </a:p>
        </p:txBody>
      </p:sp>
    </p:spTree>
    <p:extLst>
      <p:ext uri="{BB962C8B-B14F-4D97-AF65-F5344CB8AC3E}">
        <p14:creationId xmlns:p14="http://schemas.microsoft.com/office/powerpoint/2010/main" val="1077185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14F1E-944C-9047-BB3D-D57F88B2A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Whento</a:t>
            </a:r>
            <a:r>
              <a:rPr lang="en-US" dirty="0"/>
              <a:t> refer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C7B2D-C6B8-234F-B86E-83B53CFE80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Children </a:t>
            </a:r>
          </a:p>
          <a:p>
            <a:r>
              <a:rPr lang="en-US" dirty="0"/>
              <a:t>Older person with no previous history of IBS</a:t>
            </a:r>
          </a:p>
          <a:p>
            <a:r>
              <a:rPr lang="en-US" dirty="0"/>
              <a:t> Pregnant women </a:t>
            </a:r>
          </a:p>
          <a:p>
            <a:r>
              <a:rPr lang="en-US" dirty="0"/>
              <a:t>Blood in stools </a:t>
            </a:r>
          </a:p>
          <a:p>
            <a:r>
              <a:rPr lang="en-US" dirty="0"/>
              <a:t>Unexplained weight loss </a:t>
            </a:r>
          </a:p>
          <a:p>
            <a:r>
              <a:rPr lang="en-US" dirty="0"/>
              <a:t>Caution in patients aged over 55 years with changed bowel habit</a:t>
            </a:r>
          </a:p>
          <a:p>
            <a:r>
              <a:rPr lang="en-US"/>
              <a:t> </a:t>
            </a:r>
            <a:r>
              <a:rPr lang="en-US" dirty="0"/>
              <a:t>Symptoms/signs of bowel </a:t>
            </a:r>
            <a:r>
              <a:rPr lang="en-US"/>
              <a:t>obstruction </a:t>
            </a:r>
          </a:p>
          <a:p>
            <a:r>
              <a:rPr lang="en-US"/>
              <a:t>Unresponsive </a:t>
            </a:r>
            <a:r>
              <a:rPr lang="en-US" dirty="0"/>
              <a:t>to appropriate treatment</a:t>
            </a:r>
          </a:p>
        </p:txBody>
      </p:sp>
    </p:spTree>
    <p:extLst>
      <p:ext uri="{BB962C8B-B14F-4D97-AF65-F5344CB8AC3E}">
        <p14:creationId xmlns:p14="http://schemas.microsoft.com/office/powerpoint/2010/main" val="3575936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4EE6F-D586-6B47-9A23-93A32311D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AE351-E742-3E4A-8A0D-5A7BDCAECA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Antispasmodics</a:t>
            </a:r>
            <a:endParaRPr lang="ar-SA" dirty="0"/>
          </a:p>
          <a:p>
            <a:r>
              <a:rPr lang="en-US" dirty="0"/>
              <a:t>Smooth muscle relaxants </a:t>
            </a:r>
            <a:r>
              <a:rPr lang="en-US" dirty="0" err="1"/>
              <a:t>alverine</a:t>
            </a:r>
            <a:r>
              <a:rPr lang="en-US" dirty="0"/>
              <a:t> citrate, peppermint and </a:t>
            </a:r>
            <a:r>
              <a:rPr lang="en-US" dirty="0" err="1"/>
              <a:t>mebeverine</a:t>
            </a:r>
            <a:r>
              <a:rPr lang="en-US" dirty="0"/>
              <a:t> and the </a:t>
            </a:r>
            <a:r>
              <a:rPr lang="en-US" dirty="0" err="1"/>
              <a:t>antimuscarinic</a:t>
            </a:r>
            <a:r>
              <a:rPr lang="en-US" dirty="0"/>
              <a:t> hyoscine are used.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384BE8D-17D5-6B4B-AF64-E85DC91FF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55" y="3718091"/>
            <a:ext cx="2095500" cy="209550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567807D1-BC2B-7940-85BD-8064005DE9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516" y="3394241"/>
            <a:ext cx="3175000" cy="2743200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3A3E272E-ECF9-0A47-B9DB-D674A49E74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290" y="3394241"/>
            <a:ext cx="2172368" cy="2743200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611D7A21-FA9E-E14E-93A9-F45C5B78B8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678" y="3718091"/>
            <a:ext cx="2519612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729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C6428-B793-7940-8148-A08AAB675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Bulking agents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8E12B-802A-8548-ABE2-C5B7227B8F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Bran, which is an insoluble fibre, is no longer recommended in IBS</a:t>
            </a:r>
          </a:p>
          <a:p>
            <a:r>
              <a:rPr lang="en-US" dirty="0"/>
              <a:t>Oats are more soluble than wheat bran and can be better tolerated.</a:t>
            </a:r>
          </a:p>
          <a:p>
            <a:r>
              <a:rPr lang="en-US" dirty="0"/>
              <a:t>Bulking agents such as </a:t>
            </a:r>
            <a:r>
              <a:rPr lang="en-US" dirty="0" err="1"/>
              <a:t>ispaghula</a:t>
            </a:r>
            <a:r>
              <a:rPr lang="en-US" dirty="0"/>
              <a:t> husk containing soluble fibre can help some patients.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DC188FB-0022-BA4F-9AE0-D2F391624D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990" y="3311191"/>
            <a:ext cx="3175000" cy="318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506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5A67E-4D4E-6A43-9674-DBA909A8C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Antidiarrhoeals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D2DFC-E1FF-4546-9476-74011F6327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of OTC antidiarrhoeals such as loperamide is appropriate only on an occasional, short-term basis to reduce diarrhoea or urgency of </a:t>
            </a:r>
            <a:r>
              <a:rPr lang="en-US" dirty="0" err="1"/>
              <a:t>defaecation</a:t>
            </a:r>
            <a:r>
              <a:rPr lang="en-US" dirty="0"/>
              <a:t>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CF1E343-D426-4F4D-B388-3027BB4BDD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263" y="3007895"/>
            <a:ext cx="3291973" cy="348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776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7FFC3-79C6-734D-A54B-F9CE47EAC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Diet and nutrition should be assessed for people with IBS and the following general advice given: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15BC9-9266-6F4E-A7FB-095BB62CE1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■ Have regular meals and take time to eat </a:t>
            </a:r>
          </a:p>
          <a:p>
            <a:r>
              <a:rPr lang="en-US" dirty="0"/>
              <a:t>■ Avoid missing meals or leaving long gaps between eating </a:t>
            </a:r>
          </a:p>
          <a:p>
            <a:r>
              <a:rPr lang="en-US" dirty="0"/>
              <a:t>■ Drink at least eight cups of fluid per day</a:t>
            </a:r>
          </a:p>
          <a:p>
            <a:r>
              <a:rPr lang="en-US" dirty="0"/>
              <a:t>■ Restrict tea and coffee to three cups per day </a:t>
            </a:r>
          </a:p>
          <a:p>
            <a:r>
              <a:rPr lang="en-US" dirty="0"/>
              <a:t>■ Reduce intake of alcohol and fizzy drinks </a:t>
            </a:r>
          </a:p>
          <a:p>
            <a:r>
              <a:rPr lang="en-US" dirty="0"/>
              <a:t>■ It may be helpful to limit intake of high-fibre food </a:t>
            </a:r>
          </a:p>
          <a:p>
            <a:r>
              <a:rPr lang="en-US" dirty="0"/>
              <a:t>■ Reduce intake of ‘resistant starch.</a:t>
            </a:r>
          </a:p>
          <a:p>
            <a:r>
              <a:rPr lang="en-US" dirty="0"/>
              <a:t> ■ Limit fresh fruit to three portions per day (a portion should be ∼80 g)</a:t>
            </a:r>
          </a:p>
          <a:p>
            <a:r>
              <a:rPr lang="en-US" dirty="0"/>
              <a:t> ■ People with diarrhoea should avoid sorbitol</a:t>
            </a:r>
          </a:p>
          <a:p>
            <a:r>
              <a:rPr lang="en-US" dirty="0"/>
              <a:t>■ People with wind and bloating may find it helpful to eat oats.</a:t>
            </a:r>
          </a:p>
        </p:txBody>
      </p:sp>
    </p:spTree>
    <p:extLst>
      <p:ext uri="{BB962C8B-B14F-4D97-AF65-F5344CB8AC3E}">
        <p14:creationId xmlns:p14="http://schemas.microsoft.com/office/powerpoint/2010/main" val="766005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Aggravating factors</vt:lpstr>
      <vt:lpstr>Whento refer </vt:lpstr>
      <vt:lpstr>Management</vt:lpstr>
      <vt:lpstr>Bulking agents</vt:lpstr>
      <vt:lpstr>Antidiarrhoeals</vt:lpstr>
      <vt:lpstr>Diet and nutrition should be assessed for people with IBS and the following general advice given:</vt:lpstr>
      <vt:lpstr>Other things that can improve IBS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abeeralrashid@yahoo.com</dc:creator>
  <cp:lastModifiedBy>abeeralrashid@yahoo.com</cp:lastModifiedBy>
  <cp:revision>5</cp:revision>
  <dcterms:created xsi:type="dcterms:W3CDTF">2019-09-10T21:22:00Z</dcterms:created>
  <dcterms:modified xsi:type="dcterms:W3CDTF">2019-09-11T14:08:04Z</dcterms:modified>
</cp:coreProperties>
</file>