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8" r:id="rId4"/>
    <p:sldId id="269" r:id="rId5"/>
    <p:sldId id="272" r:id="rId6"/>
    <p:sldId id="271" r:id="rId7"/>
    <p:sldId id="270" r:id="rId8"/>
    <p:sldId id="261" r:id="rId9"/>
    <p:sldId id="273" r:id="rId10"/>
    <p:sldId id="263" r:id="rId11"/>
    <p:sldId id="264" r:id="rId12"/>
    <p:sldId id="274" r:id="rId13"/>
    <p:sldId id="265" r:id="rId14"/>
    <p:sldId id="275" r:id="rId15"/>
    <p:sldId id="266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0AE12-ECA5-1843-B1DE-AA51BBDB0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6986E2-51CC-6A44-996A-52B4967CE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8131B-9B3B-9542-AFB3-6FAC575D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52E5-1C92-8A41-A727-077A90F0A96F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5C59B-9CCE-0A4C-A7EA-2ABE2EDA0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60298-E9C8-EE4B-9473-67ACE2756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07FC-BF1E-A543-BAE0-B8552EFC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8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98375-8DD5-D04C-878A-04A41B883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4EEB75-A57A-A746-8040-4B9E523D4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8665B-B91D-FB4F-9A47-1F4F8BE86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52E5-1C92-8A41-A727-077A90F0A96F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A8707-9A75-B348-B807-007160ED5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D9374-8D64-9146-89AD-DC33AF416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07FC-BF1E-A543-BAE0-B8552EFC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0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9B8FF4-6C14-4549-9306-569C15B4EF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C32725-0AFB-B04D-9406-755518DDF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B5A73-A2C6-0C4D-9B6E-DFC06D12C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52E5-1C92-8A41-A727-077A90F0A96F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9C46E-9383-CF47-B33F-75F0A6A2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2CDC2-5EDC-C841-9989-AE3F79065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07FC-BF1E-A543-BAE0-B8552EFC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3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00291-DC74-D24D-AA47-866344EEB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B9F78-7978-9E43-B05D-0ECA794C4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F032D-2F20-1848-B708-1C762BC0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52E5-1C92-8A41-A727-077A90F0A96F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CA1A4-4F33-FF41-ADA5-FD5C226DB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39EA4-90BA-5B4D-B837-91DF482B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07FC-BF1E-A543-BAE0-B8552EFC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3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E7EC3-13DF-E941-A6FE-6FDD6CBB4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72009-CB2B-AA41-9D16-3F730DA46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831F1-B31C-A940-8A6D-640830412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52E5-1C92-8A41-A727-077A90F0A96F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822F6-DE49-6D4F-BC84-9EDBE0AB3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FB87E-7174-FA41-83A4-5BAD625C7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07FC-BF1E-A543-BAE0-B8552EFC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1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13DE-EC53-6E42-9DC5-E778C12AC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B6D04-CBD4-054C-8C3A-A4220BBEA8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DB78B-AA23-FA44-9EA5-7FB968C2F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FCF45-58CA-8E45-A59F-CA605501C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52E5-1C92-8A41-A727-077A90F0A96F}" type="datetimeFigureOut">
              <a:rPr lang="en-US" smtClean="0"/>
              <a:t>9/10/19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30638-773A-A644-B081-D472CC5D7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624D4-A0D5-5D4F-BFFD-FAFB41FD5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07FC-BF1E-A543-BAE0-B8552EFC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8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A44-7DF4-F54E-B376-5D3193DF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98DFD-FC57-574E-B0A5-E23A0F98F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8AAA64-51F8-934C-B383-5976B1734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D8574-D734-FB4A-BE99-822E7E9679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1D890D-7C03-5244-9693-DDD7E8404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06CBC6-E9EF-1242-BB38-14E2235D5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52E5-1C92-8A41-A727-077A90F0A96F}" type="datetimeFigureOut">
              <a:rPr lang="en-US" smtClean="0"/>
              <a:t>9/10/19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B563D8-2DC1-B743-B1BA-540A1587F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C5E3E6-5C4E-DD46-9EBA-909669836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07FC-BF1E-A543-BAE0-B8552EFC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42A5D-B35C-B248-9C7E-4D38EA809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455591-3014-E644-8033-287ABB4E2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52E5-1C92-8A41-A727-077A90F0A96F}" type="datetimeFigureOut">
              <a:rPr lang="en-US" smtClean="0"/>
              <a:t>9/10/19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1656FF-09D0-0648-84C7-443B7C302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04587-BC22-8940-BC72-5BAC2739B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07FC-BF1E-A543-BAE0-B8552EFC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5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1069A8-7F6D-B947-B6C1-848AFC0FD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52E5-1C92-8A41-A727-077A90F0A96F}" type="datetimeFigureOut">
              <a:rPr lang="en-US" smtClean="0"/>
              <a:t>9/10/19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9A0A1B-8E93-F146-AEC7-7FD032CD3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14152-B27C-FA46-9BCB-DD4F0206F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07FC-BF1E-A543-BAE0-B8552EFC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65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E86A0-201C-824B-9438-50AE60FBB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0890A-9558-874C-95EC-8A2C3A989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A5E099-10A7-7442-8E87-6ACBC3154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C4F85-242B-BF40-8D57-045876B7A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52E5-1C92-8A41-A727-077A90F0A96F}" type="datetimeFigureOut">
              <a:rPr lang="en-US" smtClean="0"/>
              <a:t>9/10/19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270D0-102B-3844-87DE-70D24AE80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500FD-39B8-8B4C-844A-29107C2FF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07FC-BF1E-A543-BAE0-B8552EFC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87E61-32F9-F14F-941B-46010ABD9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E04980-1D25-6941-90E7-C587230E5E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BB27B-C957-334F-A207-CF0B7BCCD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B2BDC7-9C57-1549-B532-900C45878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52E5-1C92-8A41-A727-077A90F0A96F}" type="datetimeFigureOut">
              <a:rPr lang="en-US" smtClean="0"/>
              <a:t>9/10/19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4CB1E-B1B9-BD4A-B9A7-4E15B7674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04C70-D688-DC44-BB27-A9437E869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07FC-BF1E-A543-BAE0-B8552EFC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5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021A7-9457-1041-B4E4-50DA8BE53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A3C90-60B7-ED48-A5DB-B82E40370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6A72F-BDE1-A34E-8763-7FD13A36C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F52E5-1C92-8A41-A727-077A90F0A96F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7BCBF-B5B1-8248-9A8D-BFF68D31C4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EBE6D-D236-C749-A46E-C26AD947B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807FC-BF1E-A543-BAE0-B8552EFCF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0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402D1C9-45F5-6A42-BD39-719729B5F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16" y="0"/>
            <a:ext cx="1259973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85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DD955-0B96-3440-AC83-AF7C34B82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358" y="-1890796"/>
            <a:ext cx="10515600" cy="1325563"/>
          </a:xfrm>
        </p:spPr>
        <p:txBody>
          <a:bodyPr/>
          <a:lstStyle/>
          <a:p>
            <a:r>
              <a:rPr lang="en-US" dirty="0"/>
              <a:t>Pharmacological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096AA-0B71-CF4A-BA58-3B7CA9156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22" y="1041984"/>
            <a:ext cx="10515600" cy="4388937"/>
          </a:xfrm>
        </p:spPr>
        <p:txBody>
          <a:bodyPr/>
          <a:lstStyle/>
          <a:p>
            <a:r>
              <a:rPr lang="en-US" dirty="0"/>
              <a:t>Pharmacological management</a:t>
            </a:r>
          </a:p>
          <a:p>
            <a:r>
              <a:rPr lang="en-US" dirty="0"/>
              <a:t>Antacid</a:t>
            </a:r>
          </a:p>
          <a:p>
            <a:r>
              <a:rPr lang="en-US" dirty="0"/>
              <a:t>Calcium-,  aluminum-,  and  magnesium-based  products  are  available  OTC  in  a  variety  of  formulations (capsules, tablets, chewable tablets, and suspensions).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5EA35DC-AF58-5942-906E-A41831CAC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78" y="3793289"/>
            <a:ext cx="3810000" cy="284079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0FC575D-836B-3C45-A7FE-9A729E066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956" y="4227763"/>
            <a:ext cx="2850149" cy="2406316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4D208B6-F0B9-6344-B394-E4D50364F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484" y="3807409"/>
            <a:ext cx="3277938" cy="282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25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EA9B8-1D9D-5140-83D3-582127D97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Alginates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34665-3CFB-0147-BF4D-1A74B43C5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contain  the  </a:t>
            </a:r>
            <a:r>
              <a:rPr lang="en-US" dirty="0" err="1"/>
              <a:t>antirefluxant</a:t>
            </a:r>
            <a:r>
              <a:rPr lang="en-US" dirty="0"/>
              <a:t>  alginic  acid,  which  forms  a  viscous layer on top of gastric contents to act as a barrier to reflux.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C6781D6-47F5-B746-B99B-4842D2123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07" y="3124869"/>
            <a:ext cx="4350753" cy="354263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D97108E-005B-744A-B652-7F9F66E2F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760" y="3124869"/>
            <a:ext cx="3902240" cy="31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49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D605B-845C-0F45-8058-64DA93DBB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Antacid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5672903-992B-5A46-BDA8-5A453E362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90687"/>
            <a:ext cx="10515600" cy="516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85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72562-01A8-2248-B564-FFB2F302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H2 antagonists (ranitidine)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248F9-D6A0-1B45-B24D-A2D7439CA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inadults</a:t>
            </a:r>
            <a:r>
              <a:rPr lang="en-US" dirty="0"/>
              <a:t> </a:t>
            </a:r>
            <a:r>
              <a:rPr lang="en-US" dirty="0" err="1"/>
              <a:t>andchildren</a:t>
            </a:r>
            <a:r>
              <a:rPr lang="en-US" dirty="0"/>
              <a:t> over 16</a:t>
            </a:r>
          </a:p>
          <a:p>
            <a:r>
              <a:rPr lang="en-US" dirty="0"/>
              <a:t>Ranitidine is licensed for OTC use in a dose of 75 mg with a maximum daily dose of 300 mg. It can be used for up to 2 weeks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46561ED-041C-AA4E-9B17-A0BFA8833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90" y="3429000"/>
            <a:ext cx="3810000" cy="261762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745228A-2192-F740-9167-EDD786A52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563" y="3429000"/>
            <a:ext cx="3775076" cy="276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4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14ABC-B8AD-3644-BA5D-B26C1F155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H2</a:t>
            </a:r>
            <a:r>
              <a:rPr lang="ar-SA" dirty="0"/>
              <a:t> </a:t>
            </a:r>
            <a:r>
              <a:rPr lang="en-US" dirty="0"/>
              <a:t>receptor blocker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9DCE72F-BF10-144D-AF0A-6D809884C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74" y="2001043"/>
            <a:ext cx="11480131" cy="449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98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144CE-C2F4-E54C-BFFE-1E512A0E0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Proton pump inhibitors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4A171-B6C9-B74C-B8D1-F90F44C1F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Omeprazole and </a:t>
            </a:r>
            <a:r>
              <a:rPr lang="en-US" dirty="0" err="1"/>
              <a:t>rabeprazole</a:t>
            </a:r>
            <a:r>
              <a:rPr lang="en-US" dirty="0"/>
              <a:t> are licensed OTC as 10 mg tablets and </a:t>
            </a:r>
            <a:r>
              <a:rPr lang="en-US" dirty="0" err="1"/>
              <a:t>esomeprazole</a:t>
            </a:r>
            <a:r>
              <a:rPr lang="en-US" dirty="0"/>
              <a:t> and </a:t>
            </a:r>
            <a:r>
              <a:rPr lang="en-US" dirty="0" err="1"/>
              <a:t>pantoprazole</a:t>
            </a:r>
            <a:r>
              <a:rPr lang="en-US" dirty="0"/>
              <a:t> as 20 mg tablets,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A3D05D3-DB10-C448-9FBF-973B6B82B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53" y="3467893"/>
            <a:ext cx="3388895" cy="270907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29183B0-695D-744D-9384-2DCC1F8A4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949" y="3467894"/>
            <a:ext cx="2464802" cy="270907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45AEB1F-54D6-1742-B980-4C31B90219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51" y="3429000"/>
            <a:ext cx="3810000" cy="30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66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9138B-C80A-CB47-B172-037CF4C32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proton pump inhibitor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CA8BE91-1421-5B4C-8AF2-2697EA338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600" cy="485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76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934C78F-3C44-8542-96F4-29CDF9EA6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9" y="300788"/>
            <a:ext cx="11891211" cy="65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43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A484F54-0860-0C49-A21F-4688F70DB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57" y="0"/>
            <a:ext cx="11941343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48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5269A-0B6C-F240-8080-F9FFBB018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need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7FD8B-3593-1D45-BA65-60E45D256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 :The symptoms of reflux and </a:t>
            </a:r>
            <a:r>
              <a:rPr lang="en-US" dirty="0" err="1"/>
              <a:t>oesophagitis</a:t>
            </a:r>
            <a:r>
              <a:rPr lang="en-US" dirty="0"/>
              <a:t> occur more commonly in patients aged over 55 years. Children with symptoms of heartburn should therefore be referred to their doctor.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775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820A442-4593-C64B-B619-0E9F6CB25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7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EE06AC4-6509-C442-A675-83788DE37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0658"/>
            <a:ext cx="12192000" cy="660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4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758200-A044-FB4B-83FA-B9AE7AC8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Associated factors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0822E8E-6AF0-BE4F-ABD6-8D7962701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3684"/>
            <a:ext cx="12192000" cy="545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42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7744DF5-8DFC-3544-B108-2986EF043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32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A0B12-D718-6046-A4E1-86DED5546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Whento refer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CA9E2-D019-294D-8E8F-8983F057A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Failure to respond to antacids </a:t>
            </a:r>
          </a:p>
          <a:p>
            <a:r>
              <a:rPr lang="en-US" dirty="0"/>
              <a:t>Related to prescribed medication </a:t>
            </a:r>
          </a:p>
          <a:p>
            <a:r>
              <a:rPr lang="en-US" dirty="0"/>
              <a:t>Pain radiating to arms </a:t>
            </a:r>
          </a:p>
          <a:p>
            <a:r>
              <a:rPr lang="en-US" dirty="0"/>
              <a:t>Difficulty in swallowing </a:t>
            </a:r>
          </a:p>
          <a:p>
            <a:r>
              <a:rPr lang="en-US" dirty="0"/>
              <a:t>Regurgitation </a:t>
            </a:r>
          </a:p>
          <a:p>
            <a:r>
              <a:rPr lang="en-US" dirty="0"/>
              <a:t>Long duration </a:t>
            </a:r>
          </a:p>
          <a:p>
            <a:r>
              <a:rPr lang="en-US" dirty="0"/>
              <a:t>Increasing severity </a:t>
            </a:r>
          </a:p>
          <a:p>
            <a:r>
              <a:rPr lang="en-US" dirty="0"/>
              <a:t>Children</a:t>
            </a:r>
          </a:p>
        </p:txBody>
      </p:sp>
    </p:spTree>
    <p:extLst>
      <p:ext uri="{BB962C8B-B14F-4D97-AF65-F5344CB8AC3E}">
        <p14:creationId xmlns:p14="http://schemas.microsoft.com/office/powerpoint/2010/main" val="1026268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ED919-0160-4542-8177-0D39AF129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Non-pharmacological management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6F28126-9568-6242-97AB-FEE0723CA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24"/>
            <a:ext cx="12192000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39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What you need to know</vt:lpstr>
      <vt:lpstr>PowerPoint Presentation</vt:lpstr>
      <vt:lpstr>PowerPoint Presentation</vt:lpstr>
      <vt:lpstr>Associated factors</vt:lpstr>
      <vt:lpstr>PowerPoint Presentation</vt:lpstr>
      <vt:lpstr>Whento refer </vt:lpstr>
      <vt:lpstr>Non-pharmacological management</vt:lpstr>
      <vt:lpstr>Pharmacological management</vt:lpstr>
      <vt:lpstr>Alginates</vt:lpstr>
      <vt:lpstr>Antacid</vt:lpstr>
      <vt:lpstr>H2 antagonists (ranitidine)</vt:lpstr>
      <vt:lpstr>Mechanism of H2 receptor blocker</vt:lpstr>
      <vt:lpstr>Proton pump inhibitors</vt:lpstr>
      <vt:lpstr>Mechanism of proton pump inhibitor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Heartburn</dc:title>
  <dc:creator>abeeralrashid@yahoo.com</dc:creator>
  <cp:lastModifiedBy>abeeralrashid@yahoo.com</cp:lastModifiedBy>
  <cp:revision>4</cp:revision>
  <dcterms:created xsi:type="dcterms:W3CDTF">2019-09-10T14:11:58Z</dcterms:created>
  <dcterms:modified xsi:type="dcterms:W3CDTF">2019-09-10T20:26:14Z</dcterms:modified>
</cp:coreProperties>
</file>