
<file path=[Content_Types].xml><?xml version="1.0" encoding="utf-8"?>
<Types xmlns="http://schemas.openxmlformats.org/package/2006/content-types">
  <Default ContentType="application/xml" Extension="xml"/>
  <Default ContentType="image/jpeg" Extension="jpeg"/>
  <Default ContentType="image/png" Extension="png"/>
  <Default ContentType="application/vnd.openxmlformats-package.relationships+xml" Extension="rels"/>
  <Override ContentType="application/vnd.openxmlformats-officedocument.presentationml.slideMaster+xml" PartName="/ppt/slideMasters/slideMaster1.xml"/>
  <Override ContentType="application/vnd.openxmlformats-officedocument.presentationml.slideLayout+xml" PartName="/ppt/slideLayouts/slideLayout3.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4.xml"/>
  <Override ContentType="application/vnd.openxmlformats-officedocument.presentationml.slideLayout+xml" PartName="/ppt/slideLayouts/slideLayout9.xml"/>
  <Override ContentType="application/vnd.openxmlformats-officedocument.presentationml.slideLayout+xml" PartName="/ppt/slideLayouts/slideLayout5.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viewProps+xml" PartName="/ppt/viewProps1.xml"/>
  <Override ContentType="application/vnd.openxmlformats-officedocument.theme+xml" PartName="/ppt/theme/theme1.xml"/>
  <Override ContentType="application/vnd.openxmlformats-officedocument.presentationml.slide+xml" PartName="/ppt/slides/slide8.xml"/>
  <Override ContentType="application/vnd.openxmlformats-officedocument.presentationml.slide+xml" PartName="/ppt/slides/slide10.xml"/>
  <Override ContentType="application/vnd.openxmlformats-officedocument.presentationml.slide+xml" PartName="/ppt/slides/slide16.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7.xml"/>
  <Override ContentType="application/vnd.openxmlformats-officedocument.presentationml.slide+xml" PartName="/ppt/slides/slide23.xml"/>
  <Override ContentType="application/vnd.openxmlformats-officedocument.presentationml.slide+xml" PartName="/ppt/slides/slide22.xml"/>
  <Override ContentType="application/vnd.openxmlformats-officedocument.presentationml.slide+xml" PartName="/ppt/slides/slide19.xml"/>
  <Override ContentType="application/vnd.openxmlformats-officedocument.presentationml.slide+xml" PartName="/ppt/slides/slide15.xml"/>
  <Override ContentType="application/vnd.openxmlformats-officedocument.presentationml.slide+xml" PartName="/ppt/slides/slide5.xml"/>
  <Override ContentType="application/vnd.openxmlformats-officedocument.presentationml.slide+xml" PartName="/ppt/slides/slide18.xml"/>
  <Override ContentType="application/vnd.openxmlformats-officedocument.presentationml.slide+xml" PartName="/ppt/slides/slide17.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20.xml"/>
  <Override ContentType="application/vnd.openxmlformats-officedocument.presentationml.slide+xml" PartName="/ppt/slides/slide1.xml"/>
  <Override ContentType="application/vnd.openxmlformats-officedocument.presentationml.slide+xml" PartName="/ppt/slides/slide12.xml"/>
  <Override ContentType="application/vnd.openxmlformats-officedocument.presentationml.slide+xml" PartName="/ppt/slides/slide9.xml"/>
  <Override ContentType="application/vnd.openxmlformats-officedocument.presentationml.slide+xml" PartName="/ppt/slides/slide3.xml"/>
  <Override ContentType="application/vnd.openxmlformats-officedocument.presentationml.slide+xml" PartName="/ppt/slides/slide21.xml"/>
  <Override ContentType="application/vnd.openxmlformats-officedocument.presentationml.presentation.main+xml" PartName="/ppt/presentation.xml"/>
  <Override ContentType="application/vnd.openxmlformats-officedocument.presentationml.presProps+xml" PartName="/ppt/presProps1.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48" r:id="rId4"/>
  </p:sld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Lst>
  <p:sldSz cy="6858000" cx="9144000"/>
  <p:notesSz cx="6858000" cy="9144000"/>
  <p:defaultTextStyle>
    <a:defPPr lvl="0">
      <a:defRPr lang="en-US"/>
    </a:defPPr>
    <a:lvl1pPr lvl="0" rtl="0" algn="l"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lvl="1" marL="457200" rtl="0" algn="l"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lvl="2" marL="914400" rtl="0" algn="l"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lvl="3" marL="1371600" rtl="0" algn="l"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lvl="4" marL="1828800" rtl="0" algn="l"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defTabSz="914400" eaLnBrk="1" hangingPunct="1" latinLnBrk="0" lvl="5" marL="2286000" rtl="0" algn="l">
      <a:defRPr kern="1200">
        <a:solidFill>
          <a:schemeClr val="tx1"/>
        </a:solidFill>
        <a:latin typeface="Arial" panose="020B0604020202020204" pitchFamily="34" charset="0"/>
        <a:ea typeface="+mn-ea"/>
        <a:cs typeface="Arial" panose="020B0604020202020204" pitchFamily="34" charset="0"/>
      </a:defRPr>
    </a:lvl6pPr>
    <a:lvl7pPr defTabSz="914400" eaLnBrk="1" hangingPunct="1" latinLnBrk="0" lvl="6" marL="2743200" rtl="0" algn="l">
      <a:defRPr kern="1200">
        <a:solidFill>
          <a:schemeClr val="tx1"/>
        </a:solidFill>
        <a:latin typeface="Arial" panose="020B0604020202020204" pitchFamily="34" charset="0"/>
        <a:ea typeface="+mn-ea"/>
        <a:cs typeface="Arial" panose="020B0604020202020204" pitchFamily="34" charset="0"/>
      </a:defRPr>
    </a:lvl7pPr>
    <a:lvl8pPr defTabSz="914400" eaLnBrk="1" hangingPunct="1" latinLnBrk="0" lvl="7" marL="3200400" rtl="0" algn="l">
      <a:defRPr kern="1200">
        <a:solidFill>
          <a:schemeClr val="tx1"/>
        </a:solidFill>
        <a:latin typeface="Arial" panose="020B0604020202020204" pitchFamily="34" charset="0"/>
        <a:ea typeface="+mn-ea"/>
        <a:cs typeface="Arial" panose="020B0604020202020204" pitchFamily="34" charset="0"/>
      </a:defRPr>
    </a:lvl8pPr>
    <a:lvl9pPr defTabSz="914400" eaLnBrk="1" hangingPunct="1" latinLnBrk="0" lvl="8" marL="3657600" rtl="0" algn="l">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p15:guide id="1" orient="horz" pos="2160">
          <p15:clr>
            <a:srgbClr val="A4A3A4"/>
          </p15:clr>
        </p15:guide>
        <p15:guide id="2" pos="2880">
          <p15:clr>
            <a:srgbClr val="A4A3A4"/>
          </p15:clr>
        </p15:guide>
      </p15:sldGuideLst>
    </p:ext>
  </p:extLst>
</p:presentation>
</file>

<file path=ppt/presProps1.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1.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2" Type="http://schemas.openxmlformats.org/officeDocument/2006/relationships/slide" Target="slides/slide8.xml"/><Relationship Id="rId16" Type="http://schemas.openxmlformats.org/officeDocument/2006/relationships/slide" Target="slides/slide12.xml"/><Relationship Id="rId20" Type="http://schemas.openxmlformats.org/officeDocument/2006/relationships/slide" Target="slides/slide16.xml"/><Relationship Id="rId15" Type="http://schemas.openxmlformats.org/officeDocument/2006/relationships/slide" Target="slides/slide11.xml"/><Relationship Id="rId11" Type="http://schemas.openxmlformats.org/officeDocument/2006/relationships/slide" Target="slides/slide7.xml"/><Relationship Id="rId25" Type="http://schemas.openxmlformats.org/officeDocument/2006/relationships/slide" Target="slides/slide21.xml"/><Relationship Id="rId14" Type="http://schemas.openxmlformats.org/officeDocument/2006/relationships/slide" Target="slides/slide10.xml"/><Relationship Id="rId7" Type="http://schemas.openxmlformats.org/officeDocument/2006/relationships/slide" Target="slides/slide3.xml"/><Relationship Id="rId27" Type="http://schemas.openxmlformats.org/officeDocument/2006/relationships/slide" Target="slides/slide23.xml"/><Relationship Id="rId13" Type="http://schemas.openxmlformats.org/officeDocument/2006/relationships/slide" Target="slides/slide9.xml"/><Relationship Id="rId8" Type="http://schemas.openxmlformats.org/officeDocument/2006/relationships/slide" Target="slides/slide4.xml"/><Relationship Id="rId4" Type="http://schemas.openxmlformats.org/officeDocument/2006/relationships/slideMaster" Target="slideMasters/slideMaster1.xml"/><Relationship Id="rId9" Type="http://schemas.openxmlformats.org/officeDocument/2006/relationships/slide" Target="slides/slide5.xml"/><Relationship Id="rId22" Type="http://schemas.openxmlformats.org/officeDocument/2006/relationships/slide" Target="slides/slide18.xml"/><Relationship Id="rId1" Type="http://schemas.openxmlformats.org/officeDocument/2006/relationships/theme" Target="theme/theme1.xml"/><Relationship Id="rId18" Type="http://schemas.openxmlformats.org/officeDocument/2006/relationships/slide" Target="slides/slide14.xml"/><Relationship Id="rId5" Type="http://schemas.openxmlformats.org/officeDocument/2006/relationships/slide" Target="slides/slide1.xml"/><Relationship Id="rId26" Type="http://schemas.openxmlformats.org/officeDocument/2006/relationships/slide" Target="slides/slide22.xml"/><Relationship Id="rId24" Type="http://schemas.openxmlformats.org/officeDocument/2006/relationships/slide" Target="slides/slide20.xml"/><Relationship Id="rId23" Type="http://schemas.openxmlformats.org/officeDocument/2006/relationships/slide" Target="slides/slide19.xml"/><Relationship Id="rId21" Type="http://schemas.openxmlformats.org/officeDocument/2006/relationships/slide" Target="slides/slide17.xml"/><Relationship Id="rId2" Type="http://schemas.openxmlformats.org/officeDocument/2006/relationships/viewProps" Target="viewProps1.xml"/><Relationship Id="rId10" Type="http://schemas.openxmlformats.org/officeDocument/2006/relationships/slide" Target="slides/slide6.xml"/><Relationship Id="rId19" Type="http://schemas.openxmlformats.org/officeDocument/2006/relationships/slide" Target="slides/slide15.xml"/><Relationship Id="rId17" Type="http://schemas.openxmlformats.org/officeDocument/2006/relationships/slide" Target="slides/slide13.xml"/><Relationship Id="rId3" Type="http://schemas.openxmlformats.org/officeDocument/2006/relationships/presProps" Target="presProps1.xml"/><Relationship Id="rId6"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A43B5F3D-F76C-4C10-8B38-2F940C51FA96}" type="slidenum">
              <a:rPr lang="en-US" altLang="en-US"/>
              <a:pPr/>
              <a:t>‹#›</a:t>
            </a:fld>
            <a:endParaRPr lang="en-US" altLang="en-US"/>
          </a:p>
        </p:txBody>
      </p:sp>
    </p:spTree>
    <p:extLst>
      <p:ext uri="{BB962C8B-B14F-4D97-AF65-F5344CB8AC3E}">
        <p14:creationId xmlns:p14="http://schemas.microsoft.com/office/powerpoint/2010/main" val="22398412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8AE3A532-92A3-48FF-A03C-B071891DD2F1}" type="slidenum">
              <a:rPr lang="en-US" altLang="en-US"/>
              <a:pPr/>
              <a:t>‹#›</a:t>
            </a:fld>
            <a:endParaRPr lang="en-US" altLang="en-US"/>
          </a:p>
        </p:txBody>
      </p:sp>
    </p:spTree>
    <p:extLst>
      <p:ext uri="{BB962C8B-B14F-4D97-AF65-F5344CB8AC3E}">
        <p14:creationId xmlns:p14="http://schemas.microsoft.com/office/powerpoint/2010/main" val="2469623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0338445A-44D4-4512-870F-9A88E295A63C}" type="slidenum">
              <a:rPr lang="en-US" altLang="en-US"/>
              <a:pPr/>
              <a:t>‹#›</a:t>
            </a:fld>
            <a:endParaRPr lang="en-US" altLang="en-US"/>
          </a:p>
        </p:txBody>
      </p:sp>
    </p:spTree>
    <p:extLst>
      <p:ext uri="{BB962C8B-B14F-4D97-AF65-F5344CB8AC3E}">
        <p14:creationId xmlns:p14="http://schemas.microsoft.com/office/powerpoint/2010/main" val="25309377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0A794DA9-5143-4139-B018-A2A9C2634555}" type="slidenum">
              <a:rPr lang="en-US" altLang="en-US"/>
              <a:pPr/>
              <a:t>‹#›</a:t>
            </a:fld>
            <a:endParaRPr lang="en-US" altLang="en-US"/>
          </a:p>
        </p:txBody>
      </p:sp>
    </p:spTree>
    <p:extLst>
      <p:ext uri="{BB962C8B-B14F-4D97-AF65-F5344CB8AC3E}">
        <p14:creationId xmlns:p14="http://schemas.microsoft.com/office/powerpoint/2010/main" val="22946130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B42CFFA9-03AE-42B7-8099-933D1C5B8743}" type="slidenum">
              <a:rPr lang="en-US" altLang="en-US"/>
              <a:pPr/>
              <a:t>‹#›</a:t>
            </a:fld>
            <a:endParaRPr lang="en-US" altLang="en-US"/>
          </a:p>
        </p:txBody>
      </p:sp>
    </p:spTree>
    <p:extLst>
      <p:ext uri="{BB962C8B-B14F-4D97-AF65-F5344CB8AC3E}">
        <p14:creationId xmlns:p14="http://schemas.microsoft.com/office/powerpoint/2010/main" val="22304161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353DAD9D-F56D-414A-9A2E-7771E86E0EFC}" type="slidenum">
              <a:rPr lang="en-US" altLang="en-US"/>
              <a:pPr/>
              <a:t>‹#›</a:t>
            </a:fld>
            <a:endParaRPr lang="en-US" altLang="en-US"/>
          </a:p>
        </p:txBody>
      </p:sp>
    </p:spTree>
    <p:extLst>
      <p:ext uri="{BB962C8B-B14F-4D97-AF65-F5344CB8AC3E}">
        <p14:creationId xmlns:p14="http://schemas.microsoft.com/office/powerpoint/2010/main" val="1035726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6B412E6B-16D4-44FE-9408-19ABF010A3AA}" type="slidenum">
              <a:rPr lang="en-US" altLang="en-US"/>
              <a:pPr/>
              <a:t>‹#›</a:t>
            </a:fld>
            <a:endParaRPr lang="en-US" altLang="en-US"/>
          </a:p>
        </p:txBody>
      </p:sp>
    </p:spTree>
    <p:extLst>
      <p:ext uri="{BB962C8B-B14F-4D97-AF65-F5344CB8AC3E}">
        <p14:creationId xmlns:p14="http://schemas.microsoft.com/office/powerpoint/2010/main" val="11716797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A25E5962-5EAC-42F5-A03A-1C09754A2CE8}" type="slidenum">
              <a:rPr lang="en-US" altLang="en-US"/>
              <a:pPr/>
              <a:t>‹#›</a:t>
            </a:fld>
            <a:endParaRPr lang="en-US" altLang="en-US"/>
          </a:p>
        </p:txBody>
      </p:sp>
    </p:spTree>
    <p:extLst>
      <p:ext uri="{BB962C8B-B14F-4D97-AF65-F5344CB8AC3E}">
        <p14:creationId xmlns:p14="http://schemas.microsoft.com/office/powerpoint/2010/main" val="14495399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90A88075-EA66-4268-931D-AB69BB7E938C}" type="slidenum">
              <a:rPr lang="en-US" altLang="en-US"/>
              <a:pPr/>
              <a:t>‹#›</a:t>
            </a:fld>
            <a:endParaRPr lang="en-US" altLang="en-US"/>
          </a:p>
        </p:txBody>
      </p:sp>
    </p:spTree>
    <p:extLst>
      <p:ext uri="{BB962C8B-B14F-4D97-AF65-F5344CB8AC3E}">
        <p14:creationId xmlns:p14="http://schemas.microsoft.com/office/powerpoint/2010/main" val="26250287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016844DD-9EA9-4494-BEE5-38D401AE56BB}" type="slidenum">
              <a:rPr lang="en-US" altLang="en-US"/>
              <a:pPr/>
              <a:t>‹#›</a:t>
            </a:fld>
            <a:endParaRPr lang="en-US" altLang="en-US"/>
          </a:p>
        </p:txBody>
      </p:sp>
    </p:spTree>
    <p:extLst>
      <p:ext uri="{BB962C8B-B14F-4D97-AF65-F5344CB8AC3E}">
        <p14:creationId xmlns:p14="http://schemas.microsoft.com/office/powerpoint/2010/main" val="41207586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84A71007-B69F-4475-92BB-6E9191688FA1}" type="slidenum">
              <a:rPr lang="en-US" altLang="en-US"/>
              <a:pPr/>
              <a:t>‹#›</a:t>
            </a:fld>
            <a:endParaRPr lang="en-US" altLang="en-US"/>
          </a:p>
        </p:txBody>
      </p:sp>
    </p:spTree>
    <p:extLst>
      <p:ext uri="{BB962C8B-B14F-4D97-AF65-F5344CB8AC3E}">
        <p14:creationId xmlns:p14="http://schemas.microsoft.com/office/powerpoint/2010/main" val="28499726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68C07BE5-D698-410F-9A74-D6E485403A80}"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http://www.ivcc.edu/caley/108/lab_checklists/bltypemix.jpg" TargetMode="External"/><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s://en.wikipedia.org/wiki/Rho(D)_immune_globulin"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2130425"/>
            <a:ext cx="7772400" cy="1470025"/>
          </a:xfrm>
        </p:spPr>
        <p:txBody>
          <a:bodyPr anchor="ctr"/>
          <a:lstStyle/>
          <a:p>
            <a:r>
              <a:rPr lang="en-US" altLang="en-US" sz="4400" b="1"/>
              <a:t>Blood groups and blood types</a:t>
            </a:r>
          </a:p>
        </p:txBody>
      </p:sp>
      <p:sp>
        <p:nvSpPr>
          <p:cNvPr id="2051" name="Rectangle 3"/>
          <p:cNvSpPr>
            <a:spLocks noGrp="1" noChangeArrowheads="1"/>
          </p:cNvSpPr>
          <p:nvPr>
            <p:ph type="subTitle" idx="1"/>
          </p:nvPr>
        </p:nvSpPr>
        <p:spPr>
          <a:xfrm>
            <a:off x="1371600" y="3886200"/>
            <a:ext cx="6400800" cy="1752600"/>
          </a:xfrm>
        </p:spPr>
        <p:txBody>
          <a:bodyPr/>
          <a:lstStyle/>
          <a:p>
            <a:r>
              <a:rPr lang="en-US" altLang="en-US" sz="3200"/>
              <a:t>Physiology Lab-3</a:t>
            </a:r>
          </a:p>
          <a:p>
            <a:r>
              <a:rPr lang="en-US" altLang="en-US" sz="3200"/>
              <a:t>March,2016</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altLang="en-US" b="1"/>
              <a:t>RH factor</a:t>
            </a:r>
          </a:p>
        </p:txBody>
      </p:sp>
      <p:sp>
        <p:nvSpPr>
          <p:cNvPr id="12291" name="Rectangle 3"/>
          <p:cNvSpPr>
            <a:spLocks noGrp="1" noChangeArrowheads="1"/>
          </p:cNvSpPr>
          <p:nvPr>
            <p:ph type="body" idx="1"/>
          </p:nvPr>
        </p:nvSpPr>
        <p:spPr/>
        <p:txBody>
          <a:bodyPr/>
          <a:lstStyle/>
          <a:p>
            <a:pPr>
              <a:lnSpc>
                <a:spcPct val="80000"/>
              </a:lnSpc>
            </a:pPr>
            <a:endParaRPr lang="en-US" altLang="en-US" sz="1800"/>
          </a:p>
          <a:p>
            <a:pPr>
              <a:lnSpc>
                <a:spcPct val="80000"/>
              </a:lnSpc>
            </a:pPr>
            <a:r>
              <a:rPr lang="en-US" altLang="en-US" sz="1800"/>
              <a:t>In addition to antigens of ABO system, the red cells of humans also contain an additional antigen, called Rh antigen (or Rh factor).</a:t>
            </a:r>
          </a:p>
          <a:p>
            <a:pPr>
              <a:lnSpc>
                <a:spcPct val="80000"/>
              </a:lnSpc>
            </a:pPr>
            <a:endParaRPr lang="en-US" altLang="en-US" sz="1800"/>
          </a:p>
          <a:p>
            <a:pPr>
              <a:lnSpc>
                <a:spcPct val="80000"/>
              </a:lnSpc>
            </a:pPr>
            <a:r>
              <a:rPr lang="en-US" altLang="en-US" sz="1800"/>
              <a:t>There are several varieties of Rh antigen—C, D, E, c, d, and e—but the D antigen is the most common, and antigenically, the most potent. Therefore, Rh +ve persons are also called D +ve and Rh –ve are called D –ve. </a:t>
            </a:r>
          </a:p>
          <a:p>
            <a:pPr>
              <a:lnSpc>
                <a:spcPct val="80000"/>
              </a:lnSpc>
            </a:pPr>
            <a:endParaRPr lang="en-US" altLang="en-US" sz="1800"/>
          </a:p>
          <a:p>
            <a:pPr>
              <a:lnSpc>
                <a:spcPct val="80000"/>
              </a:lnSpc>
            </a:pPr>
            <a:r>
              <a:rPr lang="en-US" altLang="en-US" sz="1800"/>
              <a:t>Persons whose red cells contain this additional antigen are called </a:t>
            </a:r>
            <a:r>
              <a:rPr lang="en-US" altLang="en-US" sz="1800" b="1"/>
              <a:t>“Rh positive” ( Rh +) </a:t>
            </a:r>
            <a:r>
              <a:rPr lang="en-US" altLang="en-US" sz="1800"/>
              <a:t>while those who lack this antigen are called </a:t>
            </a:r>
            <a:r>
              <a:rPr lang="en-US" altLang="en-US" sz="1800" b="1"/>
              <a:t>“Rh negative” (Rh –)</a:t>
            </a:r>
            <a:r>
              <a:rPr lang="en-US" altLang="en-US" sz="1800"/>
              <a:t>. </a:t>
            </a:r>
          </a:p>
          <a:p>
            <a:pPr>
              <a:lnSpc>
                <a:spcPct val="80000"/>
              </a:lnSpc>
            </a:pPr>
            <a:endParaRPr lang="en-US" altLang="en-US" sz="1800"/>
          </a:p>
          <a:p>
            <a:pPr>
              <a:lnSpc>
                <a:spcPct val="80000"/>
              </a:lnSpc>
            </a:pPr>
            <a:r>
              <a:rPr lang="en-US" altLang="en-US" sz="1800" b="1"/>
              <a:t>However, there are no naturally occurring antibodies against Rh (D) antigen. </a:t>
            </a:r>
          </a:p>
          <a:p>
            <a:pPr>
              <a:lnSpc>
                <a:spcPct val="80000"/>
              </a:lnSpc>
            </a:pPr>
            <a:r>
              <a:rPr lang="en-US" altLang="en-US" sz="1800" b="1"/>
              <a:t>The Rh (D) antigen is not present in body fluids and tissues, but only on red cells.</a:t>
            </a:r>
            <a:r>
              <a:rPr lang="en-US" altLang="en-US" sz="1800"/>
              <a: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altLang="en-US" sz="4000" b="1"/>
              <a:t>Clinical Significance of Rh factor </a:t>
            </a:r>
            <a:br>
              <a:rPr lang="en-US" altLang="en-US" sz="4000" b="1"/>
            </a:br>
            <a:endParaRPr lang="en-US" altLang="en-US" sz="4000" b="1"/>
          </a:p>
        </p:txBody>
      </p:sp>
      <p:sp>
        <p:nvSpPr>
          <p:cNvPr id="13315" name="Rectangle 3"/>
          <p:cNvSpPr>
            <a:spLocks noGrp="1" noChangeArrowheads="1"/>
          </p:cNvSpPr>
          <p:nvPr>
            <p:ph type="body" idx="1"/>
          </p:nvPr>
        </p:nvSpPr>
        <p:spPr/>
        <p:txBody>
          <a:bodyPr/>
          <a:lstStyle/>
          <a:p>
            <a:endParaRPr lang="en-US" altLang="en-US"/>
          </a:p>
          <a:p>
            <a:r>
              <a:rPr lang="en-US" altLang="en-US"/>
              <a:t>Although there are no natural anti-Rh antibodies, and they never develop spontaneously, they can be produced only in Rh –ve persons. This can happen in either of 2 ways: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type="body" idx="1"/>
          </p:nvPr>
        </p:nvSpPr>
        <p:spPr/>
        <p:txBody>
          <a:bodyPr/>
          <a:lstStyle/>
          <a:p>
            <a:pPr>
              <a:lnSpc>
                <a:spcPct val="90000"/>
              </a:lnSpc>
            </a:pPr>
            <a:endParaRPr lang="en-US" altLang="en-US" sz="2400"/>
          </a:p>
          <a:p>
            <a:pPr>
              <a:lnSpc>
                <a:spcPct val="90000"/>
              </a:lnSpc>
            </a:pPr>
            <a:r>
              <a:rPr lang="en-US" altLang="en-US" sz="2400" b="1" i="1"/>
              <a:t>In transfusions. </a:t>
            </a:r>
            <a:r>
              <a:rPr lang="en-US" altLang="en-US" sz="2400"/>
              <a:t>When an Rh –ve person receives Rh +ve blood, there is no immediate reaction since there are no antibodies. But during the next few weeks/months, he/she may produce anti-Rh antibodies that will remain in the blood. (Even 0.5 ml of Rh +ve blood is enough to produce immune response). However, if within a few weeks, or even years later, a second Rh +ve blood is injected, the newly donated red cells will be agglutinated and hemolysed, thus resulting in a serious transfusion reaction. </a:t>
            </a:r>
          </a:p>
        </p:txBody>
      </p:sp>
      <p:sp>
        <p:nvSpPr>
          <p:cNvPr id="14340" name="Rectangle 4"/>
          <p:cNvSpPr>
            <a:spLocks noGrp="1" noChangeArrowheads="1"/>
          </p:cNvSpPr>
          <p:nvPr>
            <p:ph type="title"/>
          </p:nvPr>
        </p:nvSpPr>
        <p:spPr>
          <a:xfrm>
            <a:off x="457200" y="533400"/>
            <a:ext cx="8229600" cy="1143000"/>
          </a:xfrm>
          <a:noFill/>
          <a:ln/>
        </p:spPr>
        <p:txBody>
          <a:bodyPr/>
          <a:lstStyle/>
          <a:p>
            <a:r>
              <a:rPr lang="en-US" altLang="en-US" b="1"/>
              <a:t>Clinical Significance of Rh factor </a:t>
            </a:r>
            <a:br>
              <a:rPr lang="en-US" altLang="en-US" b="1"/>
            </a:br>
            <a:endParaRPr lang="en-US" altLang="en-US" b="1"/>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Grp="1" noChangeArrowheads="1"/>
          </p:cNvSpPr>
          <p:nvPr>
            <p:ph type="body" idx="1"/>
          </p:nvPr>
        </p:nvSpPr>
        <p:spPr>
          <a:xfrm>
            <a:off x="304800" y="228600"/>
            <a:ext cx="8229600" cy="4525963"/>
          </a:xfrm>
        </p:spPr>
        <p:txBody>
          <a:bodyPr/>
          <a:lstStyle/>
          <a:p>
            <a:pPr>
              <a:lnSpc>
                <a:spcPct val="80000"/>
              </a:lnSpc>
            </a:pPr>
            <a:endParaRPr lang="en-US" altLang="en-US" sz="2000"/>
          </a:p>
          <a:p>
            <a:pPr>
              <a:lnSpc>
                <a:spcPct val="80000"/>
              </a:lnSpc>
              <a:buFontTx/>
              <a:buNone/>
            </a:pPr>
            <a:r>
              <a:rPr lang="en-US" altLang="en-US" sz="2000" b="1" i="1"/>
              <a:t>    In pregnancy. </a:t>
            </a:r>
            <a:r>
              <a:rPr lang="en-US" altLang="en-US" sz="2000"/>
              <a:t>The most common problem due to Rh incompatibility may arise when an Rh –ve mother (phenotype dd) carries an Rh +ve fetus </a:t>
            </a:r>
          </a:p>
          <a:p>
            <a:pPr>
              <a:lnSpc>
                <a:spcPct val="80000"/>
              </a:lnSpc>
            </a:pPr>
            <a:r>
              <a:rPr lang="en-US" altLang="en-US" sz="2000"/>
              <a:t>Normally, no direct contact occurs between maternal and fetal bloods. However, if a small amount of Rh +ve blood leaks (at the time of delivery) from the fetus through the placenta into the mother’s blood, the mother’s immune system will start to make anti- Rh antibodies. </a:t>
            </a:r>
          </a:p>
          <a:p>
            <a:pPr>
              <a:lnSpc>
                <a:spcPct val="80000"/>
              </a:lnSpc>
            </a:pPr>
            <a:r>
              <a:rPr lang="en-US" altLang="en-US" sz="2000"/>
              <a:t> As a result, some mothers develop high concentration of anti-Rh antibodies during the period following delivery. Therefore, the first-born baby will not be affected.</a:t>
            </a:r>
          </a:p>
          <a:p>
            <a:pPr>
              <a:lnSpc>
                <a:spcPct val="80000"/>
              </a:lnSpc>
            </a:pPr>
            <a:r>
              <a:rPr lang="en-US" altLang="en-US" sz="2000"/>
              <a:t>However, during the second and subsequent pregnancies, the mother’s anti-Rh antibodies cross the placental membrane into the fetus where they cause agglutination and hemolysis. The clinical condition that develops in the fetus is called </a:t>
            </a:r>
            <a:r>
              <a:rPr lang="en-US" altLang="en-US" sz="2000" b="1" i="1"/>
              <a:t>“hemolytic disease of the newborn (HDN)’ or “erythroblastosis fetalis”</a:t>
            </a:r>
            <a:r>
              <a:rPr lang="en-US" altLang="en-US" sz="2000"/>
              <a:t> </a:t>
            </a:r>
          </a:p>
          <a:p>
            <a:pPr>
              <a:lnSpc>
                <a:spcPct val="80000"/>
              </a:lnSpc>
            </a:pPr>
            <a:endParaRPr lang="en-US" altLang="en-US" sz="2000"/>
          </a:p>
        </p:txBody>
      </p:sp>
      <p:pic>
        <p:nvPicPr>
          <p:cNvPr id="15366" name="Picture 6" descr="ANd9GcQLaLt43JhCPmX4U2DFeXA0rYVdUyxbsYTuyiuswU04o3nuMjM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24200" y="4786313"/>
            <a:ext cx="3057525" cy="207168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ltLang="en-US" sz="3200" b="1"/>
              <a:t>APPARATUS AND MATERIALS </a:t>
            </a:r>
            <a:br>
              <a:rPr lang="en-US" altLang="en-US" sz="3200"/>
            </a:br>
            <a:endParaRPr lang="en-US" altLang="en-US" sz="3200"/>
          </a:p>
        </p:txBody>
      </p:sp>
      <p:sp>
        <p:nvSpPr>
          <p:cNvPr id="18435" name="Rectangle 3"/>
          <p:cNvSpPr>
            <a:spLocks noGrp="1" noChangeArrowheads="1"/>
          </p:cNvSpPr>
          <p:nvPr>
            <p:ph type="body" idx="1"/>
          </p:nvPr>
        </p:nvSpPr>
        <p:spPr>
          <a:xfrm>
            <a:off x="457200" y="1371600"/>
            <a:ext cx="8229600" cy="4525963"/>
          </a:xfrm>
        </p:spPr>
        <p:txBody>
          <a:bodyPr/>
          <a:lstStyle/>
          <a:p>
            <a:pPr>
              <a:lnSpc>
                <a:spcPct val="80000"/>
              </a:lnSpc>
              <a:buFontTx/>
              <a:buAutoNum type="arabicPeriod"/>
            </a:pPr>
            <a:endParaRPr lang="en-US" altLang="en-US" sz="2000"/>
          </a:p>
          <a:p>
            <a:pPr>
              <a:lnSpc>
                <a:spcPct val="80000"/>
              </a:lnSpc>
              <a:buFontTx/>
              <a:buAutoNum type="arabicPeriod"/>
            </a:pPr>
            <a:r>
              <a:rPr lang="en-US" altLang="en-US" sz="2000"/>
              <a:t>Microscope. </a:t>
            </a:r>
          </a:p>
          <a:p>
            <a:pPr>
              <a:lnSpc>
                <a:spcPct val="80000"/>
              </a:lnSpc>
              <a:buFontTx/>
              <a:buAutoNum type="arabicPeriod"/>
            </a:pPr>
            <a:r>
              <a:rPr lang="en-US" altLang="en-US" sz="2000"/>
              <a:t>Sterile blood lancet,Sterile cotton/ gauze swabs, Alcohol and Toothpicks. </a:t>
            </a:r>
          </a:p>
          <a:p>
            <a:pPr>
              <a:lnSpc>
                <a:spcPct val="80000"/>
              </a:lnSpc>
              <a:buFontTx/>
              <a:buAutoNum type="arabicPeriod"/>
            </a:pPr>
            <a:r>
              <a:rPr lang="en-US" altLang="en-US" sz="2000"/>
              <a:t>Clean, dry microscope slides. </a:t>
            </a:r>
          </a:p>
          <a:p>
            <a:pPr>
              <a:lnSpc>
                <a:spcPct val="80000"/>
              </a:lnSpc>
              <a:buFontTx/>
              <a:buAutoNum type="arabicPeriod"/>
            </a:pPr>
            <a:r>
              <a:rPr lang="en-US" altLang="en-US" sz="2000"/>
              <a:t>Anti-A serum: [contains monoclonal anti-A antibodies (against human). </a:t>
            </a:r>
          </a:p>
          <a:p>
            <a:pPr>
              <a:lnSpc>
                <a:spcPct val="80000"/>
              </a:lnSpc>
              <a:buFontTx/>
              <a:buAutoNum type="arabicPeriod"/>
            </a:pPr>
            <a:r>
              <a:rPr lang="en-US" altLang="en-US" sz="2000"/>
              <a:t>Anti-B serum: [contains monoclonal anti-B antibodies (against human). </a:t>
            </a:r>
          </a:p>
          <a:p>
            <a:pPr>
              <a:lnSpc>
                <a:spcPct val="80000"/>
              </a:lnSpc>
              <a:buFontTx/>
              <a:buAutoNum type="arabicPeriod"/>
            </a:pPr>
            <a:r>
              <a:rPr lang="en-US" altLang="en-US" sz="2000"/>
              <a:t>Anti-D (anti-Rh) serum: [Contains monoclonal anti-Rh (D) antibodies (against human). These </a:t>
            </a:r>
          </a:p>
        </p:txBody>
      </p:sp>
      <p:pic>
        <p:nvPicPr>
          <p:cNvPr id="18437" name="Picture 5" descr="M9819_140215_234C-16%5bM9819_140215_234C-16-ALL%5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34213" y="4267200"/>
            <a:ext cx="2109787" cy="25908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altLang="en-US" sz="2800" b="1" u="sng"/>
              <a:t>Determining Your Own Blood Type</a:t>
            </a:r>
            <a:br>
              <a:rPr lang="en-US" altLang="en-US" sz="2800" b="1"/>
            </a:br>
            <a:endParaRPr lang="en-US" altLang="en-US" sz="2800" b="1"/>
          </a:p>
        </p:txBody>
      </p:sp>
      <p:sp>
        <p:nvSpPr>
          <p:cNvPr id="6147" name="Rectangle 3"/>
          <p:cNvSpPr>
            <a:spLocks noGrp="1" noChangeArrowheads="1"/>
          </p:cNvSpPr>
          <p:nvPr>
            <p:ph type="body" idx="1"/>
          </p:nvPr>
        </p:nvSpPr>
        <p:spPr/>
        <p:txBody>
          <a:bodyPr/>
          <a:lstStyle/>
          <a:p>
            <a:pPr marL="533400" indent="-533400">
              <a:lnSpc>
                <a:spcPct val="80000"/>
              </a:lnSpc>
              <a:buFontTx/>
              <a:buAutoNum type="arabicPeriod"/>
            </a:pPr>
            <a:r>
              <a:rPr lang="en-US" altLang="en-US" sz="2000"/>
              <a:t>Clean your finger with alcohol and let dry.</a:t>
            </a:r>
          </a:p>
          <a:p>
            <a:pPr marL="533400" indent="-533400">
              <a:lnSpc>
                <a:spcPct val="80000"/>
              </a:lnSpc>
              <a:buFontTx/>
              <a:buAutoNum type="arabicPeriod"/>
            </a:pPr>
            <a:endParaRPr lang="en-US" altLang="en-US" sz="2000"/>
          </a:p>
          <a:p>
            <a:pPr marL="533400" indent="-533400">
              <a:lnSpc>
                <a:spcPct val="80000"/>
              </a:lnSpc>
              <a:buFontTx/>
              <a:buAutoNum type="arabicPeriod" startAt="2"/>
            </a:pPr>
            <a:r>
              <a:rPr lang="en-US" altLang="en-US" sz="2000"/>
              <a:t>Prick finger with lancet, near the tip but not too close to the nail.  You will need three fairly large drops of blood.  Prick so that blood flows freely.  Try squeezing up from your wrist if blood does not flow after pricking finger.</a:t>
            </a:r>
          </a:p>
          <a:p>
            <a:pPr marL="533400" indent="-533400">
              <a:lnSpc>
                <a:spcPct val="80000"/>
              </a:lnSpc>
              <a:buFontTx/>
              <a:buAutoNum type="arabicPeriod" startAt="2"/>
            </a:pPr>
            <a:endParaRPr lang="en-US" altLang="en-US" sz="2000"/>
          </a:p>
          <a:p>
            <a:pPr marL="533400" indent="-533400">
              <a:lnSpc>
                <a:spcPct val="80000"/>
              </a:lnSpc>
              <a:buFontTx/>
              <a:buNone/>
            </a:pPr>
            <a:r>
              <a:rPr lang="en-US" altLang="en-US" sz="2000"/>
              <a:t>3.  Use one slide for ABO typing and Rh factor.  Place three drops of blood on the slide, add the appropriate typing serum, and determine your blood type.  Be sure the serum dropper does not touch the drop of blood.  Results should be readable in about a minute.</a:t>
            </a:r>
          </a:p>
        </p:txBody>
      </p:sp>
      <p:sp>
        <p:nvSpPr>
          <p:cNvPr id="6166" name="Rectangle 22"/>
          <p:cNvSpPr>
            <a:spLocks noChangeArrowheads="1"/>
          </p:cNvSpPr>
          <p:nvPr/>
        </p:nvSpPr>
        <p:spPr bwMode="auto">
          <a:xfrm>
            <a:off x="15875" y="2724150"/>
            <a:ext cx="4164013"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pic>
        <p:nvPicPr>
          <p:cNvPr id="6165" name="Picture 21" descr="bltypemix.jpg (9214 bytes)"/>
          <p:cNvPicPr>
            <a:picLocks noChangeAspect="1" noChangeArrowheads="1"/>
          </p:cNvPicPr>
          <p:nvPr/>
        </p:nvPicPr>
        <p:blipFill>
          <a:blip r:embed="rId2" r:link="rId3">
            <a:lum bright="18000" contrast="54000"/>
            <a:grayscl/>
            <a:extLst>
              <a:ext uri="{28A0092B-C50C-407E-A947-70E740481C1C}">
                <a14:useLocalDpi xmlns:a14="http://schemas.microsoft.com/office/drawing/2010/main" val="0"/>
              </a:ext>
            </a:extLst>
          </a:blip>
          <a:srcRect/>
          <a:stretch>
            <a:fillRect/>
          </a:stretch>
        </p:blipFill>
        <p:spPr bwMode="auto">
          <a:xfrm>
            <a:off x="914400" y="4953000"/>
            <a:ext cx="2362200" cy="1744663"/>
          </a:xfrm>
          <a:prstGeom prst="rect">
            <a:avLst/>
          </a:prstGeom>
          <a:noFill/>
          <a:extLst>
            <a:ext uri="{909E8E84-426E-40DD-AFC4-6F175D3DCCD1}">
              <a14:hiddenFill xmlns:a14="http://schemas.microsoft.com/office/drawing/2010/main">
                <a:solidFill>
                  <a:srgbClr val="FFFFFF"/>
                </a:solidFill>
              </a14:hiddenFill>
            </a:ext>
          </a:extLst>
        </p:spPr>
      </p:pic>
      <p:sp>
        <p:nvSpPr>
          <p:cNvPr id="6182" name="Text Box 38"/>
          <p:cNvSpPr txBox="1">
            <a:spLocks noChangeArrowheads="1"/>
          </p:cNvSpPr>
          <p:nvPr/>
        </p:nvSpPr>
        <p:spPr bwMode="auto">
          <a:xfrm>
            <a:off x="3413125" y="5218113"/>
            <a:ext cx="5121275"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400" b="1"/>
              <a:t>Figure </a:t>
            </a:r>
            <a:r>
              <a:rPr lang="en-US" altLang="en-US" sz="1400"/>
              <a:t>Mixing the anti-serum with the blood sample to determine blood type.</a:t>
            </a:r>
          </a:p>
          <a:p>
            <a:endParaRPr lang="en-US" altLang="en-US" sz="14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br>
              <a:rPr lang="en-US" altLang="en-US" sz="3200"/>
            </a:br>
            <a:r>
              <a:rPr lang="en-US" altLang="en-US" sz="3200" b="1"/>
              <a:t>OBSERVATIONS AND RESULTS</a:t>
            </a:r>
            <a:r>
              <a:rPr lang="en-US" altLang="en-US" sz="3200"/>
              <a:t> </a:t>
            </a:r>
          </a:p>
        </p:txBody>
      </p:sp>
      <p:sp>
        <p:nvSpPr>
          <p:cNvPr id="8195" name="Rectangle 3"/>
          <p:cNvSpPr>
            <a:spLocks noGrp="1" noChangeArrowheads="1"/>
          </p:cNvSpPr>
          <p:nvPr>
            <p:ph type="body" idx="1"/>
          </p:nvPr>
        </p:nvSpPr>
        <p:spPr/>
        <p:txBody>
          <a:bodyPr/>
          <a:lstStyle/>
          <a:p>
            <a:pPr marL="533400" indent="-533400">
              <a:lnSpc>
                <a:spcPct val="80000"/>
              </a:lnSpc>
              <a:buFontTx/>
              <a:buNone/>
            </a:pPr>
            <a:endParaRPr lang="en-US" altLang="en-US" sz="2800"/>
          </a:p>
          <a:p>
            <a:pPr marL="533400" indent="-533400">
              <a:lnSpc>
                <a:spcPct val="80000"/>
              </a:lnSpc>
            </a:pPr>
            <a:r>
              <a:rPr lang="en-US" altLang="en-US" sz="2800"/>
              <a:t>It is essential that you should be able to distinguish between </a:t>
            </a:r>
            <a:r>
              <a:rPr lang="en-US" altLang="en-US" sz="2800" b="1" i="1"/>
              <a:t>“agglutination” </a:t>
            </a:r>
            <a:r>
              <a:rPr lang="en-US" altLang="en-US" sz="2800"/>
              <a:t>and </a:t>
            </a:r>
            <a:r>
              <a:rPr lang="en-US" altLang="en-US" sz="2800" b="1" i="1"/>
              <a:t>“no agglutination”</a:t>
            </a:r>
            <a:r>
              <a:rPr lang="en-US" altLang="en-US" sz="2800"/>
              <a:t>. The features of each are: </a:t>
            </a:r>
          </a:p>
          <a:p>
            <a:pPr marL="533400" indent="-533400">
              <a:lnSpc>
                <a:spcPct val="80000"/>
              </a:lnSpc>
            </a:pPr>
            <a:endParaRPr lang="en-US" altLang="en-US" sz="2800"/>
          </a:p>
          <a:p>
            <a:pPr marL="533400" indent="-533400">
              <a:lnSpc>
                <a:spcPct val="80000"/>
              </a:lnSpc>
              <a:buFontTx/>
              <a:buAutoNum type="arabicPeriod"/>
            </a:pPr>
            <a:r>
              <a:rPr lang="en-US" altLang="en-US" sz="2800"/>
              <a:t>If agglutination occurs, it is usually visible to the naked eye. The hemolysed red cells appear as isolated (separate), dark-red masses (clumps) of different sizes and shapes.</a:t>
            </a:r>
          </a:p>
          <a:p>
            <a:pPr marL="533400" indent="-533400">
              <a:lnSpc>
                <a:spcPct val="80000"/>
              </a:lnSpc>
              <a:buFontTx/>
              <a:buAutoNum type="arabicPeriod"/>
            </a:pPr>
            <a:r>
              <a:rPr lang="en-US" altLang="en-US" sz="2800"/>
              <a:t>There is brick-red coloring of the serum by the hemoglobin released from ruptured red cells.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sz="3600" b="1"/>
              <a:t> What is cross matching? </a:t>
            </a:r>
          </a:p>
        </p:txBody>
      </p:sp>
      <p:sp>
        <p:nvSpPr>
          <p:cNvPr id="9219" name="Rectangle 3"/>
          <p:cNvSpPr>
            <a:spLocks noGrp="1" noChangeArrowheads="1"/>
          </p:cNvSpPr>
          <p:nvPr>
            <p:ph type="body" idx="1"/>
          </p:nvPr>
        </p:nvSpPr>
        <p:spPr/>
        <p:txBody>
          <a:bodyPr/>
          <a:lstStyle/>
          <a:p>
            <a:pPr>
              <a:buFontTx/>
              <a:buNone/>
            </a:pPr>
            <a:endParaRPr lang="en-US" altLang="en-US" sz="2800"/>
          </a:p>
          <a:p>
            <a:r>
              <a:rPr lang="en-US" altLang="en-US" sz="2800"/>
              <a:t> in transfusion medicine, refers to the test that is performed prior to a blood transfusion in order to determine if the donor's blood is compatible with the blood of an intended recipient.</a:t>
            </a:r>
          </a:p>
          <a:p>
            <a:r>
              <a:rPr lang="en-US" altLang="en-US" sz="2800"/>
              <a:t> Cross-matching is also used to determine compatibility between a donor and recipient, in organ transplantation or blood transfusion</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altLang="en-US" sz="2800" b="1"/>
              <a:t>What is meant by the terms universal donor and universal recipient?</a:t>
            </a:r>
          </a:p>
        </p:txBody>
      </p:sp>
      <p:sp>
        <p:nvSpPr>
          <p:cNvPr id="19459" name="Rectangle 3"/>
          <p:cNvSpPr>
            <a:spLocks noGrp="1" noChangeArrowheads="1"/>
          </p:cNvSpPr>
          <p:nvPr>
            <p:ph type="body" idx="1"/>
          </p:nvPr>
        </p:nvSpPr>
        <p:spPr>
          <a:xfrm>
            <a:off x="457200" y="1828800"/>
            <a:ext cx="8229600" cy="4525963"/>
          </a:xfrm>
        </p:spPr>
        <p:txBody>
          <a:bodyPr/>
          <a:lstStyle/>
          <a:p>
            <a:r>
              <a:rPr lang="en-US" altLang="en-US" sz="2400"/>
              <a:t>Since type O persons do not have either A or B antigens on their red cells, they are called “universal donors” because their blood can, theoretically, be given to all 4 blood types. </a:t>
            </a:r>
          </a:p>
          <a:p>
            <a:r>
              <a:rPr lang="en-US" altLang="en-US" sz="2400"/>
              <a:t>Type AB persons are called “universal recipients” because they do not have circulating agglutinins in their plasma and can, therefore, receive blood of any type.</a:t>
            </a:r>
          </a:p>
          <a:p>
            <a:endParaRPr lang="en-US" altLang="en-US" sz="2400"/>
          </a:p>
        </p:txBody>
      </p:sp>
      <p:pic>
        <p:nvPicPr>
          <p:cNvPr id="19461" name="Picture 5" descr="559px-Blood_Compatibilit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05200" y="4724400"/>
            <a:ext cx="2047875" cy="19748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altLang="en-US" sz="2800" b="1"/>
              <a:t>How can hemolytic disease of the newborn be prevented? What is the treatment of severe HDN? </a:t>
            </a:r>
            <a:br>
              <a:rPr lang="en-US" altLang="en-US" sz="2800" b="1"/>
            </a:br>
            <a:endParaRPr lang="en-US" altLang="en-US" sz="2800" b="1"/>
          </a:p>
        </p:txBody>
      </p:sp>
      <p:sp>
        <p:nvSpPr>
          <p:cNvPr id="21507" name="Rectangle 3"/>
          <p:cNvSpPr>
            <a:spLocks noGrp="1" noChangeArrowheads="1"/>
          </p:cNvSpPr>
          <p:nvPr>
            <p:ph type="body" idx="1"/>
          </p:nvPr>
        </p:nvSpPr>
        <p:spPr/>
        <p:txBody>
          <a:bodyPr/>
          <a:lstStyle/>
          <a:p>
            <a:pPr>
              <a:lnSpc>
                <a:spcPct val="80000"/>
              </a:lnSpc>
            </a:pPr>
            <a:endParaRPr lang="en-US" altLang="en-US" sz="2400"/>
          </a:p>
          <a:p>
            <a:pPr>
              <a:lnSpc>
                <a:spcPct val="80000"/>
              </a:lnSpc>
            </a:pPr>
            <a:r>
              <a:rPr lang="en-US" altLang="en-US" sz="2400"/>
              <a:t> The condition can be prevented by desensitizing all Rh –ve mothers by giving them injections of massive doses of </a:t>
            </a:r>
            <a:r>
              <a:rPr lang="en-US" altLang="en-US" sz="2400" b="1"/>
              <a:t>anti-Rh antibodies </a:t>
            </a:r>
            <a:r>
              <a:rPr lang="en-US" altLang="en-US" sz="2400"/>
              <a:t>called </a:t>
            </a:r>
            <a:r>
              <a:rPr lang="en-US" altLang="en-US" sz="2400" u="sng">
                <a:hlinkClick r:id="rId2" tooltip="Rho(D) immune globulin"/>
              </a:rPr>
              <a:t>Rho(</a:t>
            </a:r>
            <a:r>
              <a:rPr lang="en-US" altLang="en-US" sz="2400">
                <a:hlinkClick r:id="rId2" tooltip="Rho(D) immune globulin"/>
              </a:rPr>
              <a:t>D) immune globulin</a:t>
            </a:r>
            <a:r>
              <a:rPr lang="en-US" altLang="en-US" sz="2400"/>
              <a:t> </a:t>
            </a:r>
            <a:r>
              <a:rPr lang="en-US" altLang="en-US" sz="2400" b="1"/>
              <a:t>  </a:t>
            </a:r>
            <a:r>
              <a:rPr lang="en-US" altLang="en-US" sz="2400"/>
              <a:t>after every abortion, miscarriage, or delivery. These antibodies bind to and inactivate the fetal Rh antigens (on fetal red cells) present in maternal circulation. In this way, the Rh antigens from the mother’s blood are cleared (removed) before they have had time to stimulate production of anti-Rh antibodies. </a:t>
            </a:r>
          </a:p>
          <a:p>
            <a:pPr>
              <a:lnSpc>
                <a:spcPct val="80000"/>
              </a:lnSpc>
            </a:pPr>
            <a:endParaRPr lang="en-US" altLang="en-US" sz="2400"/>
          </a:p>
        </p:txBody>
      </p:sp>
      <p:pic>
        <p:nvPicPr>
          <p:cNvPr id="21509" name="Picture 5" descr="rhogam-ultra-filtered-plus-rho-d-immune-globulin-human-single-dose-pre-filled-syringe-300-u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38600" y="4400550"/>
            <a:ext cx="2457450" cy="24574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AE"/>
          </a:p>
        </p:txBody>
      </p:sp>
      <p:sp>
        <p:nvSpPr>
          <p:cNvPr id="3" name="عنصر نائب للمحتوى 2"/>
          <p:cNvSpPr>
            <a:spLocks noGrp="1"/>
          </p:cNvSpPr>
          <p:nvPr>
            <p:ph idx="1"/>
          </p:nvPr>
        </p:nvSpPr>
        <p:spPr/>
        <p:txBody>
          <a:bodyPr/>
          <a:lstStyle/>
          <a:p>
            <a:endParaRPr lang="ar-AE"/>
          </a:p>
        </p:txBody>
      </p:sp>
    </p:spTree>
    <p:extLst>
      <p:ext uri="{BB962C8B-B14F-4D97-AF65-F5344CB8AC3E}">
        <p14:creationId xmlns:p14="http://schemas.microsoft.com/office/powerpoint/2010/main" val="2749776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altLang="en-US" sz="2800" b="1"/>
              <a:t>Why does the ABO-incompatibility rarely produce hemolytic disease of the newborn? </a:t>
            </a:r>
            <a:br>
              <a:rPr lang="en-US" altLang="en-US" sz="2800" b="1"/>
            </a:br>
            <a:endParaRPr lang="en-US" altLang="en-US" sz="2800" b="1"/>
          </a:p>
        </p:txBody>
      </p:sp>
      <p:sp>
        <p:nvSpPr>
          <p:cNvPr id="25603" name="Rectangle 3"/>
          <p:cNvSpPr>
            <a:spLocks noGrp="1" noChangeArrowheads="1"/>
          </p:cNvSpPr>
          <p:nvPr>
            <p:ph type="body" idx="1"/>
          </p:nvPr>
        </p:nvSpPr>
        <p:spPr/>
        <p:txBody>
          <a:bodyPr/>
          <a:lstStyle/>
          <a:p>
            <a:endParaRPr lang="en-US" altLang="en-US"/>
          </a:p>
          <a:p>
            <a:r>
              <a:rPr lang="en-US" altLang="en-US"/>
              <a:t>The ABO-incompatibility between the mother and fetus rarely causes HDN. The reason is that the anti-A and anti-B (anti-ABO) antibodies belong to IgM type of gamma globulins (big size) that do not cross the placenta.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algn="l"/>
            <a:r>
              <a:rPr lang="en-US" altLang="en-US" b="1"/>
              <a:t>Notes:</a:t>
            </a:r>
          </a:p>
        </p:txBody>
      </p:sp>
      <p:sp>
        <p:nvSpPr>
          <p:cNvPr id="23555" name="Rectangle 3"/>
          <p:cNvSpPr>
            <a:spLocks noGrp="1" noChangeArrowheads="1"/>
          </p:cNvSpPr>
          <p:nvPr>
            <p:ph type="body" idx="1"/>
          </p:nvPr>
        </p:nvSpPr>
        <p:spPr/>
        <p:txBody>
          <a:bodyPr/>
          <a:lstStyle/>
          <a:p>
            <a:pPr>
              <a:lnSpc>
                <a:spcPct val="90000"/>
              </a:lnSpc>
            </a:pPr>
            <a:r>
              <a:rPr lang="en-US" altLang="en-US" sz="2000"/>
              <a:t>To provide maximum benefit from each blood donation and to extend shelf-life, blood banks fractionate some whole blood into several products. The most common of these products are packed RBCs, plasma, and platelets.</a:t>
            </a:r>
          </a:p>
          <a:p>
            <a:pPr>
              <a:lnSpc>
                <a:spcPct val="90000"/>
              </a:lnSpc>
            </a:pPr>
            <a:r>
              <a:rPr lang="en-US" altLang="en-US" sz="2000"/>
              <a:t>With regard to </a:t>
            </a:r>
            <a:r>
              <a:rPr lang="en-US" altLang="en-US" sz="2000" b="1"/>
              <a:t>transfusions of packed red blood cells</a:t>
            </a:r>
            <a:r>
              <a:rPr lang="en-US" altLang="en-US" sz="2000"/>
              <a:t>, individuals with type O Rh D negative blood are often called universal donors, and those with type AB Rh D positive blood are called universal recipients.</a:t>
            </a:r>
          </a:p>
          <a:p>
            <a:pPr>
              <a:lnSpc>
                <a:spcPct val="90000"/>
              </a:lnSpc>
            </a:pPr>
            <a:r>
              <a:rPr lang="en-US" altLang="en-US" sz="2000"/>
              <a:t>With regard to </a:t>
            </a:r>
            <a:r>
              <a:rPr lang="en-US" altLang="en-US" sz="2000" b="1"/>
              <a:t>transfusions of plasma</a:t>
            </a:r>
            <a:r>
              <a:rPr lang="en-US" altLang="en-US" sz="2000"/>
              <a:t>, this situation is reversed. Type O plasma, containing both anti-A and anti-B antibodies, can only be given to O recipients. The antibodies will attack the antigens on any other blood type. Conversely, AB plasma can be given to patients of any ABO blood group due to not containing any anti-A or anti-B antibodies.  </a:t>
            </a:r>
          </a:p>
          <a:p>
            <a:pPr>
              <a:lnSpc>
                <a:spcPct val="90000"/>
              </a:lnSpc>
            </a:pPr>
            <a:endParaRPr lang="en-US" altLang="en-US" sz="20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304800" y="0"/>
            <a:ext cx="8229600" cy="1143000"/>
          </a:xfrm>
        </p:spPr>
        <p:txBody>
          <a:bodyPr/>
          <a:lstStyle/>
          <a:p>
            <a:r>
              <a:rPr lang="en-US" altLang="en-US" sz="3200" b="1"/>
              <a:t>Anti-A      Anti-B     Anti-D</a:t>
            </a:r>
          </a:p>
        </p:txBody>
      </p:sp>
      <p:pic>
        <p:nvPicPr>
          <p:cNvPr id="1024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1123950"/>
            <a:ext cx="5143500" cy="5734050"/>
          </a:xfrm>
          <a:prstGeom prst="rect">
            <a:avLst/>
          </a:prstGeom>
          <a:noFill/>
          <a:extLst>
            <a:ext uri="{909E8E84-426E-40DD-AFC4-6F175D3DCCD1}">
              <a14:hiddenFill xmlns:a14="http://schemas.microsoft.com/office/drawing/2010/main">
                <a:solidFill>
                  <a:srgbClr val="FFFFFF"/>
                </a:solidFill>
              </a14:hiddenFill>
            </a:ext>
          </a:extLst>
        </p:spPr>
      </p:pic>
      <p:sp>
        <p:nvSpPr>
          <p:cNvPr id="10245" name="Text Box 5"/>
          <p:cNvSpPr txBox="1">
            <a:spLocks noChangeArrowheads="1"/>
          </p:cNvSpPr>
          <p:nvPr/>
        </p:nvSpPr>
        <p:spPr bwMode="auto">
          <a:xfrm>
            <a:off x="228600" y="1371600"/>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b="1"/>
              <a:t>1</a:t>
            </a:r>
          </a:p>
        </p:txBody>
      </p:sp>
      <p:sp>
        <p:nvSpPr>
          <p:cNvPr id="10246" name="Text Box 6"/>
          <p:cNvSpPr txBox="1">
            <a:spLocks noChangeArrowheads="1"/>
          </p:cNvSpPr>
          <p:nvPr/>
        </p:nvSpPr>
        <p:spPr bwMode="auto">
          <a:xfrm>
            <a:off x="228600" y="2895600"/>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b="1"/>
              <a:t>2</a:t>
            </a:r>
          </a:p>
        </p:txBody>
      </p:sp>
      <p:sp>
        <p:nvSpPr>
          <p:cNvPr id="10247" name="Text Box 7"/>
          <p:cNvSpPr txBox="1">
            <a:spLocks noChangeArrowheads="1"/>
          </p:cNvSpPr>
          <p:nvPr/>
        </p:nvSpPr>
        <p:spPr bwMode="auto">
          <a:xfrm>
            <a:off x="212725" y="430371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b="1"/>
              <a:t>3</a:t>
            </a:r>
          </a:p>
        </p:txBody>
      </p:sp>
      <p:sp>
        <p:nvSpPr>
          <p:cNvPr id="10248" name="Text Box 8"/>
          <p:cNvSpPr txBox="1">
            <a:spLocks noChangeArrowheads="1"/>
          </p:cNvSpPr>
          <p:nvPr/>
        </p:nvSpPr>
        <p:spPr bwMode="auto">
          <a:xfrm>
            <a:off x="212725" y="575151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b="1"/>
              <a:t>4</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type="body" idx="1"/>
          </p:nvPr>
        </p:nvSpPr>
        <p:spPr/>
        <p:txBody>
          <a:bodyPr/>
          <a:lstStyle/>
          <a:p>
            <a:pPr algn="ctr">
              <a:buFontTx/>
              <a:buNone/>
            </a:pPr>
            <a:endParaRPr lang="en-US" altLang="en-US" sz="6000" b="1"/>
          </a:p>
          <a:p>
            <a:pPr algn="ctr">
              <a:buFontTx/>
              <a:buNone/>
            </a:pPr>
            <a:r>
              <a:rPr lang="en-US" altLang="en-US" sz="6000" b="1"/>
              <a:t>Thank you</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228600" y="-228600"/>
            <a:ext cx="8229600" cy="1143000"/>
          </a:xfrm>
        </p:spPr>
        <p:txBody>
          <a:bodyPr/>
          <a:lstStyle/>
          <a:p>
            <a:br>
              <a:rPr lang="en-US" altLang="en-US" sz="4000"/>
            </a:br>
            <a:r>
              <a:rPr lang="en-US" altLang="en-US" sz="4000" b="1"/>
              <a:t>PRINCIPLE</a:t>
            </a:r>
            <a:r>
              <a:rPr lang="en-US" altLang="en-US" sz="4000"/>
              <a:t> </a:t>
            </a:r>
          </a:p>
        </p:txBody>
      </p:sp>
      <p:sp>
        <p:nvSpPr>
          <p:cNvPr id="3075" name="Rectangle 3"/>
          <p:cNvSpPr>
            <a:spLocks noGrp="1" noChangeArrowheads="1"/>
          </p:cNvSpPr>
          <p:nvPr>
            <p:ph type="body" idx="1"/>
          </p:nvPr>
        </p:nvSpPr>
        <p:spPr>
          <a:xfrm>
            <a:off x="457200" y="1524000"/>
            <a:ext cx="8229600" cy="4525963"/>
          </a:xfrm>
        </p:spPr>
        <p:txBody>
          <a:bodyPr/>
          <a:lstStyle/>
          <a:p>
            <a:pPr>
              <a:lnSpc>
                <a:spcPct val="80000"/>
              </a:lnSpc>
            </a:pPr>
            <a:r>
              <a:rPr lang="en-US" altLang="en-US" sz="2400"/>
              <a:t>A </a:t>
            </a:r>
            <a:r>
              <a:rPr lang="en-US" altLang="en-US" sz="2400" b="1"/>
              <a:t>blood type</a:t>
            </a:r>
            <a:r>
              <a:rPr lang="en-US" altLang="en-US" sz="2400"/>
              <a:t> (also called a </a:t>
            </a:r>
            <a:r>
              <a:rPr lang="en-US" altLang="en-US" sz="2400" b="1"/>
              <a:t>blood group</a:t>
            </a:r>
            <a:r>
              <a:rPr lang="en-US" altLang="en-US" sz="2400"/>
              <a:t>) is a classification of blood based on the presence or absence of inherited antigenic substances on the surface of red blood cells (RBCs). </a:t>
            </a:r>
          </a:p>
          <a:p>
            <a:pPr>
              <a:lnSpc>
                <a:spcPct val="80000"/>
              </a:lnSpc>
              <a:buFontTx/>
              <a:buNone/>
            </a:pPr>
            <a:endParaRPr lang="en-US" altLang="en-US" sz="2400"/>
          </a:p>
          <a:p>
            <a:pPr>
              <a:lnSpc>
                <a:spcPct val="80000"/>
              </a:lnSpc>
            </a:pPr>
            <a:r>
              <a:rPr lang="en-US" altLang="en-US" sz="2400"/>
              <a:t>Blood is characterized into different </a:t>
            </a:r>
            <a:r>
              <a:rPr lang="en-US" altLang="en-US" sz="2400" b="1"/>
              <a:t>blood group</a:t>
            </a:r>
            <a:r>
              <a:rPr lang="en-US" altLang="en-US" sz="2400"/>
              <a:t>s, based on the presence or absence of these </a:t>
            </a:r>
            <a:r>
              <a:rPr lang="en-US" altLang="en-US" sz="2400" b="1"/>
              <a:t>antigen</a:t>
            </a:r>
            <a:r>
              <a:rPr lang="en-US" altLang="en-US" sz="2400"/>
              <a:t>s or </a:t>
            </a:r>
            <a:r>
              <a:rPr lang="en-US" altLang="en-US" sz="2400" b="1"/>
              <a:t>agglutinogen</a:t>
            </a:r>
            <a:r>
              <a:rPr lang="en-US" altLang="en-US" sz="2400"/>
              <a:t>s. </a:t>
            </a:r>
          </a:p>
          <a:p>
            <a:pPr>
              <a:lnSpc>
                <a:spcPct val="80000"/>
              </a:lnSpc>
            </a:pPr>
            <a:endParaRPr lang="en-US" altLang="en-US" sz="2400"/>
          </a:p>
          <a:p>
            <a:pPr>
              <a:lnSpc>
                <a:spcPct val="80000"/>
              </a:lnSpc>
            </a:pPr>
            <a:r>
              <a:rPr lang="en-US" altLang="en-US" sz="2400"/>
              <a:t>The </a:t>
            </a:r>
            <a:r>
              <a:rPr lang="en-US" altLang="en-US" sz="2400" b="1"/>
              <a:t>ABO blood group </a:t>
            </a:r>
            <a:r>
              <a:rPr lang="en-US" altLang="en-US" sz="2400"/>
              <a:t>is characterized by two glycolipid antigens, called A and B – depending on whether the RBCs have none, only one or both antigens, blood groups are distinguished as </a:t>
            </a:r>
            <a:r>
              <a:rPr lang="en-US" altLang="en-US" sz="2400" b="1"/>
              <a:t>type O</a:t>
            </a:r>
            <a:r>
              <a:rPr lang="en-US" altLang="en-US" sz="2400"/>
              <a:t>, </a:t>
            </a:r>
            <a:r>
              <a:rPr lang="en-US" altLang="en-US" sz="2400" b="1"/>
              <a:t>type A</a:t>
            </a:r>
            <a:r>
              <a:rPr lang="en-US" altLang="en-US" sz="2400"/>
              <a:t>, </a:t>
            </a:r>
            <a:r>
              <a:rPr lang="en-US" altLang="en-US" sz="2400" b="1"/>
              <a:t>type B</a:t>
            </a:r>
            <a:r>
              <a:rPr lang="en-US" altLang="en-US" sz="2400"/>
              <a:t>, or </a:t>
            </a:r>
            <a:r>
              <a:rPr lang="en-US" altLang="en-US" sz="2400" b="1"/>
              <a:t>type AB.</a:t>
            </a:r>
            <a:r>
              <a:rPr lang="en-US" altLang="en-US" sz="2400"/>
              <a:t> </a:t>
            </a:r>
          </a:p>
          <a:p>
            <a:pPr>
              <a:lnSpc>
                <a:spcPct val="80000"/>
              </a:lnSpc>
            </a:pPr>
            <a:endParaRPr lang="en-US" altLang="en-US" sz="2400"/>
          </a:p>
          <a:p>
            <a:pPr>
              <a:lnSpc>
                <a:spcPct val="80000"/>
              </a:lnSpc>
            </a:pPr>
            <a:endParaRPr lang="en-US" altLang="en-US" sz="2400"/>
          </a:p>
          <a:p>
            <a:pPr>
              <a:lnSpc>
                <a:spcPct val="80000"/>
              </a:lnSpc>
            </a:pPr>
            <a:endParaRPr lang="en-US" altLang="en-US" sz="24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228600" y="0"/>
            <a:ext cx="8229600" cy="1143000"/>
          </a:xfrm>
        </p:spPr>
        <p:txBody>
          <a:bodyPr/>
          <a:lstStyle/>
          <a:p>
            <a:br>
              <a:rPr lang="en-US" altLang="en-US" sz="4000"/>
            </a:br>
            <a:r>
              <a:rPr lang="en-US" altLang="en-US" sz="4000" b="1"/>
              <a:t>Agglutinins of ABO System</a:t>
            </a:r>
            <a:r>
              <a:rPr lang="en-US" altLang="en-US" sz="4000"/>
              <a:t> </a:t>
            </a:r>
          </a:p>
        </p:txBody>
      </p:sp>
      <p:sp>
        <p:nvSpPr>
          <p:cNvPr id="4099" name="Rectangle 3"/>
          <p:cNvSpPr>
            <a:spLocks noGrp="1" noChangeArrowheads="1"/>
          </p:cNvSpPr>
          <p:nvPr>
            <p:ph type="body" idx="1"/>
          </p:nvPr>
        </p:nvSpPr>
        <p:spPr/>
        <p:txBody>
          <a:bodyPr/>
          <a:lstStyle/>
          <a:p>
            <a:pPr>
              <a:lnSpc>
                <a:spcPct val="80000"/>
              </a:lnSpc>
            </a:pPr>
            <a:r>
              <a:rPr lang="en-US" altLang="en-US" sz="2000"/>
              <a:t>Blood plasma contains </a:t>
            </a:r>
            <a:r>
              <a:rPr lang="en-US" altLang="en-US" sz="2000" b="1"/>
              <a:t>antibodies </a:t>
            </a:r>
            <a:r>
              <a:rPr lang="en-US" altLang="en-US" sz="2000"/>
              <a:t>or </a:t>
            </a:r>
            <a:r>
              <a:rPr lang="en-US" altLang="en-US" sz="2000" b="1"/>
              <a:t>agglutinins </a:t>
            </a:r>
            <a:r>
              <a:rPr lang="en-US" altLang="en-US" sz="2000"/>
              <a:t>that react with non-self antigens. </a:t>
            </a:r>
          </a:p>
          <a:p>
            <a:pPr>
              <a:lnSpc>
                <a:spcPct val="80000"/>
              </a:lnSpc>
            </a:pPr>
            <a:endParaRPr lang="en-US" altLang="en-US" sz="2000"/>
          </a:p>
          <a:p>
            <a:pPr>
              <a:lnSpc>
                <a:spcPct val="80000"/>
              </a:lnSpc>
            </a:pPr>
            <a:r>
              <a:rPr lang="en-US" altLang="en-US" sz="2000"/>
              <a:t>They are absent in a newborn; the ABO antibodies start appearing in the plasma by the age of 3–4 months due to cross reactivity of ABO antigens present in naturally occurring bacteria, viruses, pollen, etc. present in the environment.</a:t>
            </a:r>
          </a:p>
          <a:p>
            <a:pPr>
              <a:lnSpc>
                <a:spcPct val="80000"/>
              </a:lnSpc>
            </a:pPr>
            <a:r>
              <a:rPr lang="en-US" altLang="en-US" sz="2000"/>
              <a:t> </a:t>
            </a:r>
          </a:p>
          <a:p>
            <a:pPr>
              <a:lnSpc>
                <a:spcPct val="80000"/>
              </a:lnSpc>
            </a:pPr>
            <a:r>
              <a:rPr lang="en-US" altLang="en-US" sz="2000"/>
              <a:t>These antigens are absorbed into blood and stimulate the formation of antibodies against </a:t>
            </a:r>
            <a:r>
              <a:rPr lang="en-US" altLang="en-US" sz="2000" b="1"/>
              <a:t>antigens not present in the infants’ red cells, i.e. </a:t>
            </a:r>
            <a:r>
              <a:rPr lang="en-US" altLang="en-US" sz="2000"/>
              <a:t>those antigens that are recognized as “non-self” by the body’s immune system. </a:t>
            </a:r>
          </a:p>
          <a:p>
            <a:pPr>
              <a:lnSpc>
                <a:spcPct val="80000"/>
              </a:lnSpc>
              <a:buFontTx/>
              <a:buNone/>
            </a:pPr>
            <a:endParaRPr lang="en-US" altLang="en-US" sz="2000"/>
          </a:p>
          <a:p>
            <a:pPr>
              <a:lnSpc>
                <a:spcPct val="80000"/>
              </a:lnSpc>
            </a:pPr>
            <a:r>
              <a:rPr lang="en-US" altLang="en-US" sz="2000"/>
              <a:t> Because the resulting antibodies are large IgM-type molecules that cannot cross the placenta, incompatibility between mother and foetus is not a common problem.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6" name="Text Box 12"/>
          <p:cNvSpPr txBox="1">
            <a:spLocks noChangeArrowheads="1"/>
          </p:cNvSpPr>
          <p:nvPr/>
        </p:nvSpPr>
        <p:spPr bwMode="auto">
          <a:xfrm>
            <a:off x="2346325" y="10271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a:p>
        </p:txBody>
      </p:sp>
      <p:pic>
        <p:nvPicPr>
          <p:cNvPr id="16398" name="Picture 14" descr="2000px-ABO_blood_typ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381000"/>
            <a:ext cx="8458200" cy="54387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ltLang="en-US" b="1"/>
              <a:t>Purpose of blood typing</a:t>
            </a:r>
          </a:p>
        </p:txBody>
      </p:sp>
      <p:sp>
        <p:nvSpPr>
          <p:cNvPr id="7171" name="Rectangle 3"/>
          <p:cNvSpPr>
            <a:spLocks noGrp="1" noChangeArrowheads="1"/>
          </p:cNvSpPr>
          <p:nvPr>
            <p:ph type="body" idx="1"/>
          </p:nvPr>
        </p:nvSpPr>
        <p:spPr>
          <a:xfrm>
            <a:off x="457200" y="2133600"/>
            <a:ext cx="8229600" cy="4525963"/>
          </a:xfrm>
        </p:spPr>
        <p:txBody>
          <a:bodyPr/>
          <a:lstStyle/>
          <a:p>
            <a:r>
              <a:rPr lang="en-US" altLang="en-US" sz="2800"/>
              <a:t>Blood transfusion is a life-saving procedure in all cases of severe loss of blood, and in life-threatening anemias. However, blood can only be given after blood grouping which is an essential requirement before blood is given to any individual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altLang="en-US" b="1"/>
              <a:t>Agglutination</a:t>
            </a:r>
          </a:p>
        </p:txBody>
      </p:sp>
      <p:sp>
        <p:nvSpPr>
          <p:cNvPr id="5123" name="Rectangle 3"/>
          <p:cNvSpPr>
            <a:spLocks noGrp="1" noChangeArrowheads="1"/>
          </p:cNvSpPr>
          <p:nvPr>
            <p:ph type="body" idx="1"/>
          </p:nvPr>
        </p:nvSpPr>
        <p:spPr/>
        <p:txBody>
          <a:bodyPr/>
          <a:lstStyle/>
          <a:p>
            <a:pPr>
              <a:lnSpc>
                <a:spcPct val="90000"/>
              </a:lnSpc>
            </a:pPr>
            <a:r>
              <a:rPr lang="en-US" altLang="en-US" sz="2800"/>
              <a:t>If someone receives blood of the wrong type, the worst problem is the reaction of the recipient's antibodies on the donor's RBCs.</a:t>
            </a:r>
          </a:p>
          <a:p>
            <a:pPr>
              <a:lnSpc>
                <a:spcPct val="90000"/>
              </a:lnSpc>
            </a:pPr>
            <a:r>
              <a:rPr lang="en-US" altLang="en-US" sz="2800"/>
              <a:t>When the body encounters a foreign antigen, agglutination occurs.  </a:t>
            </a:r>
          </a:p>
          <a:p>
            <a:pPr>
              <a:lnSpc>
                <a:spcPct val="90000"/>
              </a:lnSpc>
            </a:pPr>
            <a:r>
              <a:rPr lang="en-US" altLang="en-US" sz="2800"/>
              <a:t>Agglutination is the clumping of RBCs due to binding of antibodies (part of the immune system) to antigen, and causes blockage of blood vessels and eventually death.  In your blood, you have antibodies for the antigens you don't have (see below).</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endParaRPr lang="en-US" altLang="en-US"/>
          </a:p>
        </p:txBody>
      </p:sp>
      <p:sp>
        <p:nvSpPr>
          <p:cNvPr id="24579" name="Rectangle 3"/>
          <p:cNvSpPr>
            <a:spLocks noGrp="1" noChangeArrowheads="1"/>
          </p:cNvSpPr>
          <p:nvPr>
            <p:ph type="body" idx="1"/>
          </p:nvPr>
        </p:nvSpPr>
        <p:spPr/>
        <p:txBody>
          <a:bodyPr/>
          <a:lstStyle/>
          <a:p>
            <a:endParaRPr lang="en-US" altLang="en-US"/>
          </a:p>
        </p:txBody>
      </p:sp>
      <p:sp>
        <p:nvSpPr>
          <p:cNvPr id="24581" name="AutoShape 5" descr="agglutination-lecture-5-728"/>
          <p:cNvSpPr>
            <a:spLocks noChangeAspect="1" noChangeArrowheads="1"/>
          </p:cNvSpPr>
          <p:nvPr/>
        </p:nvSpPr>
        <p:spPr bwMode="auto">
          <a:xfrm>
            <a:off x="155575" y="4603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a:lstStyle/>
          <a:p>
            <a:endParaRPr lang="en-US"/>
          </a:p>
        </p:txBody>
      </p:sp>
      <p:pic>
        <p:nvPicPr>
          <p:cNvPr id="24585" name="Picture 9" descr="732702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236538"/>
            <a:ext cx="8839200" cy="662146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ltLang="en-US" sz="4000" b="1"/>
              <a:t>Blood Groups</a:t>
            </a:r>
            <a:br>
              <a:rPr lang="en-US" altLang="en-US" sz="4000" b="1"/>
            </a:br>
            <a:endParaRPr lang="en-US" altLang="en-US" sz="4000" b="1"/>
          </a:p>
        </p:txBody>
      </p:sp>
      <p:pic>
        <p:nvPicPr>
          <p:cNvPr id="17414" name="Picture 6" descr="1024px-Compatibility_testing_concerning_RBCs_2014-02-01_00-4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1524000"/>
            <a:ext cx="8534400" cy="47339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