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8"/>
  </p:notesMasterIdLst>
  <p:sldIdLst>
    <p:sldId id="271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73" r:id="rId10"/>
    <p:sldId id="274" r:id="rId11"/>
    <p:sldId id="275" r:id="rId12"/>
    <p:sldId id="276" r:id="rId13"/>
    <p:sldId id="278" r:id="rId14"/>
    <p:sldId id="279" r:id="rId15"/>
    <p:sldId id="280" r:id="rId16"/>
    <p:sldId id="263" r:id="rId17"/>
    <p:sldId id="264" r:id="rId18"/>
    <p:sldId id="281" r:id="rId19"/>
    <p:sldId id="282" r:id="rId20"/>
    <p:sldId id="265" r:id="rId21"/>
    <p:sldId id="283" r:id="rId22"/>
    <p:sldId id="284" r:id="rId23"/>
    <p:sldId id="267" r:id="rId24"/>
    <p:sldId id="268" r:id="rId25"/>
    <p:sldId id="269" r:id="rId26"/>
    <p:sldId id="270" r:id="rId2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D16869-B331-4DC2-AA9B-2ADF0D2227A8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406084-6E5B-44AA-8244-F44A1B88581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8644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06084-6E5B-44AA-8244-F44A1B885818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6737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06084-6E5B-44AA-8244-F44A1B885818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18865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6406084-6E5B-44AA-8244-F44A1B885818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B96455BC-7BA0-4958-800E-8FE6D22E5DFA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95FE5C70-167E-4FF9-8E13-3042EA0BCA96}" type="datetimeFigureOut">
              <a:rPr lang="en-US" smtClean="0"/>
              <a:pPr/>
              <a:t>3/13/2019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19201"/>
            <a:ext cx="7772400" cy="1523999"/>
          </a:xfrm>
        </p:spPr>
        <p:txBody>
          <a:bodyPr/>
          <a:lstStyle/>
          <a:p>
            <a:pPr algn="ctr"/>
            <a:r>
              <a:rPr lang="en-US" dirty="0" smtClean="0"/>
              <a:t>Organic medicinal chemistry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05200"/>
            <a:ext cx="6400800" cy="1524000"/>
          </a:xfrm>
        </p:spPr>
        <p:txBody>
          <a:bodyPr>
            <a:normAutofit/>
          </a:bodyPr>
          <a:lstStyle/>
          <a:p>
            <a:r>
              <a:rPr lang="en-US" sz="4000" b="1" i="1" dirty="0">
                <a:solidFill>
                  <a:srgbClr val="002060"/>
                </a:solidFill>
              </a:rPr>
              <a:t>Drug Design Strategies </a:t>
            </a:r>
            <a:endParaRPr lang="en-US" sz="4000" b="1" i="1" dirty="0" smtClean="0">
              <a:solidFill>
                <a:srgbClr val="002060"/>
              </a:solidFill>
            </a:endParaRPr>
          </a:p>
          <a:p>
            <a:r>
              <a:rPr lang="en-US" sz="4000" b="1" i="1" dirty="0" smtClean="0">
                <a:solidFill>
                  <a:srgbClr val="002060"/>
                </a:solidFill>
              </a:rPr>
              <a:t>Dr. Hassan Ali</a:t>
            </a:r>
            <a:endParaRPr lang="en-US" sz="40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01762"/>
          </a:xfrm>
        </p:spPr>
        <p:txBody>
          <a:bodyPr>
            <a:noAutofit/>
          </a:bodyPr>
          <a:lstStyle/>
          <a:p>
            <a:pPr algn="l"/>
            <a:r>
              <a:rPr lang="en-US" sz="2800" dirty="0"/>
              <a:t>The question that now must be asked is </a:t>
            </a:r>
            <a:r>
              <a:rPr lang="en-US" sz="2800" dirty="0" smtClean="0"/>
              <a:t>what immiscible </a:t>
            </a:r>
            <a:r>
              <a:rPr lang="en-US" sz="2800" dirty="0"/>
              <a:t>nonpolar solvent system best mimics </a:t>
            </a:r>
            <a:r>
              <a:rPr lang="en-US" sz="2800" dirty="0" smtClean="0"/>
              <a:t>the water/lipid </a:t>
            </a:r>
            <a:r>
              <a:rPr lang="en-US" sz="2800" dirty="0"/>
              <a:t>membrane barriers found in the body?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/>
          </a:p>
          <a:p>
            <a:r>
              <a:rPr lang="en-US" sz="2400" dirty="0" smtClean="0"/>
              <a:t>One could argue </a:t>
            </a:r>
            <a:r>
              <a:rPr lang="en-US" sz="2400" dirty="0"/>
              <a:t>that it was fortuitous that </a:t>
            </a:r>
            <a:r>
              <a:rPr lang="en-US" sz="2400" i="1" dirty="0"/>
              <a:t>n</a:t>
            </a:r>
            <a:r>
              <a:rPr lang="en-US" sz="2400" dirty="0"/>
              <a:t>-octanol was available </a:t>
            </a:r>
            <a:r>
              <a:rPr lang="en-US" sz="2400" dirty="0" smtClean="0"/>
              <a:t>in reasonable </a:t>
            </a:r>
            <a:r>
              <a:rPr lang="en-US" sz="2400" dirty="0"/>
              <a:t>purity for the early partition coefficient determinations</a:t>
            </a:r>
            <a:r>
              <a:rPr lang="en-US" sz="2400" dirty="0" smtClean="0"/>
              <a:t>.</a:t>
            </a:r>
          </a:p>
          <a:p>
            <a:endParaRPr lang="en-US" sz="2400" dirty="0"/>
          </a:p>
          <a:p>
            <a:r>
              <a:rPr lang="en-US" sz="2400" dirty="0"/>
              <a:t>To appreciate why this is so, one must </a:t>
            </a:r>
            <a:r>
              <a:rPr lang="en-US" sz="2400" dirty="0" smtClean="0"/>
              <a:t>understand the </a:t>
            </a:r>
            <a:r>
              <a:rPr lang="en-US" sz="2400" dirty="0"/>
              <a:t>chemical nature of the lipid membranes.</a:t>
            </a:r>
            <a:endParaRPr 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11098363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Chemical </a:t>
            </a:r>
            <a:r>
              <a:rPr lang="en-US" sz="3600" dirty="0"/>
              <a:t>nature of the lipid membranes</a:t>
            </a: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These membranes are not exclusively anhydrous fatty </a:t>
            </a:r>
            <a:r>
              <a:rPr lang="en-US" dirty="0" smtClean="0"/>
              <a:t>or oily </a:t>
            </a:r>
            <a:r>
              <a:rPr lang="en-US" dirty="0"/>
              <a:t>structures. As a first approximation, they can be considered</a:t>
            </a:r>
          </a:p>
          <a:p>
            <a:pPr marL="280988" indent="-280988">
              <a:buNone/>
            </a:pPr>
            <a:r>
              <a:rPr lang="en-US" dirty="0" smtClean="0"/>
              <a:t>   bilayers </a:t>
            </a:r>
            <a:r>
              <a:rPr lang="en-US" dirty="0"/>
              <a:t>composed of lipids consisting of a </a:t>
            </a:r>
            <a:r>
              <a:rPr lang="en-US" dirty="0" smtClean="0"/>
              <a:t>    polar cap and </a:t>
            </a:r>
            <a:r>
              <a:rPr lang="en-US" dirty="0"/>
              <a:t>large hydrophobic tail. </a:t>
            </a:r>
            <a:r>
              <a:rPr lang="en-US" dirty="0" smtClean="0"/>
              <a:t> </a:t>
            </a:r>
            <a:r>
              <a:rPr lang="en-US" dirty="0" err="1" smtClean="0"/>
              <a:t>Phosphoglycerides</a:t>
            </a:r>
            <a:r>
              <a:rPr lang="en-US" dirty="0" smtClean="0"/>
              <a:t> </a:t>
            </a:r>
            <a:r>
              <a:rPr lang="en-US" dirty="0"/>
              <a:t>are </a:t>
            </a:r>
            <a:r>
              <a:rPr lang="en-US" dirty="0" smtClean="0"/>
              <a:t>major components </a:t>
            </a:r>
            <a:r>
              <a:rPr lang="en-US" dirty="0"/>
              <a:t>of lipid bilayers (Fig. 2.10).</a:t>
            </a:r>
          </a:p>
        </p:txBody>
      </p:sp>
    </p:spTree>
    <p:extLst>
      <p:ext uri="{BB962C8B-B14F-4D97-AF65-F5344CB8AC3E}">
        <p14:creationId xmlns:p14="http://schemas.microsoft.com/office/powerpoint/2010/main" val="932589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34629"/>
            <a:ext cx="8077200" cy="594237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83449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sz="2400" dirty="0"/>
              <a:t>The final result is that </a:t>
            </a:r>
            <a:r>
              <a:rPr lang="en-US" sz="2400" dirty="0" smtClean="0"/>
              <a:t>these membranes </a:t>
            </a:r>
            <a:r>
              <a:rPr lang="en-US" sz="2400" dirty="0"/>
              <a:t>are highly organized structures composed </a:t>
            </a:r>
            <a:r>
              <a:rPr lang="en-US" sz="2400" dirty="0" smtClean="0"/>
              <a:t>of channels </a:t>
            </a:r>
            <a:r>
              <a:rPr lang="en-US" sz="2400" dirty="0"/>
              <a:t>for transport of important molecules such </a:t>
            </a:r>
            <a:r>
              <a:rPr lang="en-US" sz="2400" dirty="0" smtClean="0"/>
              <a:t>as metabolites</a:t>
            </a:r>
            <a:r>
              <a:rPr lang="en-US" sz="2400" dirty="0"/>
              <a:t>, chemical regulators (hormones), amino </a:t>
            </a:r>
            <a:r>
              <a:rPr lang="en-US" sz="2400" dirty="0" smtClean="0"/>
              <a:t>acids, glucose</a:t>
            </a:r>
            <a:r>
              <a:rPr lang="en-US" sz="2400" dirty="0"/>
              <a:t>, and fatty acids into the cell and removal of </a:t>
            </a:r>
            <a:r>
              <a:rPr lang="en-US" sz="2400" dirty="0" smtClean="0"/>
              <a:t>waste   products </a:t>
            </a:r>
            <a:r>
              <a:rPr lang="en-US" sz="2400" dirty="0"/>
              <a:t>and biochemically produced </a:t>
            </a:r>
            <a:r>
              <a:rPr lang="en-US" sz="2400" dirty="0" smtClean="0"/>
              <a:t>   products </a:t>
            </a:r>
            <a:r>
              <a:rPr lang="en-US" sz="2400" dirty="0"/>
              <a:t>out of </a:t>
            </a:r>
            <a:r>
              <a:rPr lang="en-US" sz="2400" dirty="0" smtClean="0"/>
              <a:t>the </a:t>
            </a:r>
            <a:r>
              <a:rPr lang="en-US" sz="2400" dirty="0"/>
              <a:t>cell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628360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turns out that </a:t>
            </a:r>
            <a:r>
              <a:rPr lang="en-US" i="1" dirty="0"/>
              <a:t>n</a:t>
            </a:r>
            <a:r>
              <a:rPr lang="en-US" dirty="0"/>
              <a:t>-</a:t>
            </a:r>
            <a:r>
              <a:rPr lang="en-US" dirty="0" err="1"/>
              <a:t>octanol</a:t>
            </a:r>
            <a:r>
              <a:rPr lang="en-US" dirty="0"/>
              <a:t> is not as </a:t>
            </a:r>
            <a:r>
              <a:rPr lang="en-US" dirty="0" smtClean="0"/>
              <a:t>nonpolar  as </a:t>
            </a:r>
            <a:r>
              <a:rPr lang="en-US" dirty="0"/>
              <a:t>initially might be predicted. Water-saturated </a:t>
            </a:r>
            <a:r>
              <a:rPr lang="en-US" dirty="0" smtClean="0"/>
              <a:t>octanol</a:t>
            </a:r>
            <a:r>
              <a:rPr lang="en-US" dirty="0"/>
              <a:t> </a:t>
            </a:r>
            <a:r>
              <a:rPr lang="en-US" dirty="0" smtClean="0"/>
              <a:t>contains </a:t>
            </a:r>
            <a:r>
              <a:rPr lang="en-US" dirty="0"/>
              <a:t>2.3 M water because the small water </a:t>
            </a:r>
            <a:r>
              <a:rPr lang="en-US" dirty="0" smtClean="0"/>
              <a:t>molecule  easily </a:t>
            </a:r>
            <a:r>
              <a:rPr lang="en-US" dirty="0"/>
              <a:t>clusters around octanol’s hydroxy moiety. </a:t>
            </a:r>
          </a:p>
          <a:p>
            <a:endParaRPr lang="en-US" dirty="0" smtClean="0"/>
          </a:p>
          <a:p>
            <a:r>
              <a:rPr lang="en-US" i="1" dirty="0" smtClean="0"/>
              <a:t>n</a:t>
            </a:r>
            <a:r>
              <a:rPr lang="en-US" dirty="0" smtClean="0"/>
              <a:t>-Octanol–saturated </a:t>
            </a:r>
            <a:r>
              <a:rPr lang="en-US" dirty="0"/>
              <a:t>water contains little of the organic </a:t>
            </a:r>
            <a:r>
              <a:rPr lang="en-US" dirty="0" smtClean="0"/>
              <a:t>phase because </a:t>
            </a:r>
            <a:r>
              <a:rPr lang="en-US" dirty="0"/>
              <a:t>of the large hydrophobic 8-carbon chain of octanol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water in the </a:t>
            </a:r>
            <a:r>
              <a:rPr lang="en-US" i="1" dirty="0"/>
              <a:t>n</a:t>
            </a:r>
            <a:r>
              <a:rPr lang="en-US" dirty="0"/>
              <a:t>-</a:t>
            </a:r>
            <a:r>
              <a:rPr lang="en-US" dirty="0" err="1"/>
              <a:t>octanol</a:t>
            </a:r>
            <a:r>
              <a:rPr lang="en-US" dirty="0"/>
              <a:t> phase apparently approximates</a:t>
            </a:r>
          </a:p>
          <a:p>
            <a:pPr marL="0" indent="0">
              <a:buNone/>
            </a:pPr>
            <a:r>
              <a:rPr lang="en-US" dirty="0" smtClean="0"/>
              <a:t>     the </a:t>
            </a:r>
            <a:r>
              <a:rPr lang="en-US" dirty="0"/>
              <a:t>polar properties of the lipid bilayer, whereas the lack of</a:t>
            </a:r>
          </a:p>
          <a:p>
            <a:pPr marL="398463" indent="-398463">
              <a:buNone/>
            </a:pPr>
            <a:r>
              <a:rPr lang="en-US" dirty="0" smtClean="0"/>
              <a:t>     octanol </a:t>
            </a:r>
            <a:r>
              <a:rPr lang="en-US" dirty="0"/>
              <a:t>in the water phase mimics the physiological </a:t>
            </a:r>
            <a:r>
              <a:rPr lang="en-US" dirty="0" smtClean="0"/>
              <a:t>    aqueous compartments</a:t>
            </a:r>
            <a:r>
              <a:rPr lang="en-US" dirty="0"/>
              <a:t>, which are relatively free of nonpolar components.</a:t>
            </a:r>
          </a:p>
        </p:txBody>
      </p:sp>
    </p:spTree>
    <p:extLst>
      <p:ext uri="{BB962C8B-B14F-4D97-AF65-F5344CB8AC3E}">
        <p14:creationId xmlns:p14="http://schemas.microsoft.com/office/powerpoint/2010/main" val="234685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62000"/>
            <a:ext cx="8229600" cy="5364163"/>
          </a:xfrm>
        </p:spPr>
        <p:txBody>
          <a:bodyPr>
            <a:normAutofit/>
          </a:bodyPr>
          <a:lstStyle/>
          <a:p>
            <a:r>
              <a:rPr lang="en-US" dirty="0" smtClean="0"/>
              <a:t>In </a:t>
            </a:r>
            <a:r>
              <a:rPr lang="en-US" dirty="0"/>
              <a:t>contrast, partitioning systems such as </a:t>
            </a:r>
            <a:r>
              <a:rPr lang="en-US" dirty="0" smtClean="0"/>
              <a:t>hexane/water and </a:t>
            </a:r>
            <a:r>
              <a:rPr lang="en-US" dirty="0"/>
              <a:t>chloroform/water contain so little water in the </a:t>
            </a:r>
            <a:r>
              <a:rPr lang="en-US" dirty="0" smtClean="0"/>
              <a:t>organic phase </a:t>
            </a:r>
            <a:r>
              <a:rPr lang="en-US" dirty="0"/>
              <a:t>that they are poor models for the lipid </a:t>
            </a:r>
            <a:r>
              <a:rPr lang="en-US" dirty="0" smtClean="0"/>
              <a:t>bilayer/water system </a:t>
            </a:r>
            <a:r>
              <a:rPr lang="en-US" dirty="0"/>
              <a:t>found in the body. </a:t>
            </a:r>
            <a:endParaRPr lang="en-US" dirty="0" smtClean="0"/>
          </a:p>
          <a:p>
            <a:r>
              <a:rPr lang="en-US" dirty="0" smtClean="0"/>
              <a:t>Remember that the </a:t>
            </a:r>
            <a:r>
              <a:rPr lang="en-US" i="1" dirty="0"/>
              <a:t>n</a:t>
            </a:r>
            <a:r>
              <a:rPr lang="en-US" dirty="0"/>
              <a:t>-octanol/water system is </a:t>
            </a:r>
            <a:r>
              <a:rPr lang="en-US" dirty="0" smtClean="0"/>
              <a:t> only </a:t>
            </a:r>
            <a:r>
              <a:rPr lang="en-US" dirty="0"/>
              <a:t>an approximation of </a:t>
            </a:r>
            <a:r>
              <a:rPr lang="en-US" dirty="0" smtClean="0"/>
              <a:t>the actual environment </a:t>
            </a:r>
            <a:r>
              <a:rPr lang="en-US" dirty="0"/>
              <a:t>found in the interface between the </a:t>
            </a:r>
            <a:r>
              <a:rPr lang="en-US" dirty="0" smtClean="0"/>
              <a:t>cellular membranes </a:t>
            </a:r>
            <a:r>
              <a:rPr lang="en-US" dirty="0"/>
              <a:t>and the extracellular/intracellular fluids.</a:t>
            </a:r>
          </a:p>
        </p:txBody>
      </p:sp>
    </p:spTree>
    <p:extLst>
      <p:ext uri="{BB962C8B-B14F-4D97-AF65-F5344CB8AC3E}">
        <p14:creationId xmlns:p14="http://schemas.microsoft.com/office/powerpoint/2010/main" val="3375281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Method for determination of partition coefficients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sz="4800" dirty="0" smtClean="0"/>
          </a:p>
          <a:p>
            <a:pPr algn="ctr"/>
            <a:r>
              <a:rPr lang="en-US" sz="4800" dirty="0" smtClean="0"/>
              <a:t>H.W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Other Physico-chemical </a:t>
            </a:r>
            <a:r>
              <a:rPr lang="en-US" dirty="0" smtClean="0"/>
              <a:t>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7620000" cy="4800600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Hammett </a:t>
            </a:r>
            <a:r>
              <a:rPr lang="en-US" sz="2400" b="1" dirty="0" smtClean="0"/>
              <a:t>s constant (</a:t>
            </a:r>
            <a:r>
              <a:rPr lang="el-GR" sz="2400" b="1" dirty="0" smtClean="0"/>
              <a:t>σ</a:t>
            </a:r>
            <a:r>
              <a:rPr lang="en-US" sz="2400" b="1" dirty="0" smtClean="0"/>
              <a:t>) </a:t>
            </a:r>
            <a:r>
              <a:rPr lang="en-US" dirty="0" smtClean="0"/>
              <a:t>(electronic parameter) </a:t>
            </a:r>
            <a:r>
              <a:rPr lang="en-US" dirty="0" smtClean="0"/>
              <a:t> </a:t>
            </a:r>
            <a:r>
              <a:rPr lang="en-US" dirty="0" smtClean="0"/>
              <a:t>represent electron withdrawing or </a:t>
            </a:r>
            <a:r>
              <a:rPr lang="en-US" dirty="0" smtClean="0"/>
              <a:t>donating   </a:t>
            </a:r>
            <a:r>
              <a:rPr lang="en-US" dirty="0" smtClean="0"/>
              <a:t>group and its location on aromatic </a:t>
            </a:r>
            <a:r>
              <a:rPr lang="en-US" dirty="0" smtClean="0"/>
              <a:t>ring.</a:t>
            </a:r>
          </a:p>
          <a:p>
            <a:r>
              <a:rPr lang="en-US" dirty="0"/>
              <a:t>For electronic </a:t>
            </a:r>
            <a:r>
              <a:rPr lang="en-US" dirty="0" smtClean="0"/>
              <a:t>parameters such </a:t>
            </a:r>
            <a:r>
              <a:rPr lang="en-US" dirty="0"/>
              <a:t>as </a:t>
            </a:r>
            <a:r>
              <a:rPr lang="en-US" i="1" dirty="0"/>
              <a:t>, </a:t>
            </a:r>
            <a:r>
              <a:rPr lang="en-US" dirty="0"/>
              <a:t>the location on an aromatic ring is </a:t>
            </a:r>
            <a:r>
              <a:rPr lang="en-US" dirty="0" smtClean="0"/>
              <a:t>important because </a:t>
            </a:r>
            <a:r>
              <a:rPr lang="en-US" dirty="0"/>
              <a:t>of resonance versus inductive effects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Ex.</a:t>
            </a:r>
            <a:endParaRPr lang="en-US" dirty="0"/>
          </a:p>
          <a:p>
            <a:r>
              <a:rPr lang="en-US" dirty="0" smtClean="0"/>
              <a:t>Twofold </a:t>
            </a:r>
            <a:r>
              <a:rPr lang="en-US" dirty="0"/>
              <a:t>differences seen between meta and para for the </a:t>
            </a:r>
            <a:r>
              <a:rPr lang="en-US" dirty="0" smtClean="0"/>
              <a:t>three aliphatic </a:t>
            </a:r>
            <a:r>
              <a:rPr lang="en-US" dirty="0"/>
              <a:t>substituents and </a:t>
            </a:r>
            <a:r>
              <a:rPr lang="en-US" dirty="0" err="1"/>
              <a:t>iodo</a:t>
            </a:r>
            <a:r>
              <a:rPr lang="en-US" dirty="0"/>
              <a:t>, and </a:t>
            </a:r>
            <a:r>
              <a:rPr lang="en-US" dirty="0" err="1" smtClean="0"/>
              <a:t>severfold</a:t>
            </a:r>
            <a:r>
              <a:rPr lang="en-US" dirty="0" smtClean="0"/>
              <a:t> </a:t>
            </a:r>
            <a:r>
              <a:rPr lang="en-US" dirty="0"/>
              <a:t>difference </a:t>
            </a:r>
            <a:r>
              <a:rPr lang="en-US" dirty="0" smtClean="0"/>
              <a:t>for </a:t>
            </a:r>
            <a:r>
              <a:rPr lang="en-US" dirty="0" err="1" smtClean="0"/>
              <a:t>methoxy</a:t>
            </a:r>
            <a:r>
              <a:rPr lang="en-US" dirty="0"/>
              <a:t>, amino, </a:t>
            </a:r>
            <a:r>
              <a:rPr lang="en-US" dirty="0" err="1"/>
              <a:t>fluoro</a:t>
            </a:r>
            <a:r>
              <a:rPr lang="en-US" dirty="0"/>
              <a:t>, and phenolic hydroxyl.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838200"/>
            <a:ext cx="7620000" cy="55626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4400" y="914400"/>
            <a:ext cx="6553199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30941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457200"/>
            <a:ext cx="7620000" cy="5943600"/>
          </a:xfrm>
        </p:spPr>
        <p:txBody>
          <a:bodyPr>
            <a:noAutofit/>
          </a:bodyPr>
          <a:lstStyle/>
          <a:p>
            <a:r>
              <a:rPr lang="en-US" sz="2400" dirty="0" smtClean="0"/>
              <a:t>Medicinal </a:t>
            </a:r>
            <a:r>
              <a:rPr lang="en-US" sz="2400" dirty="0"/>
              <a:t>chemists can use </a:t>
            </a:r>
            <a:r>
              <a:rPr lang="en-US" sz="2400" dirty="0" smtClean="0"/>
              <a:t>information from </a:t>
            </a:r>
            <a:r>
              <a:rPr lang="en-US" sz="2400" dirty="0"/>
              <a:t>extensive tables of physicochemical parameters to </a:t>
            </a:r>
            <a:r>
              <a:rPr lang="en-US" sz="2400" dirty="0" smtClean="0"/>
              <a:t>minimize the </a:t>
            </a:r>
            <a:r>
              <a:rPr lang="en-US" sz="2400" dirty="0"/>
              <a:t>number of substituents required to find out if </a:t>
            </a:r>
            <a:r>
              <a:rPr lang="en-US" sz="2400" dirty="0" smtClean="0"/>
              <a:t>the biological </a:t>
            </a:r>
            <a:r>
              <a:rPr lang="en-US" sz="2400" dirty="0"/>
              <a:t>response is sensitive to electronic, steric, </a:t>
            </a:r>
            <a:r>
              <a:rPr lang="en-US" sz="2400" dirty="0" smtClean="0"/>
              <a:t>and/or partitioning </a:t>
            </a:r>
            <a:r>
              <a:rPr lang="en-US" sz="2400" dirty="0"/>
              <a:t>effects</a:t>
            </a:r>
            <a:r>
              <a:rPr lang="en-US" sz="2400" dirty="0" smtClean="0"/>
              <a:t>.</a:t>
            </a:r>
          </a:p>
          <a:p>
            <a:r>
              <a:rPr lang="en-US" sz="2400" dirty="0" smtClean="0"/>
              <a:t> </a:t>
            </a:r>
            <a:r>
              <a:rPr lang="en-US" sz="2400" dirty="0"/>
              <a:t>This is done by selecting substituents </a:t>
            </a:r>
            <a:r>
              <a:rPr lang="en-US" sz="2400" dirty="0" smtClean="0"/>
              <a:t>in each </a:t>
            </a:r>
            <a:r>
              <a:rPr lang="en-US" sz="2400" dirty="0"/>
              <a:t>of the numerical ranges for the different parameters. </a:t>
            </a:r>
            <a:r>
              <a:rPr lang="en-US" sz="2400" dirty="0" smtClean="0"/>
              <a:t>In Table </a:t>
            </a:r>
            <a:r>
              <a:rPr lang="en-US" sz="2400" dirty="0"/>
              <a:t>2.6</a:t>
            </a:r>
            <a:r>
              <a:rPr lang="en-US" sz="2400" dirty="0" smtClean="0"/>
              <a:t>, three </a:t>
            </a:r>
            <a:r>
              <a:rPr lang="en-US" sz="2400" dirty="0"/>
              <a:t>ranges of </a:t>
            </a:r>
            <a:r>
              <a:rPr lang="en-US" sz="2400" dirty="0" smtClean="0"/>
              <a:t>MR values </a:t>
            </a:r>
            <a:r>
              <a:rPr lang="en-US" sz="2400" dirty="0"/>
              <a:t>(0.92–2.85, 5.02–8.88, and 10.30–14.96); and </a:t>
            </a:r>
            <a:r>
              <a:rPr lang="en-US" sz="2400" dirty="0" smtClean="0"/>
              <a:t>two main </a:t>
            </a:r>
            <a:r>
              <a:rPr lang="en-US" sz="2400" dirty="0"/>
              <a:t>clusters of </a:t>
            </a:r>
            <a:r>
              <a:rPr lang="en-US" sz="2400" i="1" dirty="0"/>
              <a:t> </a:t>
            </a:r>
            <a:r>
              <a:rPr lang="en-US" sz="2400" dirty="0"/>
              <a:t>values, one for the aliphatic substituents</a:t>
            </a:r>
          </a:p>
          <a:p>
            <a:pPr marL="114300" indent="0">
              <a:buNone/>
            </a:pPr>
            <a:r>
              <a:rPr lang="en-US" sz="2400" dirty="0" smtClean="0"/>
              <a:t>    and </a:t>
            </a:r>
            <a:r>
              <a:rPr lang="en-US" sz="2400" dirty="0"/>
              <a:t>the other for the halogens. </a:t>
            </a:r>
            <a:endParaRPr lang="en-US" sz="2400" dirty="0" smtClean="0"/>
          </a:p>
          <a:p>
            <a:r>
              <a:rPr lang="en-US" sz="2400" dirty="0" smtClean="0"/>
              <a:t>In </a:t>
            </a:r>
            <a:r>
              <a:rPr lang="en-US" sz="2400" dirty="0"/>
              <a:t>the ideal situation, </a:t>
            </a:r>
            <a:r>
              <a:rPr lang="en-US" sz="2400" dirty="0" smtClean="0"/>
              <a:t>substituents are </a:t>
            </a:r>
            <a:r>
              <a:rPr lang="en-US" sz="2400" dirty="0"/>
              <a:t>selected from each of the clusters to </a:t>
            </a:r>
            <a:r>
              <a:rPr lang="en-US" sz="2400" dirty="0" smtClean="0"/>
              <a:t>determine the </a:t>
            </a:r>
            <a:r>
              <a:rPr lang="en-US" sz="2400" dirty="0"/>
              <a:t>dependence of the biological response over the </a:t>
            </a:r>
            <a:r>
              <a:rPr lang="en-US" sz="2400" dirty="0" smtClean="0"/>
              <a:t>largest possible </a:t>
            </a:r>
            <a:r>
              <a:rPr lang="en-US" sz="2400" dirty="0"/>
              <a:t>variable space.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810646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000" b="1" dirty="0"/>
              <a:t>Statistical Prediction </a:t>
            </a:r>
            <a:r>
              <a:rPr lang="en-US" sz="4000" b="1" dirty="0" smtClean="0"/>
              <a:t>of Pharmacological </a:t>
            </a:r>
            <a:r>
              <a:rPr lang="en-US" sz="4000" b="1" dirty="0"/>
              <a:t>Activity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 </a:t>
            </a:r>
            <a:r>
              <a:rPr lang="en-US" dirty="0"/>
              <a:t>has been the goal of </a:t>
            </a:r>
            <a:r>
              <a:rPr lang="en-US" dirty="0" smtClean="0"/>
              <a:t>medicinal chemists </a:t>
            </a:r>
            <a:r>
              <a:rPr lang="en-US" dirty="0"/>
              <a:t>to quantify the effect of a structural change on a </a:t>
            </a:r>
            <a:r>
              <a:rPr lang="en-US" dirty="0" smtClean="0"/>
              <a:t>defined pharmacological </a:t>
            </a:r>
            <a:r>
              <a:rPr lang="en-US" dirty="0"/>
              <a:t>response. </a:t>
            </a:r>
            <a:endParaRPr lang="en-US" dirty="0" smtClean="0"/>
          </a:p>
          <a:p>
            <a:r>
              <a:rPr lang="en-US" dirty="0" smtClean="0"/>
              <a:t>This </a:t>
            </a:r>
            <a:r>
              <a:rPr lang="en-US" dirty="0"/>
              <a:t>would meet three </a:t>
            </a:r>
            <a:r>
              <a:rPr lang="en-US" dirty="0" smtClean="0"/>
              <a:t>goals in </a:t>
            </a:r>
            <a:r>
              <a:rPr lang="en-US" dirty="0"/>
              <a:t>drug design</a:t>
            </a:r>
            <a:r>
              <a:rPr lang="en-US" dirty="0" smtClean="0"/>
              <a:t>:</a:t>
            </a:r>
          </a:p>
          <a:p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(a) to predict biological activity in untested</a:t>
            </a:r>
          </a:p>
          <a:p>
            <a:pPr>
              <a:buNone/>
            </a:pPr>
            <a:r>
              <a:rPr lang="en-US" dirty="0" smtClean="0"/>
              <a:t>         Compounds.</a:t>
            </a:r>
          </a:p>
          <a:p>
            <a:pPr>
              <a:buNone/>
            </a:pP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b) to define the structural requirements required</a:t>
            </a:r>
          </a:p>
          <a:p>
            <a:pPr>
              <a:buNone/>
            </a:pPr>
            <a:r>
              <a:rPr lang="en-US" dirty="0" smtClean="0"/>
              <a:t>    for </a:t>
            </a:r>
            <a:r>
              <a:rPr lang="en-US" dirty="0"/>
              <a:t>a good fit between the drug molecule and the </a:t>
            </a:r>
            <a:r>
              <a:rPr lang="en-US" dirty="0" smtClean="0"/>
              <a:t>receptor.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QSAR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There are three model of equations seen in QSAR analysis using logarithm of (P) as physico-chemical parameter</a:t>
            </a:r>
          </a:p>
          <a:p>
            <a:r>
              <a:rPr lang="en-US" sz="2400" dirty="0" smtClean="0"/>
              <a:t>1.linear model </a:t>
            </a:r>
          </a:p>
          <a:p>
            <a:pPr>
              <a:buNone/>
            </a:pPr>
            <a:r>
              <a:rPr lang="en-US" sz="2400" dirty="0" smtClean="0"/>
              <a:t>     Log1/c=a(</a:t>
            </a:r>
            <a:r>
              <a:rPr lang="en-US" sz="2400" dirty="0" err="1" smtClean="0"/>
              <a:t>logP</a:t>
            </a:r>
            <a:r>
              <a:rPr lang="en-US" sz="2400" dirty="0" smtClean="0"/>
              <a:t>)+c</a:t>
            </a:r>
          </a:p>
          <a:p>
            <a:pPr>
              <a:buNone/>
            </a:pPr>
            <a:r>
              <a:rPr lang="en-US" sz="2400" dirty="0" smtClean="0"/>
              <a:t>    So linear increase p cause increase BR</a:t>
            </a:r>
          </a:p>
          <a:p>
            <a:pPr>
              <a:buNone/>
            </a:pPr>
            <a:r>
              <a:rPr lang="en-US" sz="2400" dirty="0" smtClean="0"/>
              <a:t>    1/c defined pharmacological respond (</a:t>
            </a:r>
            <a:r>
              <a:rPr lang="en-US" sz="2400" dirty="0" err="1" smtClean="0"/>
              <a:t>millmole</a:t>
            </a:r>
            <a:r>
              <a:rPr lang="en-US" sz="2400" dirty="0" smtClean="0"/>
              <a:t>) (ED</a:t>
            </a:r>
            <a:r>
              <a:rPr lang="en-US" sz="1800" dirty="0" smtClean="0"/>
              <a:t>50 </a:t>
            </a:r>
            <a:r>
              <a:rPr lang="en-US" sz="2400" dirty="0" smtClean="0"/>
              <a:t>,LD</a:t>
            </a:r>
            <a:r>
              <a:rPr lang="en-US" sz="1800" dirty="0" smtClean="0"/>
              <a:t>50 </a:t>
            </a:r>
            <a:r>
              <a:rPr lang="en-US" sz="2400" dirty="0" smtClean="0"/>
              <a:t>, MIC)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09600"/>
            <a:ext cx="7620000" cy="5791200"/>
          </a:xfrm>
        </p:spPr>
        <p:txBody>
          <a:bodyPr>
            <a:normAutofit/>
          </a:bodyPr>
          <a:lstStyle/>
          <a:p>
            <a:r>
              <a:rPr lang="en-US" sz="2400" dirty="0"/>
              <a:t>Depending on the biological </a:t>
            </a:r>
            <a:r>
              <a:rPr lang="en-US" sz="2400" dirty="0" smtClean="0"/>
              <a:t>responses obtained </a:t>
            </a:r>
            <a:r>
              <a:rPr lang="en-US" sz="2400" dirty="0"/>
              <a:t>from testing the new compounds, it is </a:t>
            </a:r>
            <a:r>
              <a:rPr lang="en-US" sz="2400" dirty="0" smtClean="0"/>
              <a:t>possible to </a:t>
            </a:r>
            <a:r>
              <a:rPr lang="en-US" sz="2400" dirty="0"/>
              <a:t>determine if lipophilicity (partitioning), steric </a:t>
            </a:r>
            <a:r>
              <a:rPr lang="en-US" sz="2400" dirty="0" smtClean="0"/>
              <a:t>bulk (molar </a:t>
            </a:r>
            <a:r>
              <a:rPr lang="en-US" sz="2400" dirty="0"/>
              <a:t>refraction), or electron-withdrawing/donating </a:t>
            </a:r>
            <a:r>
              <a:rPr lang="en-US" sz="2400" dirty="0" smtClean="0"/>
              <a:t>properties are </a:t>
            </a:r>
            <a:r>
              <a:rPr lang="en-US" sz="2400" dirty="0"/>
              <a:t>important determinants of the desired </a:t>
            </a:r>
            <a:r>
              <a:rPr lang="en-US" sz="2400" dirty="0" smtClean="0"/>
              <a:t>biological response.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328499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sz="4000" dirty="0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/>
              <a:t>Ex</a:t>
            </a:r>
            <a:r>
              <a:rPr lang="en-US" sz="2400" dirty="0"/>
              <a:t>. </a:t>
            </a:r>
          </a:p>
          <a:p>
            <a:r>
              <a:rPr lang="en-US" sz="2400" dirty="0"/>
              <a:t>A study of a group of </a:t>
            </a:r>
            <a:r>
              <a:rPr lang="en-US" sz="2400" dirty="0" err="1"/>
              <a:t>griseofulvin</a:t>
            </a:r>
            <a:r>
              <a:rPr lang="en-US" sz="2400" dirty="0"/>
              <a:t> analogs showed a linear relationship (Eq. 2.15) between the biological response and both lipophilicity (log P) and electronic character (</a:t>
            </a:r>
            <a:r>
              <a:rPr lang="el-GR" sz="2400" dirty="0"/>
              <a:t>σ</a:t>
            </a:r>
            <a:r>
              <a:rPr lang="en-US" sz="2400" dirty="0"/>
              <a:t>). It was suggested that the antibiotic activity may depend on the </a:t>
            </a:r>
            <a:r>
              <a:rPr lang="en-US" sz="2400" dirty="0" err="1"/>
              <a:t>enone</a:t>
            </a:r>
            <a:r>
              <a:rPr lang="en-US" sz="2400" dirty="0"/>
              <a:t> system facilitating the addition of </a:t>
            </a:r>
            <a:r>
              <a:rPr lang="en-US" sz="2400" dirty="0" err="1"/>
              <a:t>griseofulvin</a:t>
            </a:r>
            <a:r>
              <a:rPr lang="en-US" sz="2400" dirty="0"/>
              <a:t> to a nucleophilic group such as the SH moiety in a fungal enzyme</a:t>
            </a:r>
          </a:p>
        </p:txBody>
      </p:sp>
    </p:spTree>
    <p:extLst>
      <p:ext uri="{BB962C8B-B14F-4D97-AF65-F5344CB8AC3E}">
        <p14:creationId xmlns:p14="http://schemas.microsoft.com/office/powerpoint/2010/main" val="22948058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3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1000" y="838200"/>
            <a:ext cx="80772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81000"/>
            <a:ext cx="8229600" cy="5745163"/>
          </a:xfrm>
        </p:spPr>
        <p:txBody>
          <a:bodyPr>
            <a:normAutofit/>
          </a:bodyPr>
          <a:lstStyle/>
          <a:p>
            <a:r>
              <a:rPr lang="en-US" sz="2400" dirty="0"/>
              <a:t>2</a:t>
            </a:r>
            <a:r>
              <a:rPr lang="en-US" sz="2400" dirty="0" smtClean="0"/>
              <a:t>. Nonlinear </a:t>
            </a:r>
            <a:r>
              <a:rPr lang="en-US" sz="2400" dirty="0" smtClean="0"/>
              <a:t>model ( </a:t>
            </a:r>
            <a:r>
              <a:rPr lang="en-US" sz="2400" dirty="0"/>
              <a:t>parabolic </a:t>
            </a:r>
            <a:r>
              <a:rPr lang="en-US" sz="2400" dirty="0" smtClean="0"/>
              <a:t>relationship)</a:t>
            </a:r>
          </a:p>
          <a:p>
            <a:pPr>
              <a:buNone/>
            </a:pPr>
            <a:r>
              <a:rPr lang="en-US" sz="2400" dirty="0" smtClean="0"/>
              <a:t>   Because plot indicate nonlinear </a:t>
            </a:r>
            <a:r>
              <a:rPr lang="en-US" sz="2400" dirty="0" smtClean="0"/>
              <a:t>relationship  </a:t>
            </a:r>
            <a:r>
              <a:rPr lang="en-US" sz="2400" dirty="0" smtClean="0"/>
              <a:t>between biological respond and P</a:t>
            </a:r>
          </a:p>
          <a:p>
            <a:r>
              <a:rPr lang="en-US" sz="2400" dirty="0" smtClean="0"/>
              <a:t>Log1/c=a(</a:t>
            </a:r>
            <a:r>
              <a:rPr lang="en-US" sz="2400" dirty="0" err="1" smtClean="0"/>
              <a:t>logP</a:t>
            </a:r>
            <a:r>
              <a:rPr lang="en-US" sz="2400" dirty="0" smtClean="0"/>
              <a:t>)-b(</a:t>
            </a:r>
            <a:r>
              <a:rPr lang="en-US" sz="2400" dirty="0" err="1" smtClean="0"/>
              <a:t>logP</a:t>
            </a:r>
            <a:r>
              <a:rPr lang="en-US" sz="2400" dirty="0" smtClean="0"/>
              <a:t>)</a:t>
            </a:r>
            <a:r>
              <a:rPr lang="en-US" sz="2400" baseline="30000" dirty="0" smtClean="0"/>
              <a:t>2</a:t>
            </a:r>
            <a:r>
              <a:rPr lang="en-US" sz="2400" dirty="0" smtClean="0"/>
              <a:t>+c</a:t>
            </a:r>
          </a:p>
          <a:p>
            <a:endParaRPr lang="en-US" sz="2400" dirty="0" smtClean="0"/>
          </a:p>
          <a:p>
            <a:r>
              <a:rPr lang="en-US" sz="2400" dirty="0" smtClean="0"/>
              <a:t>Ex. substituted </a:t>
            </a:r>
            <a:r>
              <a:rPr lang="en-US" sz="2400" dirty="0"/>
              <a:t>acetylated salicylates (</a:t>
            </a:r>
            <a:r>
              <a:rPr lang="en-US" sz="2400" dirty="0" smtClean="0"/>
              <a:t>substituted aspirins</a:t>
            </a:r>
            <a:r>
              <a:rPr lang="en-US" sz="2400" dirty="0"/>
              <a:t>) tested for anti-inflammatory </a:t>
            </a:r>
            <a:r>
              <a:rPr lang="en-US" sz="2400" dirty="0" smtClean="0"/>
              <a:t>activity.</a:t>
            </a:r>
          </a:p>
          <a:p>
            <a:pPr>
              <a:buNone/>
            </a:pPr>
            <a:r>
              <a:rPr lang="en-US" sz="2400" dirty="0"/>
              <a:t> </a:t>
            </a:r>
            <a:r>
              <a:rPr lang="en-US" sz="2400" dirty="0" smtClean="0"/>
              <a:t>    </a:t>
            </a:r>
            <a:r>
              <a:rPr lang="en-US" sz="2400" dirty="0"/>
              <a:t>A </a:t>
            </a:r>
            <a:r>
              <a:rPr lang="en-US" sz="2400" dirty="0" smtClean="0"/>
              <a:t>nonlinear relationship </a:t>
            </a:r>
            <a:r>
              <a:rPr lang="en-US" sz="2400" dirty="0"/>
              <a:t>exists between the biological </a:t>
            </a:r>
            <a:r>
              <a:rPr lang="en-US" sz="2400" dirty="0" smtClean="0"/>
              <a:t>response and </a:t>
            </a:r>
            <a:r>
              <a:rPr lang="en-US" sz="2400" dirty="0"/>
              <a:t>lipophilicity, and a significant detrimental steric </a:t>
            </a:r>
            <a:r>
              <a:rPr lang="en-US" sz="2400" dirty="0" smtClean="0"/>
              <a:t>effect </a:t>
            </a:r>
            <a:r>
              <a:rPr lang="en-US" sz="2400" dirty="0"/>
              <a:t>is seen with substituents at </a:t>
            </a:r>
            <a:r>
              <a:rPr lang="en-US" sz="2400" dirty="0" smtClean="0"/>
              <a:t>position.</a:t>
            </a:r>
            <a:endParaRPr lang="en-US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838200" y="533400"/>
            <a:ext cx="7467600" cy="46286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990600" y="2551837"/>
            <a:ext cx="6781800" cy="35086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endParaRPr lang="en-US" i="1" dirty="0"/>
          </a:p>
          <a:p>
            <a:endParaRPr lang="en-US" i="1" dirty="0" smtClean="0"/>
          </a:p>
          <a:p>
            <a:r>
              <a:rPr lang="en-US" sz="2000" i="1" dirty="0" smtClean="0"/>
              <a:t>L</a:t>
            </a:r>
            <a:r>
              <a:rPr lang="en-US" sz="2000" i="1" dirty="0"/>
              <a:t>, defined as </a:t>
            </a:r>
            <a:r>
              <a:rPr lang="en-US" sz="2000" i="1" dirty="0" smtClean="0"/>
              <a:t>the </a:t>
            </a:r>
            <a:r>
              <a:rPr lang="en-US" sz="2000" dirty="0" smtClean="0"/>
              <a:t>length </a:t>
            </a:r>
            <a:r>
              <a:rPr lang="en-US" sz="2000" dirty="0"/>
              <a:t>of the substituent along the axis of the bond </a:t>
            </a:r>
            <a:r>
              <a:rPr lang="en-US" sz="2000" dirty="0" smtClean="0"/>
              <a:t>between the </a:t>
            </a:r>
            <a:r>
              <a:rPr lang="en-US" sz="2000" dirty="0"/>
              <a:t>first atom of the substituent and the parent molecule, </a:t>
            </a:r>
            <a:r>
              <a:rPr lang="en-US" sz="2000" dirty="0" smtClean="0"/>
              <a:t>and </a:t>
            </a:r>
            <a:r>
              <a:rPr lang="en-US" sz="2000" i="1" dirty="0" smtClean="0"/>
              <a:t>B2</a:t>
            </a:r>
            <a:r>
              <a:rPr lang="en-US" sz="2000" i="1" dirty="0"/>
              <a:t>, defined as a width parameter.</a:t>
            </a:r>
            <a:endParaRPr lang="en-US" sz="2000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04800"/>
            <a:ext cx="8229600" cy="5821363"/>
          </a:xfrm>
        </p:spPr>
        <p:txBody>
          <a:bodyPr/>
          <a:lstStyle/>
          <a:p>
            <a:r>
              <a:rPr lang="en-US" dirty="0" smtClean="0"/>
              <a:t>3. Bilinear </a:t>
            </a:r>
            <a:r>
              <a:rPr lang="en-US" dirty="0" smtClean="0"/>
              <a:t>model: </a:t>
            </a:r>
            <a:endParaRPr lang="en-US" dirty="0" smtClean="0"/>
          </a:p>
          <a:p>
            <a:r>
              <a:rPr lang="en-US" dirty="0" smtClean="0"/>
              <a:t>consist </a:t>
            </a:r>
            <a:r>
              <a:rPr lang="en-US" dirty="0" smtClean="0"/>
              <a:t>of two straight line one ascending and other descending </a:t>
            </a:r>
            <a:r>
              <a:rPr lang="el-GR" dirty="0" smtClean="0"/>
              <a:t>β</a:t>
            </a:r>
            <a:r>
              <a:rPr lang="en-US" dirty="0" smtClean="0"/>
              <a:t> term connect two lines</a:t>
            </a:r>
          </a:p>
          <a:p>
            <a:endParaRPr lang="en-US" dirty="0"/>
          </a:p>
          <a:p>
            <a:r>
              <a:rPr lang="en-US" dirty="0" smtClean="0"/>
              <a:t>Log1/c=a(</a:t>
            </a:r>
            <a:r>
              <a:rPr lang="en-US" dirty="0" err="1" smtClean="0"/>
              <a:t>logP</a:t>
            </a:r>
            <a:r>
              <a:rPr lang="en-US" dirty="0" smtClean="0"/>
              <a:t>)-b(log</a:t>
            </a:r>
            <a:r>
              <a:rPr lang="el-GR" dirty="0" smtClean="0"/>
              <a:t>β</a:t>
            </a:r>
            <a:r>
              <a:rPr lang="en-US" dirty="0" smtClean="0"/>
              <a:t>p+1)+c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7200"/>
            <a:ext cx="8229600" cy="5668963"/>
          </a:xfrm>
        </p:spPr>
        <p:txBody>
          <a:bodyPr>
            <a:normAutofit/>
          </a:bodyPr>
          <a:lstStyle/>
          <a:p>
            <a:pPr marL="574675" indent="-574675">
              <a:buNone/>
            </a:pPr>
            <a:r>
              <a:rPr lang="en-US" dirty="0" smtClean="0"/>
              <a:t> (</a:t>
            </a:r>
            <a:r>
              <a:rPr lang="en-US" dirty="0"/>
              <a:t>c) </a:t>
            </a:r>
            <a:r>
              <a:rPr lang="en-US" dirty="0" smtClean="0"/>
              <a:t>To </a:t>
            </a:r>
            <a:r>
              <a:rPr lang="en-US" dirty="0"/>
              <a:t>design a test set of compounds </a:t>
            </a:r>
            <a:r>
              <a:rPr lang="en-US" dirty="0" smtClean="0"/>
              <a:t>to maximize </a:t>
            </a:r>
            <a:r>
              <a:rPr lang="en-US" dirty="0"/>
              <a:t>the </a:t>
            </a:r>
            <a:r>
              <a:rPr lang="en-US" dirty="0" smtClean="0"/>
              <a:t>amount of information concerning </a:t>
            </a:r>
            <a:r>
              <a:rPr lang="en-US" dirty="0"/>
              <a:t>structural requirements for </a:t>
            </a:r>
            <a:r>
              <a:rPr lang="en-US" dirty="0" smtClean="0"/>
              <a:t>activity   from </a:t>
            </a:r>
            <a:r>
              <a:rPr lang="en-US" dirty="0"/>
              <a:t>a minimum number of </a:t>
            </a:r>
            <a:r>
              <a:rPr lang="en-US" dirty="0" smtClean="0"/>
              <a:t>compounds tested.</a:t>
            </a:r>
          </a:p>
          <a:p>
            <a:pPr marL="574675" indent="-574675">
              <a:buNone/>
            </a:pPr>
            <a:endParaRPr lang="en-US" dirty="0" smtClean="0"/>
          </a:p>
          <a:p>
            <a:r>
              <a:rPr lang="en-US" dirty="0"/>
              <a:t>The goals of QSAR studies were first proposed </a:t>
            </a:r>
            <a:r>
              <a:rPr lang="en-US" dirty="0" smtClean="0"/>
              <a:t>about 1865 </a:t>
            </a:r>
            <a:r>
              <a:rPr lang="en-US" dirty="0"/>
              <a:t>to 1870 by Crum-Brown and Fraser, </a:t>
            </a:r>
            <a:r>
              <a:rPr lang="en-US" dirty="0" smtClean="0"/>
              <a:t>They </a:t>
            </a:r>
            <a:r>
              <a:rPr lang="en-US" dirty="0"/>
              <a:t>postulated that the physiological </a:t>
            </a:r>
            <a:r>
              <a:rPr lang="en-US" dirty="0" smtClean="0"/>
              <a:t>action </a:t>
            </a:r>
            <a:r>
              <a:rPr lang="az-Cyrl-AZ" dirty="0" smtClean="0"/>
              <a:t>ф</a:t>
            </a:r>
            <a:r>
              <a:rPr lang="en-US" dirty="0" smtClean="0"/>
              <a:t>, </a:t>
            </a:r>
            <a:r>
              <a:rPr lang="en-US" dirty="0"/>
              <a:t>of a molecule is a function of its chemical </a:t>
            </a:r>
            <a:r>
              <a:rPr lang="en-US" dirty="0" smtClean="0"/>
              <a:t>constitution, </a:t>
            </a:r>
            <a:r>
              <a:rPr lang="en-US" i="1" dirty="0" smtClean="0"/>
              <a:t>C</a:t>
            </a:r>
            <a:r>
              <a:rPr lang="en-US" i="1" dirty="0"/>
              <a:t>.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i="1" dirty="0" smtClean="0"/>
              <a:t>This can be expressed in Equation 2.5: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It has </a:t>
            </a:r>
            <a:r>
              <a:rPr lang="en-US" dirty="0"/>
              <a:t>been found is that biological response can be </a:t>
            </a:r>
            <a:r>
              <a:rPr lang="en-US" dirty="0" smtClean="0"/>
              <a:t>predicted from </a:t>
            </a:r>
            <a:r>
              <a:rPr lang="en-US" dirty="0"/>
              <a:t>physical chemical properties such as </a:t>
            </a:r>
            <a:r>
              <a:rPr lang="en-US" dirty="0" smtClean="0"/>
              <a:t> </a:t>
            </a:r>
          </a:p>
          <a:p>
            <a:r>
              <a:rPr lang="en-US" dirty="0" smtClean="0"/>
              <a:t>vapor pressure</a:t>
            </a:r>
            <a:endParaRPr lang="en-US" dirty="0"/>
          </a:p>
          <a:p>
            <a:r>
              <a:rPr lang="en-US" dirty="0"/>
              <a:t>water </a:t>
            </a:r>
            <a:r>
              <a:rPr lang="en-US" dirty="0" smtClean="0"/>
              <a:t>solubility</a:t>
            </a:r>
          </a:p>
          <a:p>
            <a:r>
              <a:rPr lang="en-US" dirty="0" smtClean="0"/>
              <a:t>electronic parameters</a:t>
            </a:r>
          </a:p>
          <a:p>
            <a:r>
              <a:rPr lang="en-US" dirty="0" smtClean="0"/>
              <a:t> Steric descriptors</a:t>
            </a:r>
            <a:endParaRPr lang="en-US" dirty="0"/>
          </a:p>
          <a:p>
            <a:r>
              <a:rPr lang="en-US" dirty="0"/>
              <a:t>and partition </a:t>
            </a:r>
            <a:r>
              <a:rPr lang="en-US" dirty="0" smtClean="0"/>
              <a:t>coefficients</a:t>
            </a:r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/>
          <a:srcRect b="21311"/>
          <a:stretch>
            <a:fillRect/>
          </a:stretch>
        </p:blipFill>
        <p:spPr bwMode="auto">
          <a:xfrm>
            <a:off x="1143000" y="1447800"/>
            <a:ext cx="50419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/>
          <a:lstStyle/>
          <a:p>
            <a:r>
              <a:rPr lang="en-US" dirty="0"/>
              <a:t>Let us assume that drug </a:t>
            </a:r>
            <a:r>
              <a:rPr lang="en-US" dirty="0" smtClean="0"/>
              <a:t>A’s ED</a:t>
            </a:r>
            <a:r>
              <a:rPr lang="en-US" baseline="-25000" dirty="0" smtClean="0"/>
              <a:t>50</a:t>
            </a:r>
            <a:r>
              <a:rPr lang="en-US" dirty="0" smtClean="0"/>
              <a:t> </a:t>
            </a:r>
            <a:r>
              <a:rPr lang="en-US" dirty="0"/>
              <a:t>is 1 mmol and drug B’s ED</a:t>
            </a:r>
            <a:r>
              <a:rPr lang="en-US" baseline="-25000" dirty="0"/>
              <a:t>50 </a:t>
            </a:r>
            <a:r>
              <a:rPr lang="en-US" dirty="0"/>
              <a:t>is 2 mmol. </a:t>
            </a:r>
            <a:endParaRPr lang="en-US" dirty="0" smtClean="0"/>
          </a:p>
          <a:p>
            <a:r>
              <a:rPr lang="en-US" dirty="0" smtClean="0"/>
              <a:t>Drug </a:t>
            </a:r>
            <a:r>
              <a:rPr lang="en-US" dirty="0"/>
              <a:t>A </a:t>
            </a:r>
            <a:r>
              <a:rPr lang="en-US" dirty="0" smtClean="0"/>
              <a:t>is twice </a:t>
            </a:r>
            <a:r>
              <a:rPr lang="en-US" dirty="0"/>
              <a:t>as potent as drug B. In other words, the smaller </a:t>
            </a:r>
            <a:r>
              <a:rPr lang="en-US" dirty="0" smtClean="0"/>
              <a:t>the ED</a:t>
            </a:r>
            <a:r>
              <a:rPr lang="en-US" baseline="-25000" dirty="0" smtClean="0"/>
              <a:t>50</a:t>
            </a:r>
            <a:r>
              <a:rPr lang="en-US" dirty="0" smtClean="0"/>
              <a:t> </a:t>
            </a:r>
            <a:r>
              <a:rPr lang="en-US" dirty="0"/>
              <a:t>(or ED</a:t>
            </a:r>
            <a:r>
              <a:rPr lang="en-US" baseline="-25000" dirty="0"/>
              <a:t>90</a:t>
            </a:r>
            <a:r>
              <a:rPr lang="en-US" dirty="0"/>
              <a:t>, LD</a:t>
            </a:r>
            <a:r>
              <a:rPr lang="en-US" baseline="-25000" dirty="0"/>
              <a:t>50</a:t>
            </a:r>
            <a:r>
              <a:rPr lang="en-US" dirty="0"/>
              <a:t>, MIC, etc.), the more potent is the substance</a:t>
            </a:r>
          </a:p>
          <a:p>
            <a:pPr>
              <a:buNone/>
            </a:pPr>
            <a:r>
              <a:rPr lang="en-US" dirty="0" smtClean="0"/>
              <a:t>    being </a:t>
            </a:r>
            <a:r>
              <a:rPr lang="en-US" dirty="0"/>
              <a:t>tested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Partition Coefficient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partition coefficient (P)</a:t>
            </a:r>
          </a:p>
          <a:p>
            <a:pPr>
              <a:buNone/>
            </a:pPr>
            <a:r>
              <a:rPr lang="en-US" dirty="0" smtClean="0"/>
              <a:t>    is </a:t>
            </a:r>
            <a:r>
              <a:rPr lang="en-US" dirty="0"/>
              <a:t>the ratio of the molar concentration of chemical in </a:t>
            </a:r>
            <a:r>
              <a:rPr lang="en-US" dirty="0" smtClean="0"/>
              <a:t>the non aqueous </a:t>
            </a:r>
            <a:r>
              <a:rPr lang="en-US" dirty="0"/>
              <a:t>phase (usually 1-octanol) versus that in </a:t>
            </a:r>
            <a:r>
              <a:rPr lang="en-US" dirty="0" smtClean="0"/>
              <a:t>the aqueous </a:t>
            </a:r>
            <a:r>
              <a:rPr lang="en-US" dirty="0"/>
              <a:t>phase (Eq. 2.10).</a:t>
            </a:r>
            <a:r>
              <a:rPr lang="en-US" dirty="0" smtClean="0"/>
              <a:t> </a:t>
            </a:r>
          </a:p>
          <a:p>
            <a:endParaRPr lang="en-US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00200" y="4572000"/>
            <a:ext cx="5257800" cy="121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609600"/>
            <a:ext cx="8229600" cy="5516563"/>
          </a:xfrm>
        </p:spPr>
        <p:txBody>
          <a:bodyPr>
            <a:normAutofit/>
          </a:bodyPr>
          <a:lstStyle/>
          <a:p>
            <a:r>
              <a:rPr lang="en-US" dirty="0" smtClean="0"/>
              <a:t>The </a:t>
            </a:r>
            <a:r>
              <a:rPr lang="en-US" dirty="0"/>
              <a:t>drug will go through a series </a:t>
            </a:r>
            <a:r>
              <a:rPr lang="en-US" dirty="0" smtClean="0"/>
              <a:t>of partitioning </a:t>
            </a:r>
            <a:r>
              <a:rPr lang="en-US" dirty="0"/>
              <a:t>steps: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a) leaving the aqueous extracellular fluids,</a:t>
            </a:r>
          </a:p>
          <a:p>
            <a:r>
              <a:rPr lang="en-US" dirty="0"/>
              <a:t>(b) passing through lipid membranes, </a:t>
            </a:r>
            <a:endParaRPr lang="en-US" dirty="0" smtClean="0"/>
          </a:p>
          <a:p>
            <a:r>
              <a:rPr lang="en-US" dirty="0" smtClean="0"/>
              <a:t>(</a:t>
            </a:r>
            <a:r>
              <a:rPr lang="en-US" dirty="0"/>
              <a:t>c) </a:t>
            </a:r>
            <a:r>
              <a:rPr lang="en-US" dirty="0" smtClean="0"/>
              <a:t>entering other </a:t>
            </a:r>
            <a:r>
              <a:rPr lang="en-US" dirty="0"/>
              <a:t>aqueous environments before reaching the </a:t>
            </a:r>
            <a:r>
              <a:rPr lang="en-US" dirty="0" smtClean="0"/>
              <a:t>receptor</a:t>
            </a:r>
          </a:p>
          <a:p>
            <a:r>
              <a:rPr lang="en-US" dirty="0"/>
              <a:t>In this sense, a drug is undergoing the same </a:t>
            </a:r>
            <a:r>
              <a:rPr lang="en-US" dirty="0" smtClean="0"/>
              <a:t>partitioning phenomenon </a:t>
            </a:r>
            <a:r>
              <a:rPr lang="en-US" dirty="0"/>
              <a:t>that happens to any chemical in a </a:t>
            </a:r>
            <a:r>
              <a:rPr lang="en-US" dirty="0" smtClean="0"/>
              <a:t>separatory funnel </a:t>
            </a:r>
            <a:r>
              <a:rPr lang="en-US" dirty="0"/>
              <a:t>containing water and a nonpolar solvent </a:t>
            </a:r>
            <a:r>
              <a:rPr lang="en-US" dirty="0" smtClean="0"/>
              <a:t>such as hexane, chloroform</a:t>
            </a:r>
            <a:r>
              <a:rPr lang="en-US" dirty="0"/>
              <a:t>, or ether.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533400"/>
            <a:ext cx="8229600" cy="5592763"/>
          </a:xfrm>
        </p:spPr>
        <p:txBody>
          <a:bodyPr>
            <a:normAutofit/>
          </a:bodyPr>
          <a:lstStyle/>
          <a:p>
            <a:r>
              <a:rPr lang="en-US" sz="2800" b="1" dirty="0"/>
              <a:t>The difference between the separatory funnel </a:t>
            </a:r>
            <a:r>
              <a:rPr lang="en-US" sz="2800" b="1" dirty="0" smtClean="0"/>
              <a:t>model and </a:t>
            </a:r>
            <a:r>
              <a:rPr lang="en-US" sz="2800" b="1" dirty="0"/>
              <a:t>what actually occurs in the body is that the </a:t>
            </a:r>
            <a:r>
              <a:rPr lang="en-US" sz="2800" b="1" dirty="0" smtClean="0"/>
              <a:t>partitioning</a:t>
            </a:r>
          </a:p>
          <a:p>
            <a:endParaRPr lang="en-US" b="1" dirty="0"/>
          </a:p>
          <a:p>
            <a:endParaRPr lang="en-US" b="1" dirty="0"/>
          </a:p>
          <a:p>
            <a:r>
              <a:rPr lang="en-US" sz="2400" dirty="0" smtClean="0"/>
              <a:t>In </a:t>
            </a:r>
            <a:r>
              <a:rPr lang="en-US" sz="2400" dirty="0"/>
              <a:t>the funnel will reach an equilibrium at which the rate </a:t>
            </a:r>
            <a:r>
              <a:rPr lang="en-US" sz="2400" dirty="0" smtClean="0"/>
              <a:t>of chemical </a:t>
            </a:r>
            <a:r>
              <a:rPr lang="en-US" sz="2400" dirty="0"/>
              <a:t>leaving the aqueous phase and entering the organic</a:t>
            </a:r>
          </a:p>
          <a:p>
            <a:pPr marL="339725" indent="-339725">
              <a:buNone/>
            </a:pPr>
            <a:r>
              <a:rPr lang="en-US" sz="2400" dirty="0" smtClean="0"/>
              <a:t>    phase </a:t>
            </a:r>
            <a:r>
              <a:rPr lang="en-US" sz="2400" dirty="0"/>
              <a:t>will equal the rate of the chemical </a:t>
            </a:r>
            <a:r>
              <a:rPr lang="en-US" sz="2400" dirty="0" smtClean="0"/>
              <a:t> moving </a:t>
            </a:r>
            <a:r>
              <a:rPr lang="en-US" sz="2400" dirty="0"/>
              <a:t>from </a:t>
            </a:r>
            <a:r>
              <a:rPr lang="en-US" sz="2400" dirty="0" smtClean="0"/>
              <a:t>the organic </a:t>
            </a:r>
            <a:r>
              <a:rPr lang="en-US" sz="2400" dirty="0"/>
              <a:t>phase to the aqueous </a:t>
            </a:r>
            <a:r>
              <a:rPr lang="en-US" sz="2400" dirty="0" smtClean="0"/>
              <a:t>  phase</a:t>
            </a:r>
            <a:r>
              <a:rPr lang="en-US" sz="2400" dirty="0"/>
              <a:t>. </a:t>
            </a:r>
            <a:endParaRPr lang="en-US" sz="2400" dirty="0" smtClean="0"/>
          </a:p>
          <a:p>
            <a:pPr marL="339725" indent="-339725">
              <a:buNone/>
            </a:pPr>
            <a:r>
              <a:rPr lang="en-US" sz="2400" dirty="0"/>
              <a:t> </a:t>
            </a:r>
            <a:r>
              <a:rPr lang="en-US" sz="2400" dirty="0" smtClean="0"/>
              <a:t>    This </a:t>
            </a:r>
            <a:r>
              <a:rPr lang="en-US" sz="2400" dirty="0"/>
              <a:t>is not the </a:t>
            </a:r>
            <a:r>
              <a:rPr lang="en-US" sz="2400" dirty="0" smtClean="0"/>
              <a:t>physiological situation.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4056993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685800"/>
            <a:ext cx="8229600" cy="5440363"/>
          </a:xfrm>
        </p:spPr>
        <p:txBody>
          <a:bodyPr>
            <a:normAutofit/>
          </a:bodyPr>
          <a:lstStyle/>
          <a:p>
            <a:r>
              <a:rPr lang="en-US" dirty="0"/>
              <a:t>Upon administration, the drug will be </a:t>
            </a:r>
            <a:r>
              <a:rPr lang="en-US" i="1" dirty="0"/>
              <a:t>pushed </a:t>
            </a:r>
            <a:r>
              <a:rPr lang="en-US" dirty="0" smtClean="0"/>
              <a:t>through the </a:t>
            </a:r>
            <a:r>
              <a:rPr lang="en-US" dirty="0"/>
              <a:t>membranes because of the high concentration of drug </a:t>
            </a:r>
            <a:r>
              <a:rPr lang="en-US" dirty="0" smtClean="0"/>
              <a:t>in the </a:t>
            </a:r>
            <a:r>
              <a:rPr lang="en-US" dirty="0"/>
              <a:t>extracellular fluids relative to </a:t>
            </a:r>
            <a:r>
              <a:rPr lang="en-US" dirty="0" smtClean="0"/>
              <a:t>the concentration </a:t>
            </a:r>
            <a:r>
              <a:rPr lang="en-US" dirty="0"/>
              <a:t>in </a:t>
            </a:r>
            <a:r>
              <a:rPr lang="en-US" dirty="0" smtClean="0"/>
              <a:t>the intracellular </a:t>
            </a:r>
            <a:r>
              <a:rPr lang="en-US" dirty="0"/>
              <a:t>compartments.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an attempt to maintain </a:t>
            </a:r>
            <a:r>
              <a:rPr lang="en-US" dirty="0" smtClean="0"/>
              <a:t>equilibrium ratios</a:t>
            </a:r>
            <a:r>
              <a:rPr lang="en-US" dirty="0"/>
              <a:t>, the flow of the drug will be from </a:t>
            </a:r>
            <a:r>
              <a:rPr lang="en-US" dirty="0" smtClean="0"/>
              <a:t>systemic circulation </a:t>
            </a:r>
            <a:r>
              <a:rPr lang="en-US" dirty="0"/>
              <a:t>through the membranes onto the receptors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As the </a:t>
            </a:r>
            <a:r>
              <a:rPr lang="en-US" dirty="0"/>
              <a:t>drug is metabolized and excreted from the body, it </a:t>
            </a:r>
            <a:r>
              <a:rPr lang="en-US" dirty="0" smtClean="0"/>
              <a:t>will be </a:t>
            </a:r>
            <a:r>
              <a:rPr lang="en-US" i="1" dirty="0"/>
              <a:t>pulled </a:t>
            </a:r>
            <a:r>
              <a:rPr lang="en-US" dirty="0"/>
              <a:t>back across </a:t>
            </a:r>
            <a:r>
              <a:rPr lang="en-US" dirty="0" smtClean="0"/>
              <a:t>the membranes</a:t>
            </a:r>
            <a:r>
              <a:rPr lang="en-US" dirty="0"/>
              <a:t>, and the </a:t>
            </a:r>
            <a:r>
              <a:rPr lang="en-US" dirty="0" smtClean="0"/>
              <a:t>concentration of </a:t>
            </a:r>
            <a:r>
              <a:rPr lang="en-US" dirty="0"/>
              <a:t>drug at the receptors will decrease.</a:t>
            </a:r>
          </a:p>
        </p:txBody>
      </p:sp>
    </p:spTree>
    <p:extLst>
      <p:ext uri="{BB962C8B-B14F-4D97-AF65-F5344CB8AC3E}">
        <p14:creationId xmlns:p14="http://schemas.microsoft.com/office/powerpoint/2010/main" val="28987135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444</TotalTime>
  <Words>1318</Words>
  <Application>Microsoft Office PowerPoint</Application>
  <PresentationFormat>عرض على الشاشة (3:4)‏</PresentationFormat>
  <Paragraphs>107</Paragraphs>
  <Slides>26</Slides>
  <Notes>3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26</vt:i4>
      </vt:variant>
    </vt:vector>
  </HeadingPairs>
  <TitlesOfParts>
    <vt:vector size="27" baseType="lpstr">
      <vt:lpstr>تجاور</vt:lpstr>
      <vt:lpstr>Organic medicinal chemistry </vt:lpstr>
      <vt:lpstr>Statistical Prediction of Pharmacological Activity</vt:lpstr>
      <vt:lpstr>عرض تقديمي في PowerPoint</vt:lpstr>
      <vt:lpstr>عرض تقديمي في PowerPoint</vt:lpstr>
      <vt:lpstr>عرض تقديمي في PowerPoint</vt:lpstr>
      <vt:lpstr>Partition Coefficient</vt:lpstr>
      <vt:lpstr>عرض تقديمي في PowerPoint</vt:lpstr>
      <vt:lpstr>عرض تقديمي في PowerPoint</vt:lpstr>
      <vt:lpstr>عرض تقديمي في PowerPoint</vt:lpstr>
      <vt:lpstr>The question that now must be asked is what immiscible nonpolar solvent system best mimics the water/lipid membrane barriers found in the body?</vt:lpstr>
      <vt:lpstr>Chemical nature of the lipid membranes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Method for determination of partition coefficients</vt:lpstr>
      <vt:lpstr>Other Physico-chemical properties</vt:lpstr>
      <vt:lpstr>عرض تقديمي في PowerPoint</vt:lpstr>
      <vt:lpstr>عرض تقديمي في PowerPoint</vt:lpstr>
      <vt:lpstr>QSAR model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HP</cp:lastModifiedBy>
  <cp:revision>40</cp:revision>
  <dcterms:created xsi:type="dcterms:W3CDTF">2016-03-23T13:06:23Z</dcterms:created>
  <dcterms:modified xsi:type="dcterms:W3CDTF">2019-03-13T19:47:31Z</dcterms:modified>
</cp:coreProperties>
</file>