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1" r:id="rId3"/>
    <p:sldId id="267" r:id="rId4"/>
    <p:sldId id="268" r:id="rId5"/>
    <p:sldId id="266" r:id="rId6"/>
    <p:sldId id="269" r:id="rId7"/>
    <p:sldId id="270" r:id="rId8"/>
    <p:sldId id="258" r:id="rId9"/>
    <p:sldId id="272" r:id="rId10"/>
    <p:sldId id="273" r:id="rId11"/>
    <p:sldId id="260" r:id="rId12"/>
    <p:sldId id="261" r:id="rId13"/>
    <p:sldId id="263" r:id="rId14"/>
    <p:sldId id="274" r:id="rId15"/>
    <p:sldId id="262"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25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0E040F-A2D9-4CD6-938B-A2F4CA0A696A}" type="datetimeFigureOut">
              <a:rPr lang="ar-IQ" smtClean="0"/>
              <a:pPr/>
              <a:t>08/04/1440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A96CD6A-CD58-4375-B39D-546D7D2062B0}" type="slidenum">
              <a:rPr lang="ar-IQ" smtClean="0"/>
              <a:pPr/>
              <a:t>‹#›</a:t>
            </a:fld>
            <a:endParaRPr lang="ar-IQ"/>
          </a:p>
        </p:txBody>
      </p:sp>
    </p:spTree>
    <p:extLst>
      <p:ext uri="{BB962C8B-B14F-4D97-AF65-F5344CB8AC3E}">
        <p14:creationId xmlns:p14="http://schemas.microsoft.com/office/powerpoint/2010/main" val="40002550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5813F97-BB7D-4345-A0C7-9F0D9587B0BB}"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Tree>
    <p:extLst>
      <p:ext uri="{BB962C8B-B14F-4D97-AF65-F5344CB8AC3E}">
        <p14:creationId xmlns:p14="http://schemas.microsoft.com/office/powerpoint/2010/main" val="280664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7637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E8A01-92F2-4F0B-A49E-7D12EBBC37C4}"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616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FA0D936-69DE-44F6-B3D3-E04A7EE475F6}"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978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981802-90A5-4D2E-A98B-2E30F02841D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852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C3BB7C-89B1-4655-BE83-4D840E1C7358}"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9436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5771-F1CE-45AB-AC0D-57318472CE77}"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98359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9EB7C-208C-450B-83B7-8D8B52FF8B4C}"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8912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601B-4E72-4503-871B-05B77FB53B60}"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01707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381A5-FB1C-4F9C-8416-0CA159135661}"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13230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F523A-6C7E-4B5E-B30B-D53C366BF68B}"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6499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7C5700F-EBCC-48FF-8737-2D232A5FE9A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54818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3345" y="3886200"/>
            <a:ext cx="8229600" cy="1143000"/>
          </a:xfrm>
          <a:prstGeom prst="rect">
            <a:avLst/>
          </a:prstGeom>
          <a:solidFill>
            <a:srgbClr val="8064A2">
              <a:lumMod val="40000"/>
              <a:lumOff val="60000"/>
            </a:srgb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ysClr val="windowText" lastClr="000000"/>
                </a:solidFill>
                <a:effectLst/>
                <a:uLnTx/>
                <a:uFillTx/>
                <a:latin typeface="Calibri"/>
                <a:ea typeface="+mj-ea"/>
                <a:cs typeface="+mj-cs"/>
              </a:rPr>
              <a:t>Biopharmaceuitcs</a:t>
            </a: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 </a:t>
            </a:r>
            <a:b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lab </a:t>
            </a: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5 </a:t>
            </a: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Rectangle 1"/>
          <p:cNvSpPr/>
          <p:nvPr/>
        </p:nvSpPr>
        <p:spPr>
          <a:xfrm>
            <a:off x="291954" y="5320145"/>
            <a:ext cx="8380991" cy="584775"/>
          </a:xfrm>
          <a:prstGeom prst="rect">
            <a:avLst/>
          </a:prstGeom>
          <a:solidFill>
            <a:schemeClr val="accent1">
              <a:lumMod val="90000"/>
            </a:schemeClr>
          </a:solidFill>
        </p:spPr>
        <p:txBody>
          <a:bodyPr wrap="square">
            <a:spAutoFit/>
          </a:bodyPr>
          <a:lstStyle/>
          <a:p>
            <a:pPr algn="ctr"/>
            <a:r>
              <a:rPr lang="en-US" sz="3200" dirty="0"/>
              <a:t>PH and Solvent Effect on Drug Solubility</a:t>
            </a:r>
            <a:endParaRPr lang="en-US" sz="32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33400"/>
            <a:ext cx="4191000" cy="2705100"/>
          </a:xfrm>
          <a:prstGeom prst="rect">
            <a:avLst/>
          </a:prstGeom>
        </p:spPr>
      </p:pic>
    </p:spTree>
    <p:extLst>
      <p:ext uri="{BB962C8B-B14F-4D97-AF65-F5344CB8AC3E}">
        <p14:creationId xmlns:p14="http://schemas.microsoft.com/office/powerpoint/2010/main" val="10681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par>
                                <p:cTn id="7" presetID="1" presetClass="emph" presetSubtype="2" fill="hold" nodeType="withEffect">
                                  <p:stCondLst>
                                    <p:cond delay="0"/>
                                  </p:stCondLst>
                                  <p:childTnLst>
                                    <p:animClr clrSpc="rgb" dir="cw">
                                      <p:cBhvr>
                                        <p:cTn id="8" dur="2000" fill="hold"/>
                                        <p:tgtEl>
                                          <p:spTgt spid="2"/>
                                        </p:tgtEl>
                                        <p:attrNameLst>
                                          <p:attrName>fillcolor</p:attrName>
                                        </p:attrNameLst>
                                      </p:cBhvr>
                                      <p:to>
                                        <a:schemeClr val="accent2"/>
                                      </p:to>
                                    </p:animClr>
                                    <p:set>
                                      <p:cBhvr>
                                        <p:cTn id="9" dur="2000" fill="hold"/>
                                        <p:tgtEl>
                                          <p:spTgt spid="2"/>
                                        </p:tgtEl>
                                        <p:attrNameLst>
                                          <p:attrName>fill.type</p:attrName>
                                        </p:attrNameLst>
                                      </p:cBhvr>
                                      <p:to>
                                        <p:strVal val="solid"/>
                                      </p:to>
                                    </p:set>
                                    <p:set>
                                      <p:cBhvr>
                                        <p:cTn id="10"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10</a:t>
            </a:fld>
            <a:endParaRPr lang="en-US">
              <a:solidFill>
                <a:prstClr val="black">
                  <a:lumMod val="65000"/>
                  <a:lumOff val="35000"/>
                </a:prstClr>
              </a:solidFill>
            </a:endParaRPr>
          </a:p>
        </p:txBody>
      </p:sp>
      <p:pic>
        <p:nvPicPr>
          <p:cNvPr id="2050" name="Picture 2"/>
          <p:cNvPicPr>
            <a:picLocks noGrp="1" noChangeAspect="1" noChangeArrowheads="1"/>
          </p:cNvPicPr>
          <p:nvPr>
            <p:ph idx="1"/>
          </p:nvPr>
        </p:nvPicPr>
        <p:blipFill>
          <a:blip r:embed="rId2" cstate="print"/>
          <a:srcRect t="3704"/>
          <a:stretch>
            <a:fillRect/>
          </a:stretch>
        </p:blipFill>
        <p:spPr bwMode="auto">
          <a:xfrm>
            <a:off x="609600" y="1143000"/>
            <a:ext cx="7924800" cy="3962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chor="ctr"/>
          <a:lstStyle/>
          <a:p>
            <a:r>
              <a:rPr lang="en-US" sz="3600" b="1" i="1" dirty="0" smtClean="0"/>
              <a:t>Combined Effect of pH and Solvents</a:t>
            </a:r>
            <a:endParaRPr lang="ar-IQ" dirty="0"/>
          </a:p>
        </p:txBody>
      </p:sp>
      <p:sp>
        <p:nvSpPr>
          <p:cNvPr id="3" name="Content Placeholder 2"/>
          <p:cNvSpPr>
            <a:spLocks noGrp="1"/>
          </p:cNvSpPr>
          <p:nvPr>
            <p:ph idx="1"/>
          </p:nvPr>
        </p:nvSpPr>
        <p:spPr/>
        <p:txBody>
          <a:bodyPr>
            <a:normAutofit/>
          </a:bodyPr>
          <a:lstStyle/>
          <a:p>
            <a:pPr algn="just"/>
            <a:r>
              <a:rPr lang="en-US" dirty="0" smtClean="0">
                <a:solidFill>
                  <a:schemeClr val="tx1"/>
                </a:solidFill>
              </a:rPr>
              <a:t>Edmonson and </a:t>
            </a:r>
            <a:r>
              <a:rPr lang="en-US" dirty="0" err="1" smtClean="0">
                <a:solidFill>
                  <a:schemeClr val="tx1"/>
                </a:solidFill>
              </a:rPr>
              <a:t>Goyan</a:t>
            </a:r>
            <a:r>
              <a:rPr lang="en-US" dirty="0" smtClean="0">
                <a:solidFill>
                  <a:schemeClr val="tx1"/>
                </a:solidFill>
              </a:rPr>
              <a:t>  investigated the effect of alcohol on the solubility of </a:t>
            </a:r>
            <a:r>
              <a:rPr lang="en-US" dirty="0" err="1" smtClean="0">
                <a:solidFill>
                  <a:schemeClr val="tx1"/>
                </a:solidFill>
              </a:rPr>
              <a:t>phenobarbital</a:t>
            </a:r>
            <a:r>
              <a:rPr lang="en-US" dirty="0" smtClean="0">
                <a:solidFill>
                  <a:schemeClr val="tx1"/>
                </a:solidFill>
              </a:rPr>
              <a:t>.</a:t>
            </a:r>
          </a:p>
          <a:p>
            <a:pPr algn="just"/>
            <a:r>
              <a:rPr lang="en-US" dirty="0" smtClean="0">
                <a:solidFill>
                  <a:schemeClr val="tx1"/>
                </a:solidFill>
              </a:rPr>
              <a:t>The results of Edmonson and </a:t>
            </a:r>
            <a:r>
              <a:rPr lang="en-US" dirty="0" err="1" smtClean="0">
                <a:solidFill>
                  <a:schemeClr val="tx1"/>
                </a:solidFill>
              </a:rPr>
              <a:t>Goyan</a:t>
            </a:r>
            <a:r>
              <a:rPr lang="en-US" dirty="0" smtClean="0">
                <a:solidFill>
                  <a:schemeClr val="tx1"/>
                </a:solidFill>
              </a:rPr>
              <a:t> are shown in Figure </a:t>
            </a:r>
            <a:r>
              <a:rPr lang="en-US" dirty="0" smtClean="0">
                <a:solidFill>
                  <a:schemeClr val="tx1"/>
                </a:solidFill>
              </a:rPr>
              <a:t>1, </a:t>
            </a:r>
            <a:r>
              <a:rPr lang="en-US" dirty="0" smtClean="0">
                <a:solidFill>
                  <a:schemeClr val="tx1"/>
                </a:solidFill>
              </a:rPr>
              <a:t>where one observes that the </a:t>
            </a:r>
            <a:r>
              <a:rPr lang="en-US" dirty="0" err="1" smtClean="0">
                <a:solidFill>
                  <a:schemeClr val="tx1"/>
                </a:solidFill>
              </a:rPr>
              <a:t>pKa</a:t>
            </a:r>
            <a:r>
              <a:rPr lang="en-US" dirty="0" smtClean="0">
                <a:solidFill>
                  <a:schemeClr val="tx1"/>
                </a:solidFill>
              </a:rPr>
              <a:t> of phenobarbital, 7.41, is raised to 7.92 in a </a:t>
            </a:r>
            <a:r>
              <a:rPr lang="en-US" dirty="0" err="1" smtClean="0">
                <a:solidFill>
                  <a:schemeClr val="tx1"/>
                </a:solidFill>
              </a:rPr>
              <a:t>hydroalcoholic</a:t>
            </a:r>
            <a:r>
              <a:rPr lang="en-US" dirty="0" smtClean="0">
                <a:solidFill>
                  <a:schemeClr val="tx1"/>
                </a:solidFill>
              </a:rPr>
              <a:t> solution containing 30% by volume of alcohol. </a:t>
            </a:r>
          </a:p>
          <a:p>
            <a:pPr algn="just"/>
            <a:r>
              <a:rPr lang="en-US" dirty="0" smtClean="0">
                <a:solidFill>
                  <a:schemeClr val="tx1"/>
                </a:solidFill>
              </a:rPr>
              <a:t>Furthermore, as can be seen in Figure </a:t>
            </a:r>
            <a:r>
              <a:rPr lang="en-US" dirty="0">
                <a:solidFill>
                  <a:schemeClr val="tx1"/>
                </a:solidFill>
              </a:rPr>
              <a:t>2</a:t>
            </a:r>
            <a:r>
              <a:rPr lang="en-US" dirty="0" smtClean="0">
                <a:solidFill>
                  <a:schemeClr val="tx1"/>
                </a:solidFill>
              </a:rPr>
              <a:t>, </a:t>
            </a:r>
            <a:r>
              <a:rPr lang="en-US" dirty="0" smtClean="0">
                <a:solidFill>
                  <a:schemeClr val="tx1"/>
                </a:solidFill>
              </a:rPr>
              <a:t>the solubility, So, of un-ionized phenobarbital is increased from 0.12 g/100 mL or 0.005 M in water to 0.64% or 0.0276 M in a 30% alcoholic solution. </a:t>
            </a:r>
            <a:endParaRPr lang="ar-IQ" dirty="0">
              <a:solidFill>
                <a:schemeClr val="tx1"/>
              </a:solidFill>
            </a:endParaRP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11</a:t>
            </a:fld>
            <a:endParaRPr lang="en-US">
              <a:solidFill>
                <a:prstClr val="black">
                  <a:lumMod val="65000"/>
                  <a:lumOff val="35000"/>
                </a:prst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12</a:t>
            </a:fld>
            <a:endParaRPr lang="en-US">
              <a:solidFill>
                <a:prstClr val="black">
                  <a:lumMod val="65000"/>
                  <a:lumOff val="35000"/>
                </a:prst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143000" y="990600"/>
            <a:ext cx="6227203" cy="3505200"/>
          </a:xfrm>
          <a:prstGeom prst="rect">
            <a:avLst/>
          </a:prstGeom>
          <a:noFill/>
          <a:ln w="9525">
            <a:noFill/>
            <a:miter lim="800000"/>
            <a:headEnd/>
            <a:tailEnd/>
          </a:ln>
        </p:spPr>
      </p:pic>
      <p:sp>
        <p:nvSpPr>
          <p:cNvPr id="2" name="TextBox 1"/>
          <p:cNvSpPr txBox="1"/>
          <p:nvPr/>
        </p:nvSpPr>
        <p:spPr>
          <a:xfrm>
            <a:off x="3810000" y="5105400"/>
            <a:ext cx="1600200" cy="369332"/>
          </a:xfrm>
          <a:prstGeom prst="rect">
            <a:avLst/>
          </a:prstGeom>
          <a:noFill/>
        </p:spPr>
        <p:txBody>
          <a:bodyPr wrap="square" rtlCol="0">
            <a:spAutoFit/>
          </a:bodyPr>
          <a:lstStyle/>
          <a:p>
            <a:r>
              <a:rPr lang="en-US" dirty="0" smtClean="0"/>
              <a:t>Fig 1</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13</a:t>
            </a:fld>
            <a:endParaRPr lang="en-US">
              <a:solidFill>
                <a:prstClr val="black">
                  <a:lumMod val="65000"/>
                  <a:lumOff val="35000"/>
                </a:prst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667000" y="228600"/>
            <a:ext cx="3581048" cy="4525963"/>
          </a:xfrm>
          <a:prstGeom prst="rect">
            <a:avLst/>
          </a:prstGeom>
          <a:noFill/>
          <a:ln w="9525">
            <a:noFill/>
            <a:miter lim="800000"/>
            <a:headEnd/>
            <a:tailEnd/>
          </a:ln>
        </p:spPr>
      </p:pic>
      <p:sp>
        <p:nvSpPr>
          <p:cNvPr id="2" name="TextBox 1"/>
          <p:cNvSpPr txBox="1"/>
          <p:nvPr/>
        </p:nvSpPr>
        <p:spPr>
          <a:xfrm>
            <a:off x="3429000" y="5181600"/>
            <a:ext cx="2133600" cy="369332"/>
          </a:xfrm>
          <a:prstGeom prst="rect">
            <a:avLst/>
          </a:prstGeom>
          <a:noFill/>
        </p:spPr>
        <p:txBody>
          <a:bodyPr wrap="square" rtlCol="0">
            <a:spAutoFit/>
          </a:bodyPr>
          <a:lstStyle/>
          <a:p>
            <a:r>
              <a:rPr lang="en-US" dirty="0" smtClean="0"/>
              <a:t>Fig 2</a:t>
            </a:r>
            <a:endParaRPr lang="en-US" dirty="0"/>
          </a:p>
        </p:txBody>
      </p:sp>
    </p:spTree>
    <p:extLst>
      <p:ext uri="{BB962C8B-B14F-4D97-AF65-F5344CB8AC3E}">
        <p14:creationId xmlns:p14="http://schemas.microsoft.com/office/powerpoint/2010/main" val="122979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sz="2400" dirty="0" smtClean="0">
                <a:latin typeface="+mj-lt"/>
              </a:rPr>
              <a:t>The calculation of solubility as a function of pH involving these results is illustrated in the following example.</a:t>
            </a:r>
            <a:endParaRPr lang="ar-IQ" sz="2400" dirty="0" smtClean="0">
              <a:latin typeface="+mj-lt"/>
            </a:endParaRPr>
          </a:p>
          <a:p>
            <a:pPr>
              <a:buNone/>
            </a:pPr>
            <a:r>
              <a:rPr lang="en-US" sz="2400" b="1" dirty="0" smtClean="0">
                <a:latin typeface="+mj-lt"/>
              </a:rPr>
              <a:t>    Example 9-3</a:t>
            </a:r>
          </a:p>
          <a:p>
            <a:pPr>
              <a:buNone/>
            </a:pPr>
            <a:r>
              <a:rPr lang="en-US" sz="2400" b="1" dirty="0" smtClean="0">
                <a:latin typeface="+mj-lt"/>
              </a:rPr>
              <a:t>    Minimum pH for Complete Solubility</a:t>
            </a:r>
            <a:endParaRPr lang="ar-IQ" sz="2400" b="1" dirty="0" smtClean="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762000" y="2667000"/>
            <a:ext cx="7738460" cy="3124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endParaRPr lang="en-US" sz="2400" dirty="0" smtClean="0"/>
          </a:p>
          <a:p>
            <a:endParaRPr lang="en-US" sz="2400" dirty="0" smtClean="0"/>
          </a:p>
          <a:p>
            <a:endParaRPr lang="en-US" sz="2400" dirty="0" smtClean="0"/>
          </a:p>
          <a:p>
            <a:r>
              <a:rPr lang="en-US" sz="2400" dirty="0" smtClean="0"/>
              <a:t>From the calculations of Example 9-3, it is seen that </a:t>
            </a:r>
            <a:r>
              <a:rPr lang="en-US" sz="2400" b="1" dirty="0" smtClean="0"/>
              <a:t>although the addition of alcohol increases the </a:t>
            </a:r>
            <a:r>
              <a:rPr lang="en-US" sz="2400" b="1" dirty="0" err="1" smtClean="0"/>
              <a:t>pKa</a:t>
            </a:r>
            <a:r>
              <a:rPr lang="en-US" sz="2400" b="1" dirty="0" smtClean="0"/>
              <a:t>, it also increases the solubility of the un-ionized form of the drug over that found in water sufficiently so that the pH can be reduced somewhat before precipitation occurs.</a:t>
            </a:r>
            <a:endParaRPr lang="ar-IQ" sz="24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algn="just"/>
            <a:r>
              <a:rPr lang="en-US" dirty="0">
                <a:solidFill>
                  <a:schemeClr val="tx1"/>
                </a:solidFill>
              </a:rPr>
              <a:t>The emerging trends in the combinatorial chemistry and drug design have led to the development of drug candidates with greater </a:t>
            </a:r>
            <a:r>
              <a:rPr lang="en-US" dirty="0" err="1" smtClean="0">
                <a:solidFill>
                  <a:schemeClr val="tx1"/>
                </a:solidFill>
              </a:rPr>
              <a:t>lipophilicity</a:t>
            </a:r>
            <a:r>
              <a:rPr lang="en-US" dirty="0" smtClean="0">
                <a:solidFill>
                  <a:schemeClr val="tx1"/>
                </a:solidFill>
              </a:rPr>
              <a:t> , </a:t>
            </a:r>
            <a:r>
              <a:rPr lang="en-US" dirty="0">
                <a:solidFill>
                  <a:schemeClr val="tx1"/>
                </a:solidFill>
              </a:rPr>
              <a:t>high molecular weight and poor water solubility. </a:t>
            </a:r>
            <a:endParaRPr lang="en-US"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Majority </a:t>
            </a:r>
            <a:r>
              <a:rPr lang="en-US" dirty="0">
                <a:solidFill>
                  <a:schemeClr val="tx1"/>
                </a:solidFill>
              </a:rPr>
              <a:t>of the failures in new drug development have been attributed to poor water solubility of the drug. Issues associated with poor solubility can lead to low bioavailability resulting in suboptimal drug delivery. </a:t>
            </a:r>
            <a:endParaRPr lang="en-US" dirty="0" smtClean="0">
              <a:solidFill>
                <a:schemeClr val="tx1"/>
              </a:solidFill>
            </a:endParaRPr>
          </a:p>
          <a:p>
            <a:pPr algn="just"/>
            <a:endParaRPr lang="en-US" dirty="0" smtClean="0">
              <a:solidFill>
                <a:schemeClr val="tx1"/>
              </a:solidFill>
            </a:endParaRPr>
          </a:p>
          <a:p>
            <a:pPr algn="just"/>
            <a:r>
              <a:rPr lang="en-US" dirty="0" smtClean="0">
                <a:solidFill>
                  <a:schemeClr val="tx1"/>
                </a:solidFill>
              </a:rPr>
              <a:t>About </a:t>
            </a:r>
            <a:r>
              <a:rPr lang="en-US" dirty="0">
                <a:solidFill>
                  <a:schemeClr val="tx1"/>
                </a:solidFill>
              </a:rPr>
              <a:t>40% of drugs with market approval and nearly 90% of molecules in the discovery pipeline are poorly </a:t>
            </a:r>
            <a:r>
              <a:rPr lang="en-US" dirty="0" smtClean="0">
                <a:solidFill>
                  <a:schemeClr val="tx1"/>
                </a:solidFill>
              </a:rPr>
              <a:t>water-soluble.</a:t>
            </a:r>
            <a:endParaRPr lang="en-US" dirty="0">
              <a:solidFill>
                <a:schemeClr val="tx1"/>
              </a:solidFill>
            </a:endParaRP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2</a:t>
            </a:fld>
            <a:endParaRPr lang="en-US">
              <a:solidFill>
                <a:prstClr val="black">
                  <a:lumMod val="65000"/>
                  <a:lumOff val="35000"/>
                </a:prstClr>
              </a:solidFill>
            </a:endParaRPr>
          </a:p>
        </p:txBody>
      </p:sp>
    </p:spTree>
    <p:extLst>
      <p:ext uri="{BB962C8B-B14F-4D97-AF65-F5344CB8AC3E}">
        <p14:creationId xmlns:p14="http://schemas.microsoft.com/office/powerpoint/2010/main" val="48108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Insoluble drug delivery strategies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828800"/>
            <a:ext cx="7238999" cy="4495800"/>
          </a:xfrm>
        </p:spPr>
      </p:pic>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3</a:t>
            </a:fld>
            <a:endParaRPr lang="en-US">
              <a:solidFill>
                <a:prstClr val="black">
                  <a:lumMod val="65000"/>
                  <a:lumOff val="35000"/>
                </a:prstClr>
              </a:solidFill>
            </a:endParaRPr>
          </a:p>
        </p:txBody>
      </p:sp>
    </p:spTree>
    <p:extLst>
      <p:ext uri="{BB962C8B-B14F-4D97-AF65-F5344CB8AC3E}">
        <p14:creationId xmlns:p14="http://schemas.microsoft.com/office/powerpoint/2010/main" val="311317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lgn="just"/>
            <a:r>
              <a:rPr lang="en-US" dirty="0" smtClean="0">
                <a:solidFill>
                  <a:schemeClr val="tx1"/>
                </a:solidFill>
              </a:rPr>
              <a:t>In formulating liquid solutions of pharmaceuticals, it is important  for the pharmacist to be aware of factors which may affect the solubility of the individual drug constituents . </a:t>
            </a:r>
          </a:p>
          <a:p>
            <a:pPr algn="just"/>
            <a:r>
              <a:rPr lang="en-US" dirty="0" smtClean="0">
                <a:solidFill>
                  <a:schemeClr val="tx1"/>
                </a:solidFill>
              </a:rPr>
              <a:t>Two such factors which can be used to advantage in increasing  solubility are the effect attributable to </a:t>
            </a:r>
            <a:r>
              <a:rPr lang="en-US" b="1" dirty="0" smtClean="0">
                <a:solidFill>
                  <a:schemeClr val="tx1"/>
                </a:solidFill>
              </a:rPr>
              <a:t>PH and solvent</a:t>
            </a:r>
            <a:r>
              <a:rPr lang="en-US" dirty="0" smtClean="0">
                <a:solidFill>
                  <a:schemeClr val="tx1"/>
                </a:solidFill>
              </a:rPr>
              <a:t>. </a:t>
            </a:r>
          </a:p>
          <a:p>
            <a:pPr algn="just">
              <a:buFont typeface="Wingdings" pitchFamily="2" charset="2"/>
              <a:buChar char="v"/>
            </a:pPr>
            <a:r>
              <a:rPr lang="en-US" sz="2800" b="1" dirty="0" smtClean="0">
                <a:solidFill>
                  <a:schemeClr val="tx1"/>
                </a:solidFill>
              </a:rPr>
              <a:t>pH modification and salt forms :</a:t>
            </a:r>
          </a:p>
          <a:p>
            <a:pPr marL="0" indent="0" algn="just">
              <a:buNone/>
            </a:pPr>
            <a:r>
              <a:rPr lang="en-US" dirty="0" smtClean="0">
                <a:solidFill>
                  <a:schemeClr val="tx1"/>
                </a:solidFill>
              </a:rPr>
              <a:t> </a:t>
            </a:r>
            <a:r>
              <a:rPr lang="en-US" dirty="0">
                <a:solidFill>
                  <a:schemeClr val="tx1"/>
                </a:solidFill>
              </a:rPr>
              <a:t>Nearly 70% of drugs are reported to be </a:t>
            </a:r>
            <a:r>
              <a:rPr lang="en-US" dirty="0" smtClean="0">
                <a:solidFill>
                  <a:schemeClr val="tx1"/>
                </a:solidFill>
              </a:rPr>
              <a:t>ionizable , </a:t>
            </a:r>
            <a:r>
              <a:rPr lang="en-US" dirty="0">
                <a:solidFill>
                  <a:schemeClr val="tx1"/>
                </a:solidFill>
              </a:rPr>
              <a:t>of which a majority are weakly basic. A pH-dependent solubility is exhibited by ionizable drugs, wherein weakly acidic drugs are more soluble at </a:t>
            </a:r>
            <a:r>
              <a:rPr lang="en-US" dirty="0" smtClean="0">
                <a:solidFill>
                  <a:schemeClr val="tx1"/>
                </a:solidFill>
              </a:rPr>
              <a:t>pH&gt; </a:t>
            </a:r>
            <a:r>
              <a:rPr lang="en-US" dirty="0" err="1" smtClean="0">
                <a:solidFill>
                  <a:schemeClr val="tx1"/>
                </a:solidFill>
              </a:rPr>
              <a:t>pKa</a:t>
            </a:r>
            <a:r>
              <a:rPr lang="en-US" dirty="0" smtClean="0">
                <a:solidFill>
                  <a:schemeClr val="tx1"/>
                </a:solidFill>
              </a:rPr>
              <a:t> </a:t>
            </a:r>
            <a:r>
              <a:rPr lang="en-US" dirty="0">
                <a:solidFill>
                  <a:schemeClr val="tx1"/>
                </a:solidFill>
              </a:rPr>
              <a:t>(</a:t>
            </a:r>
            <a:r>
              <a:rPr lang="en-US" dirty="0" smtClean="0">
                <a:solidFill>
                  <a:schemeClr val="tx1"/>
                </a:solidFill>
              </a:rPr>
              <a:t>ionization constant)and weakly basic drugs are </a:t>
            </a:r>
            <a:r>
              <a:rPr lang="en-US" dirty="0">
                <a:solidFill>
                  <a:schemeClr val="tx1"/>
                </a:solidFill>
              </a:rPr>
              <a:t>soluble </a:t>
            </a:r>
            <a:r>
              <a:rPr lang="en-US" dirty="0" smtClean="0">
                <a:solidFill>
                  <a:schemeClr val="tx1"/>
                </a:solidFill>
              </a:rPr>
              <a:t>at pH&lt; </a:t>
            </a:r>
            <a:r>
              <a:rPr lang="en-US" dirty="0" err="1" smtClean="0">
                <a:solidFill>
                  <a:schemeClr val="tx1"/>
                </a:solidFill>
              </a:rPr>
              <a:t>pKa</a:t>
            </a:r>
            <a:r>
              <a:rPr lang="en-US" dirty="0" smtClean="0">
                <a:solidFill>
                  <a:schemeClr val="tx1"/>
                </a:solidFill>
              </a:rPr>
              <a:t>. This pH dependent solubility was explored </a:t>
            </a:r>
            <a:r>
              <a:rPr lang="en-US" dirty="0">
                <a:solidFill>
                  <a:schemeClr val="tx1"/>
                </a:solidFill>
              </a:rPr>
              <a:t>extensively </a:t>
            </a:r>
            <a:r>
              <a:rPr lang="en-US" dirty="0" smtClean="0">
                <a:solidFill>
                  <a:schemeClr val="tx1"/>
                </a:solidFill>
              </a:rPr>
              <a:t>to formulate insoluble drugs</a:t>
            </a:r>
            <a:r>
              <a:rPr lang="en-US" dirty="0">
                <a:solidFill>
                  <a:schemeClr val="tx1"/>
                </a:solidFill>
              </a:rPr>
              <a:t>.</a:t>
            </a:r>
            <a:endParaRPr lang="en-US" dirty="0">
              <a:solidFill>
                <a:schemeClr val="tx1"/>
              </a:solidFill>
            </a:endParaRP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4</a:t>
            </a:fld>
            <a:endParaRPr lang="en-US">
              <a:solidFill>
                <a:prstClr val="black">
                  <a:lumMod val="65000"/>
                  <a:lumOff val="35000"/>
                </a:prstClr>
              </a:solidFill>
            </a:endParaRPr>
          </a:p>
        </p:txBody>
      </p:sp>
    </p:spTree>
    <p:extLst>
      <p:ext uri="{BB962C8B-B14F-4D97-AF65-F5344CB8AC3E}">
        <p14:creationId xmlns:p14="http://schemas.microsoft.com/office/powerpoint/2010/main" val="97592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solidFill>
                  <a:schemeClr val="tx1"/>
                </a:solidFill>
              </a:rPr>
              <a:t>Ciprofloxacin is a classic drug which is weakly basic and practically insoluble in water at neutral pH . However it exhibits pH-dependent solubility with higher solubility at acidic condition.</a:t>
            </a:r>
          </a:p>
          <a:p>
            <a:pPr algn="just"/>
            <a:r>
              <a:rPr lang="en-US" dirty="0" smtClean="0">
                <a:solidFill>
                  <a:schemeClr val="tx1"/>
                </a:solidFill>
              </a:rPr>
              <a:t>Most of the intravenous formulations contain </a:t>
            </a:r>
            <a:r>
              <a:rPr lang="en-US" b="1" dirty="0" smtClean="0">
                <a:solidFill>
                  <a:schemeClr val="tx1"/>
                </a:solidFill>
              </a:rPr>
              <a:t>lactic acid as pH modifier </a:t>
            </a:r>
            <a:r>
              <a:rPr lang="en-US" dirty="0" smtClean="0">
                <a:solidFill>
                  <a:schemeClr val="tx1"/>
                </a:solidFill>
              </a:rPr>
              <a:t>to improve solubility. Intravenous ciprofloxacin infusions are essential for</a:t>
            </a:r>
            <a:endParaRPr lang="en-US" dirty="0">
              <a:solidFill>
                <a:schemeClr val="tx1"/>
              </a:solidFill>
            </a:endParaRPr>
          </a:p>
          <a:p>
            <a:pPr algn="just"/>
            <a:r>
              <a:rPr lang="en-US" dirty="0">
                <a:solidFill>
                  <a:schemeClr val="tx1"/>
                </a:solidFill>
              </a:rPr>
              <a:t>treating </a:t>
            </a:r>
            <a:r>
              <a:rPr lang="en-US" dirty="0" smtClean="0">
                <a:solidFill>
                  <a:schemeClr val="tx1"/>
                </a:solidFill>
              </a:rPr>
              <a:t>different kinds of severe bacterial infections</a:t>
            </a:r>
            <a:r>
              <a:rPr lang="en-US" dirty="0">
                <a:solidFill>
                  <a:schemeClr val="tx1"/>
                </a:solidFill>
              </a:rPr>
              <a:t>.</a:t>
            </a: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5</a:t>
            </a:fld>
            <a:endParaRPr lang="en-US">
              <a:solidFill>
                <a:prstClr val="black">
                  <a:lumMod val="65000"/>
                  <a:lumOff val="35000"/>
                </a:prstClr>
              </a:solidFill>
            </a:endParaRPr>
          </a:p>
        </p:txBody>
      </p:sp>
    </p:spTree>
    <p:extLst>
      <p:ext uri="{BB962C8B-B14F-4D97-AF65-F5344CB8AC3E}">
        <p14:creationId xmlns:p14="http://schemas.microsoft.com/office/powerpoint/2010/main" val="86613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5943600"/>
          </a:xfrm>
        </p:spPr>
        <p:txBody>
          <a:bodyPr>
            <a:normAutofit fontScale="92500" lnSpcReduction="10000"/>
          </a:bodyPr>
          <a:lstStyle/>
          <a:p>
            <a:pPr algn="just"/>
            <a:endParaRPr lang="en-US" dirty="0" smtClean="0">
              <a:solidFill>
                <a:schemeClr val="tx1"/>
              </a:solidFill>
            </a:endParaRPr>
          </a:p>
          <a:p>
            <a:pPr algn="just"/>
            <a:r>
              <a:rPr lang="en-US" dirty="0" smtClean="0">
                <a:solidFill>
                  <a:schemeClr val="tx1"/>
                </a:solidFill>
              </a:rPr>
              <a:t>Insoluble </a:t>
            </a:r>
            <a:r>
              <a:rPr lang="en-US" dirty="0">
                <a:solidFill>
                  <a:schemeClr val="tx1"/>
                </a:solidFill>
              </a:rPr>
              <a:t>drugs are mostly formulated using the salt forms of weakly acid and basic </a:t>
            </a:r>
            <a:r>
              <a:rPr lang="en-US" dirty="0" smtClean="0">
                <a:solidFill>
                  <a:schemeClr val="tx1"/>
                </a:solidFill>
              </a:rPr>
              <a:t>drugs.</a:t>
            </a:r>
          </a:p>
          <a:p>
            <a:pPr algn="just"/>
            <a:endParaRPr lang="en-US" dirty="0" smtClean="0">
              <a:solidFill>
                <a:schemeClr val="tx1"/>
              </a:solidFill>
            </a:endParaRPr>
          </a:p>
          <a:p>
            <a:pPr algn="just"/>
            <a:r>
              <a:rPr lang="en-US" dirty="0" smtClean="0">
                <a:solidFill>
                  <a:schemeClr val="tx1"/>
                </a:solidFill>
              </a:rPr>
              <a:t>The soluble </a:t>
            </a:r>
            <a:r>
              <a:rPr lang="en-US" b="1" dirty="0" smtClean="0">
                <a:solidFill>
                  <a:schemeClr val="tx1"/>
                </a:solidFill>
              </a:rPr>
              <a:t>aspirin-D,L-lysine salt </a:t>
            </a:r>
            <a:r>
              <a:rPr lang="en-US" dirty="0" smtClean="0">
                <a:solidFill>
                  <a:schemeClr val="tx1"/>
                </a:solidFill>
              </a:rPr>
              <a:t>was formulated for intravenous injection(IV).</a:t>
            </a:r>
          </a:p>
          <a:p>
            <a:pPr algn="just"/>
            <a:endParaRPr lang="en-US" dirty="0">
              <a:solidFill>
                <a:schemeClr val="tx1"/>
              </a:solidFill>
            </a:endParaRPr>
          </a:p>
          <a:p>
            <a:pPr algn="just"/>
            <a:r>
              <a:rPr lang="en-US" dirty="0" smtClean="0">
                <a:solidFill>
                  <a:schemeClr val="tx1"/>
                </a:solidFill>
              </a:rPr>
              <a:t>Recently FDA approved Advil®,  </a:t>
            </a:r>
            <a:r>
              <a:rPr lang="en-US" b="1" dirty="0">
                <a:solidFill>
                  <a:schemeClr val="tx1"/>
                </a:solidFill>
              </a:rPr>
              <a:t>a sodium </a:t>
            </a:r>
            <a:r>
              <a:rPr lang="en-US" b="1" dirty="0" smtClean="0">
                <a:solidFill>
                  <a:schemeClr val="tx1"/>
                </a:solidFill>
              </a:rPr>
              <a:t>salt of ibuprofen </a:t>
            </a:r>
            <a:r>
              <a:rPr lang="en-US" dirty="0" smtClean="0">
                <a:solidFill>
                  <a:schemeClr val="tx1"/>
                </a:solidFill>
              </a:rPr>
              <a:t>.This product is superior in terms of its </a:t>
            </a:r>
            <a:r>
              <a:rPr lang="en-US" dirty="0">
                <a:solidFill>
                  <a:schemeClr val="tx1"/>
                </a:solidFill>
              </a:rPr>
              <a:t>rapid </a:t>
            </a:r>
            <a:r>
              <a:rPr lang="en-US" dirty="0" smtClean="0">
                <a:solidFill>
                  <a:schemeClr val="tx1"/>
                </a:solidFill>
              </a:rPr>
              <a:t>onset of action as compared to Advil </a:t>
            </a:r>
            <a:r>
              <a:rPr lang="en-US" dirty="0" err="1" smtClean="0">
                <a:solidFill>
                  <a:schemeClr val="tx1"/>
                </a:solidFill>
              </a:rPr>
              <a:t>Liqui</a:t>
            </a:r>
            <a:r>
              <a:rPr lang="en-US" dirty="0" smtClean="0">
                <a:solidFill>
                  <a:schemeClr val="tx1"/>
                </a:solidFill>
              </a:rPr>
              <a:t>-Gels </a:t>
            </a:r>
            <a:r>
              <a:rPr lang="en-US" dirty="0">
                <a:solidFill>
                  <a:schemeClr val="tx1"/>
                </a:solidFill>
              </a:rPr>
              <a:t>capsules containing ibuprofen </a:t>
            </a:r>
            <a:r>
              <a:rPr lang="en-US" dirty="0" smtClean="0">
                <a:solidFill>
                  <a:schemeClr val="tx1"/>
                </a:solidFill>
              </a:rPr>
              <a:t>.</a:t>
            </a:r>
          </a:p>
          <a:p>
            <a:pPr algn="just">
              <a:buFont typeface="Wingdings" pitchFamily="2" charset="2"/>
              <a:buChar char="v"/>
            </a:pPr>
            <a:endParaRPr lang="en-US" b="1" dirty="0" smtClean="0">
              <a:solidFill>
                <a:schemeClr val="tx1"/>
              </a:solidFill>
            </a:endParaRPr>
          </a:p>
          <a:p>
            <a:pPr algn="just">
              <a:buFont typeface="Wingdings" pitchFamily="2" charset="2"/>
              <a:buChar char="v"/>
            </a:pPr>
            <a:r>
              <a:rPr lang="en-US" b="1" dirty="0" err="1" smtClean="0">
                <a:solidFill>
                  <a:schemeClr val="tx1"/>
                </a:solidFill>
              </a:rPr>
              <a:t>Cosolvency</a:t>
            </a:r>
            <a:endParaRPr lang="en-US" b="1" dirty="0" smtClean="0">
              <a:solidFill>
                <a:schemeClr val="tx1"/>
              </a:solidFill>
            </a:endParaRPr>
          </a:p>
          <a:p>
            <a:pPr algn="just"/>
            <a:r>
              <a:rPr lang="en-US" dirty="0" smtClean="0">
                <a:solidFill>
                  <a:schemeClr val="tx1"/>
                </a:solidFill>
              </a:rPr>
              <a:t>Formulation </a:t>
            </a:r>
            <a:r>
              <a:rPr lang="en-US" dirty="0">
                <a:solidFill>
                  <a:schemeClr val="tx1"/>
                </a:solidFill>
              </a:rPr>
              <a:t>of insoluble drugs using co-solvents is also one of the oldest and widely used technique, especially for liquid formulation intended for oral and intravenous administration.</a:t>
            </a:r>
            <a:endParaRPr lang="ar-IQ" dirty="0">
              <a:solidFill>
                <a:schemeClr val="tx1"/>
              </a:solidFill>
            </a:endParaRPr>
          </a:p>
          <a:p>
            <a:pPr algn="just"/>
            <a:endParaRPr lang="en-US" dirty="0" smtClean="0">
              <a:solidFill>
                <a:schemeClr val="tx1"/>
              </a:solidFill>
            </a:endParaRPr>
          </a:p>
          <a:p>
            <a:pPr algn="just">
              <a:buFont typeface="Wingdings" pitchFamily="2" charset="2"/>
              <a:buChar char="v"/>
            </a:pPr>
            <a:endParaRPr lang="en-US" dirty="0">
              <a:solidFill>
                <a:schemeClr val="tx1"/>
              </a:solidFill>
            </a:endParaRP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6</a:t>
            </a:fld>
            <a:endParaRPr lang="en-US">
              <a:solidFill>
                <a:prstClr val="black">
                  <a:lumMod val="65000"/>
                  <a:lumOff val="35000"/>
                </a:prstClr>
              </a:solidFill>
            </a:endParaRPr>
          </a:p>
        </p:txBody>
      </p:sp>
    </p:spTree>
    <p:extLst>
      <p:ext uri="{BB962C8B-B14F-4D97-AF65-F5344CB8AC3E}">
        <p14:creationId xmlns:p14="http://schemas.microsoft.com/office/powerpoint/2010/main" val="202346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chor="ctr"/>
          <a:lstStyle/>
          <a:p>
            <a:pPr algn="l"/>
            <a:r>
              <a:rPr lang="en-US" sz="2800" dirty="0">
                <a:solidFill>
                  <a:schemeClr val="tx1"/>
                </a:solidFill>
              </a:rPr>
              <a:t/>
            </a:r>
            <a:br>
              <a:rPr lang="en-US" sz="2800" dirty="0">
                <a:solidFill>
                  <a:schemeClr val="tx1"/>
                </a:solidFill>
              </a:rPr>
            </a:br>
            <a:endParaRPr lang="ar-IQ" sz="2800" dirty="0"/>
          </a:p>
        </p:txBody>
      </p:sp>
      <p:sp>
        <p:nvSpPr>
          <p:cNvPr id="3" name="Content Placeholder 2"/>
          <p:cNvSpPr>
            <a:spLocks noGrp="1"/>
          </p:cNvSpPr>
          <p:nvPr>
            <p:ph idx="1"/>
          </p:nvPr>
        </p:nvSpPr>
        <p:spPr>
          <a:xfrm>
            <a:off x="457200" y="990600"/>
            <a:ext cx="8229600" cy="5135563"/>
          </a:xfrm>
        </p:spPr>
        <p:txBody>
          <a:bodyPr>
            <a:normAutofit/>
          </a:bodyPr>
          <a:lstStyle/>
          <a:p>
            <a:pPr algn="just"/>
            <a:r>
              <a:rPr lang="en-US" dirty="0" smtClean="0">
                <a:solidFill>
                  <a:schemeClr val="tx1"/>
                </a:solidFill>
              </a:rPr>
              <a:t>At a certain PH , the relative concentration of ionic and the molecular moieties of a drug are given by the Henderson- Hassel Balch equation.</a:t>
            </a:r>
          </a:p>
          <a:p>
            <a:pPr marL="0" indent="0" algn="just">
              <a:buNone/>
            </a:pPr>
            <a:r>
              <a:rPr lang="en-US" dirty="0" smtClean="0">
                <a:solidFill>
                  <a:schemeClr val="tx1"/>
                </a:solidFill>
              </a:rPr>
              <a:t>For a weak acid HA , which ionizes according to equation 1:</a:t>
            </a:r>
            <a:endParaRPr lang="en-US" dirty="0" smtClean="0">
              <a:solidFill>
                <a:schemeClr val="tx1"/>
              </a:solidFill>
            </a:endParaRPr>
          </a:p>
          <a:p>
            <a:pPr marL="0" indent="0" algn="just">
              <a:buNone/>
            </a:pPr>
            <a:r>
              <a:rPr lang="en-US" dirty="0" smtClean="0">
                <a:solidFill>
                  <a:schemeClr val="tx1"/>
                </a:solidFill>
              </a:rPr>
              <a:t>                       </a:t>
            </a:r>
          </a:p>
          <a:p>
            <a:pPr marL="0" indent="0" algn="ctr">
              <a:buNone/>
            </a:pPr>
            <a:r>
              <a:rPr lang="en-US" dirty="0" smtClean="0">
                <a:solidFill>
                  <a:schemeClr val="tx1"/>
                </a:solidFill>
              </a:rPr>
              <a:t> HA+H2O= H3O+ +A¯    </a:t>
            </a:r>
            <a:r>
              <a:rPr lang="en-US" dirty="0" err="1" smtClean="0">
                <a:solidFill>
                  <a:schemeClr val="tx1"/>
                </a:solidFill>
              </a:rPr>
              <a:t>eq</a:t>
            </a:r>
            <a:r>
              <a:rPr lang="en-US" dirty="0" smtClean="0">
                <a:solidFill>
                  <a:schemeClr val="tx1"/>
                </a:solidFill>
              </a:rPr>
              <a:t>(1)</a:t>
            </a:r>
          </a:p>
          <a:p>
            <a:pPr marL="0" indent="0" algn="just">
              <a:buNone/>
            </a:pPr>
            <a:r>
              <a:rPr lang="en-US" dirty="0" smtClean="0">
                <a:solidFill>
                  <a:schemeClr val="tx1"/>
                </a:solidFill>
              </a:rPr>
              <a:t>The following relation is obtained:</a:t>
            </a:r>
          </a:p>
          <a:p>
            <a:pPr marL="0" indent="0" algn="just">
              <a:buNone/>
            </a:pPr>
            <a:endParaRPr lang="en-US" dirty="0">
              <a:solidFill>
                <a:schemeClr val="tx1"/>
              </a:solidFill>
            </a:endParaRPr>
          </a:p>
          <a:p>
            <a:pPr marL="0" indent="0" algn="just">
              <a:buNone/>
            </a:pPr>
            <a:endParaRPr lang="en-US" dirty="0" smtClean="0">
              <a:solidFill>
                <a:schemeClr val="tx1"/>
              </a:solidFill>
            </a:endParaRPr>
          </a:p>
          <a:p>
            <a:pPr marL="0" indent="0" algn="just">
              <a:buNone/>
            </a:pPr>
            <a:endParaRPr lang="en-US" dirty="0" smtClean="0">
              <a:solidFill>
                <a:schemeClr val="tx1"/>
              </a:solidFill>
            </a:endParaRPr>
          </a:p>
          <a:p>
            <a:pPr marL="0" indent="0" algn="just">
              <a:buNone/>
            </a:pPr>
            <a:endParaRPr lang="ar-IQ" dirty="0">
              <a:solidFill>
                <a:schemeClr val="tx1"/>
              </a:solidFill>
            </a:endParaRP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7</a:t>
            </a:fld>
            <a:endParaRPr lang="en-US">
              <a:solidFill>
                <a:prstClr val="black">
                  <a:lumMod val="65000"/>
                  <a:lumOff val="35000"/>
                </a:prstClr>
              </a:solidFill>
            </a:endParaRPr>
          </a:p>
        </p:txBody>
      </p:sp>
      <mc:AlternateContent xmlns:mc="http://schemas.openxmlformats.org/markup-compatibility/2006">
        <mc:Choice xmlns:a14="http://schemas.microsoft.com/office/drawing/2010/main" Requires="a14">
          <p:sp>
            <p:nvSpPr>
              <p:cNvPr id="7" name="TextBox 6"/>
              <p:cNvSpPr txBox="1"/>
              <p:nvPr/>
            </p:nvSpPr>
            <p:spPr>
              <a:xfrm>
                <a:off x="2667000" y="3859887"/>
                <a:ext cx="4432004" cy="17607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endParaRPr lang="en-US" sz="2800" b="0" i="1" dirty="0" smtClean="0">
                  <a:latin typeface="Cambria Math"/>
                </a:endParaRPr>
              </a:p>
              <a:p>
                <a:pPr/>
                <a:endParaRPr lang="en-US" sz="2800" i="1" dirty="0">
                  <a:latin typeface="Cambria Math"/>
                </a:endParaRPr>
              </a:p>
              <a:p>
                <a:pPr/>
                <a14:m>
                  <m:oMathPara xmlns:m="http://schemas.openxmlformats.org/officeDocument/2006/math">
                    <m:oMathParaPr>
                      <m:jc m:val="centerGroup"/>
                    </m:oMathParaPr>
                    <m:oMath xmlns:m="http://schemas.openxmlformats.org/officeDocument/2006/math">
                      <m:r>
                        <a:rPr lang="en-US" sz="2800" b="1" i="1" smtClean="0">
                          <a:latin typeface="Cambria Math"/>
                        </a:rPr>
                        <m:t>𝑷</m:t>
                      </m:r>
                      <m:r>
                        <a:rPr lang="en-US" sz="2800" b="1" i="1" smtClean="0">
                          <a:latin typeface="Cambria Math"/>
                        </a:rPr>
                        <m:t>𝑯</m:t>
                      </m:r>
                      <m:r>
                        <a:rPr lang="en-US" sz="2800" b="1" i="1" smtClean="0">
                          <a:latin typeface="Cambria Math"/>
                        </a:rPr>
                        <m:t>=</m:t>
                      </m:r>
                      <m:r>
                        <a:rPr lang="en-US" sz="2800" b="1" i="1" smtClean="0">
                          <a:latin typeface="Cambria Math"/>
                        </a:rPr>
                        <m:t>𝒑𝒌𝒂</m:t>
                      </m:r>
                      <m:r>
                        <a:rPr lang="en-US" sz="2800" b="1" i="1" smtClean="0">
                          <a:latin typeface="Cambria Math"/>
                        </a:rPr>
                        <m:t>+</m:t>
                      </m:r>
                      <m:func>
                        <m:funcPr>
                          <m:ctrlPr>
                            <a:rPr lang="en-US" sz="2800" b="1" i="1" smtClean="0">
                              <a:latin typeface="Cambria Math"/>
                            </a:rPr>
                          </m:ctrlPr>
                        </m:funcPr>
                        <m:fName>
                          <m:r>
                            <a:rPr lang="en-US" sz="2800" b="1" i="0" smtClean="0">
                              <a:latin typeface="Cambria Math"/>
                            </a:rPr>
                            <m:t>𝐥𝐨𝐠</m:t>
                          </m:r>
                        </m:fName>
                        <m:e>
                          <m:f>
                            <m:fPr>
                              <m:ctrlPr>
                                <a:rPr lang="en-US" sz="2800" b="1" i="1" smtClean="0">
                                  <a:latin typeface="Cambria Math"/>
                                </a:rPr>
                              </m:ctrlPr>
                            </m:fPr>
                            <m:num>
                              <m:r>
                                <a:rPr lang="en-US" sz="2800" b="1" i="1" smtClean="0">
                                  <a:latin typeface="Cambria Math"/>
                                </a:rPr>
                                <m:t>𝑨</m:t>
                              </m:r>
                              <m:r>
                                <a:rPr lang="en-US" sz="2800" b="1" i="1" smtClean="0">
                                  <a:latin typeface="Cambria Math"/>
                                </a:rPr>
                                <m:t>¯</m:t>
                              </m:r>
                            </m:num>
                            <m:den>
                              <m:r>
                                <a:rPr lang="en-US" sz="2800" b="1" i="1" smtClean="0">
                                  <a:latin typeface="Cambria Math"/>
                                </a:rPr>
                                <m:t>𝑯𝑨</m:t>
                              </m:r>
                            </m:den>
                          </m:f>
                        </m:e>
                      </m:func>
                    </m:oMath>
                  </m:oMathPara>
                </a14:m>
                <a:endParaRPr lang="en-US" sz="1400" b="1" dirty="0"/>
              </a:p>
            </p:txBody>
          </p:sp>
        </mc:Choice>
        <mc:Fallback>
          <p:sp>
            <p:nvSpPr>
              <p:cNvPr id="7" name="TextBox 6"/>
              <p:cNvSpPr txBox="1">
                <a:spLocks noRot="1" noChangeAspect="1" noMove="1" noResize="1" noEditPoints="1" noAdjustHandles="1" noChangeArrowheads="1" noChangeShapeType="1" noTextEdit="1"/>
              </p:cNvSpPr>
              <p:nvPr/>
            </p:nvSpPr>
            <p:spPr>
              <a:xfrm>
                <a:off x="2667000" y="3859887"/>
                <a:ext cx="4432004" cy="1760738"/>
              </a:xfrm>
              <a:prstGeom prst="rect">
                <a:avLst/>
              </a:prstGeom>
              <a:blipFill rotWithShape="1">
                <a:blip r:embed="rId2"/>
                <a:stretch>
                  <a:fillRect/>
                </a:stretch>
              </a:blipFill>
            </p:spPr>
            <p:txBody>
              <a:bodyPr/>
              <a:lstStyle/>
              <a:p>
                <a:r>
                  <a:rPr lang="en-US">
                    <a:noFill/>
                  </a:rPr>
                  <a:t> </a:t>
                </a:r>
              </a:p>
            </p:txBody>
          </p:sp>
        </mc:Fallback>
      </mc:AlternateContent>
      <p:sp>
        <p:nvSpPr>
          <p:cNvPr id="8" name="Rectangular Callout 7"/>
          <p:cNvSpPr/>
          <p:nvPr/>
        </p:nvSpPr>
        <p:spPr>
          <a:xfrm>
            <a:off x="228600" y="4419600"/>
            <a:ext cx="2895600" cy="1905000"/>
          </a:xfrm>
          <a:prstGeom prst="wedgeRectCallout">
            <a:avLst>
              <a:gd name="adj1" fmla="val 61450"/>
              <a:gd name="adj2" fmla="val 3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Ka</a:t>
            </a:r>
            <a:r>
              <a:rPr lang="en-US" dirty="0">
                <a:solidFill>
                  <a:schemeClr val="tx1"/>
                </a:solidFill>
              </a:rPr>
              <a:t>:</a:t>
            </a:r>
            <a:r>
              <a:rPr lang="en-US" dirty="0" smtClean="0">
                <a:solidFill>
                  <a:schemeClr val="tx1"/>
                </a:solidFill>
              </a:rPr>
              <a:t> dissociation constant</a:t>
            </a:r>
          </a:p>
          <a:p>
            <a:pPr algn="ctr"/>
            <a:r>
              <a:rPr lang="en-US" dirty="0" smtClean="0">
                <a:solidFill>
                  <a:schemeClr val="tx1"/>
                </a:solidFill>
              </a:rPr>
              <a:t>A¯ : molar concentration of the acidic anion</a:t>
            </a:r>
          </a:p>
          <a:p>
            <a:pPr algn="ctr"/>
            <a:r>
              <a:rPr lang="en-US" dirty="0" smtClean="0">
                <a:solidFill>
                  <a:schemeClr val="tx1"/>
                </a:solidFill>
              </a:rPr>
              <a:t>HA: molar concentration of the </a:t>
            </a:r>
            <a:r>
              <a:rPr lang="en-US" dirty="0" err="1" smtClean="0">
                <a:solidFill>
                  <a:schemeClr val="tx1"/>
                </a:solidFill>
              </a:rPr>
              <a:t>undissociated</a:t>
            </a:r>
            <a:r>
              <a:rPr lang="en-US" dirty="0" smtClean="0">
                <a:solidFill>
                  <a:schemeClr val="tx1"/>
                </a:solidFill>
              </a:rPr>
              <a:t> acid.</a:t>
            </a:r>
            <a:endParaRPr lang="en-US" dirty="0">
              <a:solidFill>
                <a:schemeClr val="tx1"/>
              </a:solidFill>
            </a:endParaRPr>
          </a:p>
        </p:txBody>
      </p:sp>
      <p:sp>
        <p:nvSpPr>
          <p:cNvPr id="9" name="Rectangle 8"/>
          <p:cNvSpPr/>
          <p:nvPr/>
        </p:nvSpPr>
        <p:spPr>
          <a:xfrm>
            <a:off x="7543800" y="4419600"/>
            <a:ext cx="1066800" cy="120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Eq</a:t>
            </a:r>
            <a:r>
              <a:rPr lang="en-US" dirty="0" smtClean="0">
                <a:solidFill>
                  <a:schemeClr val="tx1"/>
                </a:solidFill>
              </a:rPr>
              <a:t> (2)</a:t>
            </a:r>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lgn="just"/>
            <a:r>
              <a:rPr lang="en-US" dirty="0" smtClean="0">
                <a:solidFill>
                  <a:schemeClr val="tx1"/>
                </a:solidFill>
              </a:rPr>
              <a:t>As seen from </a:t>
            </a:r>
            <a:r>
              <a:rPr lang="en-US" dirty="0" err="1" smtClean="0">
                <a:solidFill>
                  <a:schemeClr val="tx1"/>
                </a:solidFill>
              </a:rPr>
              <a:t>eq</a:t>
            </a:r>
            <a:r>
              <a:rPr lang="en-US" dirty="0" smtClean="0">
                <a:solidFill>
                  <a:schemeClr val="tx1"/>
                </a:solidFill>
              </a:rPr>
              <a:t> 2 ,</a:t>
            </a:r>
            <a:r>
              <a:rPr lang="en-US" b="1" dirty="0" smtClean="0">
                <a:solidFill>
                  <a:schemeClr val="tx1"/>
                </a:solidFill>
              </a:rPr>
              <a:t>the concentration of ionic moiety of weak acid increases with increasing the PH of the aqueous  solution </a:t>
            </a:r>
            <a:r>
              <a:rPr lang="en-US" dirty="0" smtClean="0">
                <a:solidFill>
                  <a:schemeClr val="tx1"/>
                </a:solidFill>
              </a:rPr>
              <a:t>(i.e. for acidic drugs ,the lower the </a:t>
            </a:r>
            <a:r>
              <a:rPr lang="en-US" dirty="0" err="1" smtClean="0">
                <a:solidFill>
                  <a:schemeClr val="tx1"/>
                </a:solidFill>
              </a:rPr>
              <a:t>pka</a:t>
            </a:r>
            <a:r>
              <a:rPr lang="en-US" dirty="0" smtClean="0">
                <a:solidFill>
                  <a:schemeClr val="tx1"/>
                </a:solidFill>
              </a:rPr>
              <a:t> ,the stronger the acid).</a:t>
            </a:r>
          </a:p>
          <a:p>
            <a:pPr algn="just"/>
            <a:r>
              <a:rPr lang="en-US" dirty="0" smtClean="0">
                <a:solidFill>
                  <a:schemeClr val="tx1"/>
                </a:solidFill>
              </a:rPr>
              <a:t>If we consider the example of certain weak acid , barbiturates , sulfonamides, </a:t>
            </a:r>
            <a:r>
              <a:rPr lang="en-US" dirty="0" err="1" smtClean="0">
                <a:solidFill>
                  <a:schemeClr val="tx1"/>
                </a:solidFill>
              </a:rPr>
              <a:t>etc</a:t>
            </a:r>
            <a:r>
              <a:rPr lang="en-US" dirty="0" smtClean="0">
                <a:solidFill>
                  <a:schemeClr val="tx1"/>
                </a:solidFill>
              </a:rPr>
              <a:t> )which are not highly soluble in distilled water alone.</a:t>
            </a:r>
          </a:p>
          <a:p>
            <a:pPr algn="just"/>
            <a:r>
              <a:rPr lang="en-US" dirty="0" smtClean="0">
                <a:solidFill>
                  <a:schemeClr val="tx1"/>
                </a:solidFill>
              </a:rPr>
              <a:t>We find that an increase in PH and alcohol concentration lead to increase solubility of the drug. Such changes in formulation ,must be used with caution , since at extremes of high pH and high alcohol concentration ,undesirable  side effects  become apparent. </a:t>
            </a:r>
            <a:r>
              <a:rPr lang="en-US" dirty="0">
                <a:solidFill>
                  <a:schemeClr val="tx1"/>
                </a:solidFill>
              </a:rPr>
              <a:t>For example the salts of barbiturates are subject to </a:t>
            </a:r>
            <a:r>
              <a:rPr lang="en-US" b="1" dirty="0">
                <a:solidFill>
                  <a:schemeClr val="tx1"/>
                </a:solidFill>
              </a:rPr>
              <a:t>decomposition</a:t>
            </a:r>
            <a:r>
              <a:rPr lang="en-US" dirty="0">
                <a:solidFill>
                  <a:schemeClr val="tx1"/>
                </a:solidFill>
              </a:rPr>
              <a:t> in aqueous solutions particularly above pH 8.</a:t>
            </a:r>
          </a:p>
          <a:p>
            <a:pPr algn="just"/>
            <a:endParaRPr lang="en-US" dirty="0" smtClean="0">
              <a:solidFill>
                <a:schemeClr val="tx1"/>
              </a:solidFill>
            </a:endParaRPr>
          </a:p>
          <a:p>
            <a:pPr algn="just"/>
            <a:endParaRPr lang="en-US" dirty="0">
              <a:solidFill>
                <a:schemeClr val="tx1"/>
              </a:solidFill>
            </a:endParaRP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8</a:t>
            </a:fld>
            <a:endParaRPr lang="en-US">
              <a:solidFill>
                <a:prstClr val="black">
                  <a:lumMod val="65000"/>
                  <a:lumOff val="35000"/>
                </a:prstClr>
              </a:solidFill>
            </a:endParaRPr>
          </a:p>
        </p:txBody>
      </p:sp>
    </p:spTree>
    <p:extLst>
      <p:ext uri="{BB962C8B-B14F-4D97-AF65-F5344CB8AC3E}">
        <p14:creationId xmlns:p14="http://schemas.microsoft.com/office/powerpoint/2010/main" val="380461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US" dirty="0" smtClean="0">
                <a:solidFill>
                  <a:schemeClr val="tx1"/>
                </a:solidFill>
              </a:rPr>
              <a:t>At very high alcohol concentrations, the taste of the vehicle becomes objectionable to the patient.</a:t>
            </a:r>
          </a:p>
          <a:p>
            <a:pPr algn="just"/>
            <a:r>
              <a:rPr lang="en-US" dirty="0" smtClean="0">
                <a:solidFill>
                  <a:schemeClr val="tx1"/>
                </a:solidFill>
              </a:rPr>
              <a:t>In order to avoid these difficulties, it is possible to determine an optimal combination of pH and alcohol concentrations, where solubility ,stability and patient acceptance are maximal. </a:t>
            </a:r>
          </a:p>
          <a:p>
            <a:pPr algn="just"/>
            <a:r>
              <a:rPr lang="en-US" dirty="0" smtClean="0">
                <a:solidFill>
                  <a:schemeClr val="tx1"/>
                </a:solidFill>
              </a:rPr>
              <a:t>An analogous form of </a:t>
            </a:r>
            <a:r>
              <a:rPr lang="en-US" dirty="0" err="1" smtClean="0">
                <a:solidFill>
                  <a:schemeClr val="tx1"/>
                </a:solidFill>
              </a:rPr>
              <a:t>eq</a:t>
            </a:r>
            <a:r>
              <a:rPr lang="en-US" dirty="0" smtClean="0">
                <a:solidFill>
                  <a:schemeClr val="tx1"/>
                </a:solidFill>
              </a:rPr>
              <a:t> 2 can be derived  for calculating the pH below which the </a:t>
            </a:r>
            <a:r>
              <a:rPr lang="en-US" dirty="0" err="1" smtClean="0">
                <a:solidFill>
                  <a:schemeClr val="tx1"/>
                </a:solidFill>
              </a:rPr>
              <a:t>undissociated</a:t>
            </a:r>
            <a:r>
              <a:rPr lang="en-US" dirty="0" smtClean="0">
                <a:solidFill>
                  <a:schemeClr val="tx1"/>
                </a:solidFill>
              </a:rPr>
              <a:t> form of weak organic acid begins to separate from solution</a:t>
            </a:r>
          </a:p>
          <a:p>
            <a:pPr algn="just"/>
            <a:endParaRPr lang="en-US" dirty="0">
              <a:solidFill>
                <a:schemeClr val="tx1"/>
              </a:solidFill>
            </a:endParaRPr>
          </a:p>
        </p:txBody>
      </p:sp>
      <p:sp>
        <p:nvSpPr>
          <p:cNvPr id="4" name="Date Placeholder 3"/>
          <p:cNvSpPr>
            <a:spLocks noGrp="1"/>
          </p:cNvSpPr>
          <p:nvPr>
            <p:ph type="dt" sz="half" idx="10"/>
          </p:nvPr>
        </p:nvSpPr>
        <p:spPr/>
        <p:txBody>
          <a:bodyPr/>
          <a:lstStyle/>
          <a:p>
            <a:fld id="{E0948D50-D6BF-4318-A0CC-6FD95E00F3F3}" type="datetime1">
              <a:rPr lang="en-US" smtClean="0">
                <a:solidFill>
                  <a:prstClr val="black">
                    <a:lumMod val="65000"/>
                    <a:lumOff val="35000"/>
                  </a:prstClr>
                </a:solidFill>
              </a:rPr>
              <a:pPr/>
              <a:t>12/16/2018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Ameera Abdelelah</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65000"/>
                    <a:lumOff val="35000"/>
                  </a:prstClr>
                </a:solidFill>
              </a:rPr>
              <a:pPr/>
              <a:t>9</a:t>
            </a:fld>
            <a:endParaRPr lang="en-US">
              <a:solidFill>
                <a:prstClr val="black">
                  <a:lumMod val="65000"/>
                  <a:lumOff val="35000"/>
                </a:prst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08" t="63992" r="35804" b="10655"/>
          <a:stretch/>
        </p:blipFill>
        <p:spPr bwMode="auto">
          <a:xfrm>
            <a:off x="4800600" y="4267200"/>
            <a:ext cx="3581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ular Callout 8"/>
          <p:cNvSpPr/>
          <p:nvPr/>
        </p:nvSpPr>
        <p:spPr>
          <a:xfrm>
            <a:off x="533400" y="4191000"/>
            <a:ext cx="4267200" cy="2057400"/>
          </a:xfrm>
          <a:prstGeom prst="wedgeRectCallout">
            <a:avLst>
              <a:gd name="adj1" fmla="val 62952"/>
              <a:gd name="adj2" fmla="val -194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tx1"/>
                </a:solidFill>
              </a:rPr>
              <a:t>pHp</a:t>
            </a:r>
            <a:r>
              <a:rPr lang="en-US" sz="1600" dirty="0">
                <a:solidFill>
                  <a:schemeClr val="tx1"/>
                </a:solidFill>
              </a:rPr>
              <a:t> : pH below which the drug separates from solutions as the </a:t>
            </a:r>
            <a:r>
              <a:rPr lang="en-US" sz="1600" dirty="0" err="1">
                <a:solidFill>
                  <a:schemeClr val="tx1"/>
                </a:solidFill>
              </a:rPr>
              <a:t>undissociated</a:t>
            </a:r>
            <a:r>
              <a:rPr lang="en-US" sz="1600" dirty="0">
                <a:solidFill>
                  <a:schemeClr val="tx1"/>
                </a:solidFill>
              </a:rPr>
              <a:t> acid</a:t>
            </a:r>
            <a:r>
              <a:rPr lang="en-US" sz="1600" dirty="0" smtClean="0">
                <a:solidFill>
                  <a:schemeClr val="tx1"/>
                </a:solidFill>
              </a:rPr>
              <a:t>.</a:t>
            </a:r>
          </a:p>
          <a:p>
            <a:r>
              <a:rPr lang="en-US" sz="1600" dirty="0" smtClean="0">
                <a:solidFill>
                  <a:schemeClr val="tx1"/>
                </a:solidFill>
              </a:rPr>
              <a:t>S: total solubility  for both dissociated and </a:t>
            </a:r>
            <a:r>
              <a:rPr lang="en-US" sz="1600" dirty="0" err="1" smtClean="0">
                <a:solidFill>
                  <a:schemeClr val="tx1"/>
                </a:solidFill>
              </a:rPr>
              <a:t>undissociated</a:t>
            </a:r>
            <a:r>
              <a:rPr lang="en-US" sz="1600" dirty="0" smtClean="0">
                <a:solidFill>
                  <a:schemeClr val="tx1"/>
                </a:solidFill>
              </a:rPr>
              <a:t> forms.</a:t>
            </a:r>
          </a:p>
          <a:p>
            <a:r>
              <a:rPr lang="en-US" sz="1600" dirty="0" smtClean="0">
                <a:solidFill>
                  <a:schemeClr val="tx1"/>
                </a:solidFill>
              </a:rPr>
              <a:t>Sᵒ: molar solubility of </a:t>
            </a:r>
            <a:r>
              <a:rPr lang="en-US" sz="1600" dirty="0" err="1" smtClean="0">
                <a:solidFill>
                  <a:schemeClr val="tx1"/>
                </a:solidFill>
              </a:rPr>
              <a:t>undissociated</a:t>
            </a:r>
            <a:r>
              <a:rPr lang="en-US" sz="1600" dirty="0" smtClean="0">
                <a:solidFill>
                  <a:schemeClr val="tx1"/>
                </a:solidFill>
              </a:rPr>
              <a:t> form .</a:t>
            </a:r>
          </a:p>
          <a:p>
            <a:pPr algn="ctr"/>
            <a:endParaRPr lang="en-US" dirty="0">
              <a:solidFill>
                <a:schemeClr val="tx1"/>
              </a:solidFill>
            </a:endParaRPr>
          </a:p>
        </p:txBody>
      </p:sp>
    </p:spTree>
    <p:extLst>
      <p:ext uri="{BB962C8B-B14F-4D97-AF65-F5344CB8AC3E}">
        <p14:creationId xmlns:p14="http://schemas.microsoft.com/office/powerpoint/2010/main" val="26574841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928</Words>
  <Application>Microsoft Office PowerPoint</Application>
  <PresentationFormat>On-screen Show (4:3)</PresentationFormat>
  <Paragraphs>97</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Executive</vt:lpstr>
      <vt:lpstr>PowerPoint Presentation</vt:lpstr>
      <vt:lpstr>PowerPoint Presentation</vt:lpstr>
      <vt:lpstr>Insoluble drug delivery strategies</vt:lpstr>
      <vt:lpstr>PowerPoint Presentation</vt:lpstr>
      <vt:lpstr>PowerPoint Presentation</vt:lpstr>
      <vt:lpstr>PowerPoint Presentation</vt:lpstr>
      <vt:lpstr> </vt:lpstr>
      <vt:lpstr>PowerPoint Presentation</vt:lpstr>
      <vt:lpstr>PowerPoint Presentation</vt:lpstr>
      <vt:lpstr>PowerPoint Presentation</vt:lpstr>
      <vt:lpstr>Combined Effect of pH and Solvents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Best</dc:creator>
  <cp:lastModifiedBy>Maher</cp:lastModifiedBy>
  <cp:revision>20</cp:revision>
  <dcterms:created xsi:type="dcterms:W3CDTF">2006-08-16T00:00:00Z</dcterms:created>
  <dcterms:modified xsi:type="dcterms:W3CDTF">2018-12-17T03:41:18Z</dcterms:modified>
</cp:coreProperties>
</file>