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5" r:id="rId4"/>
    <p:sldId id="266" r:id="rId5"/>
    <p:sldId id="268" r:id="rId6"/>
    <p:sldId id="259" r:id="rId7"/>
    <p:sldId id="271" r:id="rId8"/>
    <p:sldId id="269" r:id="rId9"/>
    <p:sldId id="270" r:id="rId10"/>
    <p:sldId id="273" r:id="rId11"/>
    <p:sldId id="260" r:id="rId12"/>
    <p:sldId id="261" r:id="rId13"/>
    <p:sldId id="262" r:id="rId14"/>
    <p:sldId id="263" r:id="rId15"/>
    <p:sldId id="264" r:id="rId16"/>
    <p:sldId id="280" r:id="rId17"/>
    <p:sldId id="279" r:id="rId18"/>
    <p:sldId id="281" r:id="rId19"/>
    <p:sldId id="272" r:id="rId20"/>
    <p:sldId id="274" r:id="rId21"/>
    <p:sldId id="276" r:id="rId22"/>
    <p:sldId id="277" r:id="rId23"/>
    <p:sldId id="278" r:id="rId24"/>
    <p:sldId id="28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2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3BA992-FB90-4B2A-BDFE-0D53D49B24F3}"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4562F659-26CB-4B7E-81E5-0E8DDB3DAAC9}">
      <dgm:prSet phldrT="[Text]"/>
      <dgm:spPr/>
      <dgm:t>
        <a:bodyPr/>
        <a:lstStyle/>
        <a:p>
          <a:pPr algn="l" rtl="1"/>
          <a:r>
            <a:rPr lang="en-US" dirty="0" smtClean="0"/>
            <a:t>Water insoluble and have slow prolonged action</a:t>
          </a:r>
          <a:endParaRPr lang="ar-IQ" dirty="0"/>
        </a:p>
      </dgm:t>
    </dgm:pt>
    <dgm:pt modelId="{690D6C50-3290-4DDC-9FBD-8DC02576D3A6}" type="parTrans" cxnId="{BF75BF8C-F39E-4AC5-BB3A-D2CB294B160A}">
      <dgm:prSet/>
      <dgm:spPr/>
      <dgm:t>
        <a:bodyPr/>
        <a:lstStyle/>
        <a:p>
          <a:pPr rtl="1"/>
          <a:endParaRPr lang="ar-IQ"/>
        </a:p>
      </dgm:t>
    </dgm:pt>
    <dgm:pt modelId="{B95C0610-1E8B-48B8-A1A1-D5223B3943A3}" type="sibTrans" cxnId="{BF75BF8C-F39E-4AC5-BB3A-D2CB294B160A}">
      <dgm:prSet/>
      <dgm:spPr/>
      <dgm:t>
        <a:bodyPr/>
        <a:lstStyle/>
        <a:p>
          <a:pPr rtl="1"/>
          <a:endParaRPr lang="ar-IQ"/>
        </a:p>
      </dgm:t>
    </dgm:pt>
    <dgm:pt modelId="{289B62D5-7287-4F9E-AB99-782C1A975490}">
      <dgm:prSet phldrT="[Text]"/>
      <dgm:spPr/>
      <dgm:t>
        <a:bodyPr/>
        <a:lstStyle/>
        <a:p>
          <a:pPr algn="l" rtl="0"/>
          <a:r>
            <a:rPr lang="en-US" dirty="0" err="1" smtClean="0"/>
            <a:t>e.g.aluminium</a:t>
          </a:r>
          <a:r>
            <a:rPr lang="en-US" dirty="0" smtClean="0"/>
            <a:t>  </a:t>
          </a:r>
          <a:r>
            <a:rPr lang="en-US" dirty="0" err="1" smtClean="0"/>
            <a:t>hydroxide,magnesium</a:t>
          </a:r>
          <a:r>
            <a:rPr lang="en-US" dirty="0" smtClean="0"/>
            <a:t> </a:t>
          </a:r>
          <a:r>
            <a:rPr lang="en-US" dirty="0" err="1" smtClean="0"/>
            <a:t>carbonate,hydroxide</a:t>
          </a:r>
          <a:r>
            <a:rPr lang="en-US" dirty="0" smtClean="0"/>
            <a:t> and </a:t>
          </a:r>
          <a:r>
            <a:rPr lang="en-US" dirty="0" err="1" smtClean="0"/>
            <a:t>trisilicate</a:t>
          </a:r>
          <a:r>
            <a:rPr lang="en-US" dirty="0" smtClean="0"/>
            <a:t>.</a:t>
          </a:r>
          <a:endParaRPr lang="ar-IQ" dirty="0"/>
        </a:p>
      </dgm:t>
    </dgm:pt>
    <dgm:pt modelId="{213F0C04-C134-4005-803A-EDB041CEA0B0}" type="parTrans" cxnId="{A67459CE-C269-4372-93B4-F45B8DCE32EA}">
      <dgm:prSet/>
      <dgm:spPr/>
      <dgm:t>
        <a:bodyPr/>
        <a:lstStyle/>
        <a:p>
          <a:pPr rtl="1"/>
          <a:endParaRPr lang="ar-IQ"/>
        </a:p>
      </dgm:t>
    </dgm:pt>
    <dgm:pt modelId="{1EE0D30E-8719-4983-A106-B65E458F7E4A}" type="sibTrans" cxnId="{A67459CE-C269-4372-93B4-F45B8DCE32EA}">
      <dgm:prSet/>
      <dgm:spPr/>
      <dgm:t>
        <a:bodyPr/>
        <a:lstStyle/>
        <a:p>
          <a:pPr rtl="1"/>
          <a:endParaRPr lang="ar-IQ"/>
        </a:p>
      </dgm:t>
    </dgm:pt>
    <dgm:pt modelId="{ED216347-F40D-4D4F-B1F3-1A4D46BA4C5A}">
      <dgm:prSet phldrT="[Text]"/>
      <dgm:spPr/>
      <dgm:t>
        <a:bodyPr/>
        <a:lstStyle/>
        <a:p>
          <a:pPr algn="l" rtl="1"/>
          <a:r>
            <a:rPr lang="en-US" dirty="0" smtClean="0"/>
            <a:t>Water soluble and act quickly but its  effect is transient and prolonged use  may cause systemic alkalosis and renal damage</a:t>
          </a:r>
          <a:endParaRPr lang="ar-IQ" dirty="0"/>
        </a:p>
      </dgm:t>
    </dgm:pt>
    <dgm:pt modelId="{0C2B6443-18BF-4E9C-AECC-5265BAA78538}" type="parTrans" cxnId="{B7A844A8-435A-4CFF-A583-7B3F086DB8AE}">
      <dgm:prSet/>
      <dgm:spPr/>
      <dgm:t>
        <a:bodyPr/>
        <a:lstStyle/>
        <a:p>
          <a:pPr rtl="1"/>
          <a:endParaRPr lang="ar-IQ"/>
        </a:p>
      </dgm:t>
    </dgm:pt>
    <dgm:pt modelId="{0C371AE8-C63B-4EFC-8CC5-CFA7F94F4091}" type="sibTrans" cxnId="{B7A844A8-435A-4CFF-A583-7B3F086DB8AE}">
      <dgm:prSet/>
      <dgm:spPr/>
      <dgm:t>
        <a:bodyPr/>
        <a:lstStyle/>
        <a:p>
          <a:pPr rtl="1"/>
          <a:endParaRPr lang="ar-IQ"/>
        </a:p>
      </dgm:t>
    </dgm:pt>
    <dgm:pt modelId="{BA45E940-8A1F-4F15-8AD2-15855851EF32}">
      <dgm:prSet phldrT="[Text]"/>
      <dgm:spPr/>
      <dgm:t>
        <a:bodyPr/>
        <a:lstStyle/>
        <a:p>
          <a:pPr algn="l" rtl="0"/>
          <a:r>
            <a:rPr lang="en-US" dirty="0" smtClean="0"/>
            <a:t>e.g. sodium bicarbonate and sodium citrate</a:t>
          </a:r>
          <a:endParaRPr lang="ar-IQ" dirty="0"/>
        </a:p>
      </dgm:t>
    </dgm:pt>
    <dgm:pt modelId="{A643D5A4-ED6F-460A-BB23-29B5DAF99A8E}" type="parTrans" cxnId="{1B7EF830-386D-427E-9CAE-40A0B3C9FE1F}">
      <dgm:prSet/>
      <dgm:spPr/>
      <dgm:t>
        <a:bodyPr/>
        <a:lstStyle/>
        <a:p>
          <a:pPr rtl="1"/>
          <a:endParaRPr lang="ar-IQ"/>
        </a:p>
      </dgm:t>
    </dgm:pt>
    <dgm:pt modelId="{89805409-0CB3-4C83-A7EA-DD94B6E64618}" type="sibTrans" cxnId="{1B7EF830-386D-427E-9CAE-40A0B3C9FE1F}">
      <dgm:prSet/>
      <dgm:spPr/>
      <dgm:t>
        <a:bodyPr/>
        <a:lstStyle/>
        <a:p>
          <a:pPr rtl="1"/>
          <a:endParaRPr lang="ar-IQ"/>
        </a:p>
      </dgm:t>
    </dgm:pt>
    <dgm:pt modelId="{174AE7A1-6314-4398-A118-ABF6E0AAC544}" type="pres">
      <dgm:prSet presAssocID="{8D3BA992-FB90-4B2A-BDFE-0D53D49B24F3}" presName="linear" presStyleCnt="0">
        <dgm:presLayoutVars>
          <dgm:animLvl val="lvl"/>
          <dgm:resizeHandles val="exact"/>
        </dgm:presLayoutVars>
      </dgm:prSet>
      <dgm:spPr/>
      <dgm:t>
        <a:bodyPr/>
        <a:lstStyle/>
        <a:p>
          <a:pPr rtl="1"/>
          <a:endParaRPr lang="ar-IQ"/>
        </a:p>
      </dgm:t>
    </dgm:pt>
    <dgm:pt modelId="{FF5C2D57-5500-4CFF-BC92-EB6A90217798}" type="pres">
      <dgm:prSet presAssocID="{4562F659-26CB-4B7E-81E5-0E8DDB3DAAC9}" presName="parentText" presStyleLbl="node1" presStyleIdx="0" presStyleCnt="2">
        <dgm:presLayoutVars>
          <dgm:chMax val="0"/>
          <dgm:bulletEnabled val="1"/>
        </dgm:presLayoutVars>
      </dgm:prSet>
      <dgm:spPr/>
      <dgm:t>
        <a:bodyPr/>
        <a:lstStyle/>
        <a:p>
          <a:pPr rtl="1"/>
          <a:endParaRPr lang="ar-IQ"/>
        </a:p>
      </dgm:t>
    </dgm:pt>
    <dgm:pt modelId="{1A065840-6413-473C-B338-31448B8C39A9}" type="pres">
      <dgm:prSet presAssocID="{4562F659-26CB-4B7E-81E5-0E8DDB3DAAC9}" presName="childText" presStyleLbl="revTx" presStyleIdx="0" presStyleCnt="2">
        <dgm:presLayoutVars>
          <dgm:bulletEnabled val="1"/>
        </dgm:presLayoutVars>
      </dgm:prSet>
      <dgm:spPr/>
      <dgm:t>
        <a:bodyPr/>
        <a:lstStyle/>
        <a:p>
          <a:pPr rtl="1"/>
          <a:endParaRPr lang="ar-IQ"/>
        </a:p>
      </dgm:t>
    </dgm:pt>
    <dgm:pt modelId="{7B6366EA-5C93-41CE-BFE3-6589DDCC3052}" type="pres">
      <dgm:prSet presAssocID="{ED216347-F40D-4D4F-B1F3-1A4D46BA4C5A}" presName="parentText" presStyleLbl="node1" presStyleIdx="1" presStyleCnt="2">
        <dgm:presLayoutVars>
          <dgm:chMax val="0"/>
          <dgm:bulletEnabled val="1"/>
        </dgm:presLayoutVars>
      </dgm:prSet>
      <dgm:spPr/>
      <dgm:t>
        <a:bodyPr/>
        <a:lstStyle/>
        <a:p>
          <a:pPr rtl="1"/>
          <a:endParaRPr lang="ar-IQ"/>
        </a:p>
      </dgm:t>
    </dgm:pt>
    <dgm:pt modelId="{49DE1737-76F8-49E1-BA5E-E4FFA15F3CBC}" type="pres">
      <dgm:prSet presAssocID="{ED216347-F40D-4D4F-B1F3-1A4D46BA4C5A}" presName="childText" presStyleLbl="revTx" presStyleIdx="1" presStyleCnt="2">
        <dgm:presLayoutVars>
          <dgm:bulletEnabled val="1"/>
        </dgm:presLayoutVars>
      </dgm:prSet>
      <dgm:spPr/>
      <dgm:t>
        <a:bodyPr/>
        <a:lstStyle/>
        <a:p>
          <a:pPr rtl="1"/>
          <a:endParaRPr lang="ar-IQ"/>
        </a:p>
      </dgm:t>
    </dgm:pt>
  </dgm:ptLst>
  <dgm:cxnLst>
    <dgm:cxn modelId="{BF75BF8C-F39E-4AC5-BB3A-D2CB294B160A}" srcId="{8D3BA992-FB90-4B2A-BDFE-0D53D49B24F3}" destId="{4562F659-26CB-4B7E-81E5-0E8DDB3DAAC9}" srcOrd="0" destOrd="0" parTransId="{690D6C50-3290-4DDC-9FBD-8DC02576D3A6}" sibTransId="{B95C0610-1E8B-48B8-A1A1-D5223B3943A3}"/>
    <dgm:cxn modelId="{2633E246-37BD-4E35-9874-57662881C807}" type="presOf" srcId="{8D3BA992-FB90-4B2A-BDFE-0D53D49B24F3}" destId="{174AE7A1-6314-4398-A118-ABF6E0AAC544}" srcOrd="0" destOrd="0" presId="urn:microsoft.com/office/officeart/2005/8/layout/vList2"/>
    <dgm:cxn modelId="{F357134F-DDC5-46AF-83C7-331B0F02FDAE}" type="presOf" srcId="{ED216347-F40D-4D4F-B1F3-1A4D46BA4C5A}" destId="{7B6366EA-5C93-41CE-BFE3-6589DDCC3052}" srcOrd="0" destOrd="0" presId="urn:microsoft.com/office/officeart/2005/8/layout/vList2"/>
    <dgm:cxn modelId="{73C9E5E2-418B-4C8C-A689-4B06751D5954}" type="presOf" srcId="{4562F659-26CB-4B7E-81E5-0E8DDB3DAAC9}" destId="{FF5C2D57-5500-4CFF-BC92-EB6A90217798}" srcOrd="0" destOrd="0" presId="urn:microsoft.com/office/officeart/2005/8/layout/vList2"/>
    <dgm:cxn modelId="{1B7EF830-386D-427E-9CAE-40A0B3C9FE1F}" srcId="{ED216347-F40D-4D4F-B1F3-1A4D46BA4C5A}" destId="{BA45E940-8A1F-4F15-8AD2-15855851EF32}" srcOrd="0" destOrd="0" parTransId="{A643D5A4-ED6F-460A-BB23-29B5DAF99A8E}" sibTransId="{89805409-0CB3-4C83-A7EA-DD94B6E64618}"/>
    <dgm:cxn modelId="{1FDCA132-B25D-4498-9AB7-5C17CD45FE68}" type="presOf" srcId="{289B62D5-7287-4F9E-AB99-782C1A975490}" destId="{1A065840-6413-473C-B338-31448B8C39A9}" srcOrd="0" destOrd="0" presId="urn:microsoft.com/office/officeart/2005/8/layout/vList2"/>
    <dgm:cxn modelId="{B7A844A8-435A-4CFF-A583-7B3F086DB8AE}" srcId="{8D3BA992-FB90-4B2A-BDFE-0D53D49B24F3}" destId="{ED216347-F40D-4D4F-B1F3-1A4D46BA4C5A}" srcOrd="1" destOrd="0" parTransId="{0C2B6443-18BF-4E9C-AECC-5265BAA78538}" sibTransId="{0C371AE8-C63B-4EFC-8CC5-CFA7F94F4091}"/>
    <dgm:cxn modelId="{A67459CE-C269-4372-93B4-F45B8DCE32EA}" srcId="{4562F659-26CB-4B7E-81E5-0E8DDB3DAAC9}" destId="{289B62D5-7287-4F9E-AB99-782C1A975490}" srcOrd="0" destOrd="0" parTransId="{213F0C04-C134-4005-803A-EDB041CEA0B0}" sibTransId="{1EE0D30E-8719-4983-A106-B65E458F7E4A}"/>
    <dgm:cxn modelId="{B73FE39D-047E-40FC-B77D-047F73F081E4}" type="presOf" srcId="{BA45E940-8A1F-4F15-8AD2-15855851EF32}" destId="{49DE1737-76F8-49E1-BA5E-E4FFA15F3CBC}" srcOrd="0" destOrd="0" presId="urn:microsoft.com/office/officeart/2005/8/layout/vList2"/>
    <dgm:cxn modelId="{13AA85D8-C85F-47B4-9DAC-70988763FED8}" type="presParOf" srcId="{174AE7A1-6314-4398-A118-ABF6E0AAC544}" destId="{FF5C2D57-5500-4CFF-BC92-EB6A90217798}" srcOrd="0" destOrd="0" presId="urn:microsoft.com/office/officeart/2005/8/layout/vList2"/>
    <dgm:cxn modelId="{50319B8E-1BBA-4DAE-854F-4C1F756427A0}" type="presParOf" srcId="{174AE7A1-6314-4398-A118-ABF6E0AAC544}" destId="{1A065840-6413-473C-B338-31448B8C39A9}" srcOrd="1" destOrd="0" presId="urn:microsoft.com/office/officeart/2005/8/layout/vList2"/>
    <dgm:cxn modelId="{AC59C838-50AC-4038-8AC3-AC73ED1F76A6}" type="presParOf" srcId="{174AE7A1-6314-4398-A118-ABF6E0AAC544}" destId="{7B6366EA-5C93-41CE-BFE3-6589DDCC3052}" srcOrd="2" destOrd="0" presId="urn:microsoft.com/office/officeart/2005/8/layout/vList2"/>
    <dgm:cxn modelId="{6ECEC7E2-2213-4861-8ACB-FE3AA797D71C}" type="presParOf" srcId="{174AE7A1-6314-4398-A118-ABF6E0AAC544}" destId="{49DE1737-76F8-49E1-BA5E-E4FFA15F3CBC}"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9B5D0D-9AC8-4A75-B902-EE90907A349F}" type="doc">
      <dgm:prSet loTypeId="urn:microsoft.com/office/officeart/2005/8/layout/venn3" loCatId="relationship" qsTypeId="urn:microsoft.com/office/officeart/2005/8/quickstyle/simple1" qsCatId="simple" csTypeId="urn:microsoft.com/office/officeart/2005/8/colors/colorful3" csCatId="colorful" phldr="1"/>
      <dgm:spPr/>
    </dgm:pt>
    <dgm:pt modelId="{5835B933-F209-42A4-8DE6-D2B0A4A0F4FE}">
      <dgm:prSet phldrT="[Text]" custT="1"/>
      <dgm:spPr/>
      <dgm:t>
        <a:bodyPr/>
        <a:lstStyle/>
        <a:p>
          <a:pPr rtl="1"/>
          <a:r>
            <a:rPr lang="en-US" sz="1400" b="1" dirty="0" smtClean="0">
              <a:latin typeface="Arial Black" pitchFamily="34" charset="0"/>
            </a:rPr>
            <a:t>Patient</a:t>
          </a:r>
          <a:endParaRPr lang="ar-IQ" sz="1400" b="1" dirty="0">
            <a:latin typeface="Arial Black" pitchFamily="34" charset="0"/>
          </a:endParaRPr>
        </a:p>
      </dgm:t>
    </dgm:pt>
    <dgm:pt modelId="{607BCB71-07BC-46CF-ACDA-333DF1EC2F0F}" type="parTrans" cxnId="{F94CC70C-7B2C-4DE7-9540-9B5C59F79520}">
      <dgm:prSet/>
      <dgm:spPr/>
      <dgm:t>
        <a:bodyPr/>
        <a:lstStyle/>
        <a:p>
          <a:pPr rtl="1"/>
          <a:endParaRPr lang="ar-IQ"/>
        </a:p>
      </dgm:t>
    </dgm:pt>
    <dgm:pt modelId="{085704A4-9A3D-49F9-B825-1ABB543F8BAB}" type="sibTrans" cxnId="{F94CC70C-7B2C-4DE7-9540-9B5C59F79520}">
      <dgm:prSet/>
      <dgm:spPr/>
      <dgm:t>
        <a:bodyPr/>
        <a:lstStyle/>
        <a:p>
          <a:pPr rtl="1"/>
          <a:endParaRPr lang="ar-IQ"/>
        </a:p>
      </dgm:t>
    </dgm:pt>
    <dgm:pt modelId="{9244D84E-1D87-4F91-BC4A-4B80382FEC64}">
      <dgm:prSet phldrT="[Text]" custT="1"/>
      <dgm:spPr/>
      <dgm:t>
        <a:bodyPr/>
        <a:lstStyle/>
        <a:p>
          <a:pPr rtl="1"/>
          <a:r>
            <a:rPr lang="en-US" sz="1400" b="1" dirty="0" smtClean="0">
              <a:latin typeface="Arial Black" pitchFamily="34" charset="0"/>
            </a:rPr>
            <a:t>Type of antacid </a:t>
          </a:r>
          <a:endParaRPr lang="ar-IQ" sz="1400" b="1" dirty="0">
            <a:latin typeface="Arial Black" pitchFamily="34" charset="0"/>
          </a:endParaRPr>
        </a:p>
      </dgm:t>
    </dgm:pt>
    <dgm:pt modelId="{6CC2E9FB-75DB-477A-BD2F-5CD87AA51872}" type="parTrans" cxnId="{BFC7EE18-098A-46AE-8CAF-54C6011C515C}">
      <dgm:prSet/>
      <dgm:spPr/>
      <dgm:t>
        <a:bodyPr/>
        <a:lstStyle/>
        <a:p>
          <a:pPr rtl="1"/>
          <a:endParaRPr lang="ar-IQ"/>
        </a:p>
      </dgm:t>
    </dgm:pt>
    <dgm:pt modelId="{B16DE2F7-AE1E-494A-9CB5-BCF7C976F528}" type="sibTrans" cxnId="{BFC7EE18-098A-46AE-8CAF-54C6011C515C}">
      <dgm:prSet/>
      <dgm:spPr/>
      <dgm:t>
        <a:bodyPr/>
        <a:lstStyle/>
        <a:p>
          <a:pPr rtl="1"/>
          <a:endParaRPr lang="ar-IQ"/>
        </a:p>
      </dgm:t>
    </dgm:pt>
    <dgm:pt modelId="{E3319115-A19A-41CA-9BA8-64D82F315850}">
      <dgm:prSet phldrT="[Text]" custT="1"/>
      <dgm:spPr/>
      <dgm:t>
        <a:bodyPr/>
        <a:lstStyle/>
        <a:p>
          <a:pPr rtl="1"/>
          <a:r>
            <a:rPr lang="en-US" sz="1400" b="1" dirty="0" smtClean="0">
              <a:latin typeface="Arial Black" pitchFamily="34" charset="0"/>
            </a:rPr>
            <a:t>Neutralizing capacity</a:t>
          </a:r>
          <a:endParaRPr lang="ar-IQ" sz="1400" b="1" dirty="0">
            <a:latin typeface="Arial Black" pitchFamily="34" charset="0"/>
          </a:endParaRPr>
        </a:p>
      </dgm:t>
    </dgm:pt>
    <dgm:pt modelId="{FB98F7C9-DA71-4263-BFD6-5C3DEBB93FED}" type="parTrans" cxnId="{58AF5E3E-00B1-4E32-8962-B534A40E1E82}">
      <dgm:prSet/>
      <dgm:spPr/>
      <dgm:t>
        <a:bodyPr/>
        <a:lstStyle/>
        <a:p>
          <a:pPr rtl="1"/>
          <a:endParaRPr lang="ar-IQ"/>
        </a:p>
      </dgm:t>
    </dgm:pt>
    <dgm:pt modelId="{F2BEF6CF-05BC-4C77-9E93-6C541730117D}" type="sibTrans" cxnId="{58AF5E3E-00B1-4E32-8962-B534A40E1E82}">
      <dgm:prSet/>
      <dgm:spPr/>
      <dgm:t>
        <a:bodyPr/>
        <a:lstStyle/>
        <a:p>
          <a:pPr rtl="1"/>
          <a:endParaRPr lang="ar-IQ"/>
        </a:p>
      </dgm:t>
    </dgm:pt>
    <dgm:pt modelId="{3AA3434C-7CBA-4F9A-963A-F0D9EE443B07}">
      <dgm:prSet custT="1"/>
      <dgm:spPr/>
      <dgm:t>
        <a:bodyPr/>
        <a:lstStyle/>
        <a:p>
          <a:pPr rtl="1"/>
          <a:r>
            <a:rPr lang="en-US" sz="1400" b="1" dirty="0" smtClean="0">
              <a:latin typeface="Arial Black" pitchFamily="34" charset="0"/>
            </a:rPr>
            <a:t>Dose and dose interval</a:t>
          </a:r>
          <a:endParaRPr lang="ar-IQ" sz="1400" b="1" dirty="0">
            <a:latin typeface="Arial Black" pitchFamily="34" charset="0"/>
          </a:endParaRPr>
        </a:p>
      </dgm:t>
    </dgm:pt>
    <dgm:pt modelId="{86049685-3562-4C23-89CB-5B17BCFBBAF9}" type="parTrans" cxnId="{9DA014D9-CBCB-4698-A138-9BAC263AE88F}">
      <dgm:prSet/>
      <dgm:spPr/>
      <dgm:t>
        <a:bodyPr/>
        <a:lstStyle/>
        <a:p>
          <a:pPr rtl="1"/>
          <a:endParaRPr lang="ar-IQ"/>
        </a:p>
      </dgm:t>
    </dgm:pt>
    <dgm:pt modelId="{B641D98E-4546-47B7-99B5-B92574330CC2}" type="sibTrans" cxnId="{9DA014D9-CBCB-4698-A138-9BAC263AE88F}">
      <dgm:prSet/>
      <dgm:spPr/>
      <dgm:t>
        <a:bodyPr/>
        <a:lstStyle/>
        <a:p>
          <a:pPr rtl="1"/>
          <a:endParaRPr lang="ar-IQ"/>
        </a:p>
      </dgm:t>
    </dgm:pt>
    <dgm:pt modelId="{31F9A3EE-A2CE-4C73-A288-D10DFDB46C20}">
      <dgm:prSet phldrT="[Text]" custT="1"/>
      <dgm:spPr/>
      <dgm:t>
        <a:bodyPr/>
        <a:lstStyle/>
        <a:p>
          <a:pPr rtl="1"/>
          <a:endParaRPr lang="ar-IQ" sz="1100" b="1" dirty="0">
            <a:latin typeface="Arial Black" pitchFamily="34" charset="0"/>
          </a:endParaRPr>
        </a:p>
      </dgm:t>
    </dgm:pt>
    <dgm:pt modelId="{4C1A8232-D01F-4950-95CD-4BE49022C244}" type="sibTrans" cxnId="{74B5E935-DC48-47D1-A001-64DE1EA46402}">
      <dgm:prSet/>
      <dgm:spPr/>
      <dgm:t>
        <a:bodyPr/>
        <a:lstStyle/>
        <a:p>
          <a:pPr rtl="1"/>
          <a:endParaRPr lang="ar-IQ"/>
        </a:p>
      </dgm:t>
    </dgm:pt>
    <dgm:pt modelId="{8B093AE8-6542-433A-9BCC-0D46AAFB994D}" type="parTrans" cxnId="{74B5E935-DC48-47D1-A001-64DE1EA46402}">
      <dgm:prSet/>
      <dgm:spPr/>
      <dgm:t>
        <a:bodyPr/>
        <a:lstStyle/>
        <a:p>
          <a:pPr rtl="1"/>
          <a:endParaRPr lang="ar-IQ"/>
        </a:p>
      </dgm:t>
    </dgm:pt>
    <dgm:pt modelId="{6223A8A7-5B83-4792-A0C7-6708772E78F2}">
      <dgm:prSet custT="1"/>
      <dgm:spPr/>
      <dgm:t>
        <a:bodyPr/>
        <a:lstStyle/>
        <a:p>
          <a:pPr rtl="1"/>
          <a:r>
            <a:rPr lang="en-US" sz="1400" b="1" dirty="0" smtClean="0">
              <a:latin typeface="Arial Black" pitchFamily="34" charset="0"/>
            </a:rPr>
            <a:t>Cost</a:t>
          </a:r>
          <a:endParaRPr lang="ar-IQ" sz="1400" b="1" dirty="0" smtClean="0">
            <a:latin typeface="Arial Black" pitchFamily="34" charset="0"/>
          </a:endParaRPr>
        </a:p>
      </dgm:t>
    </dgm:pt>
    <dgm:pt modelId="{018F18C5-9852-4FD6-B310-B61D005E9407}" type="parTrans" cxnId="{76FFB837-6CBF-4CBC-8C66-64EBC0BF6F2A}">
      <dgm:prSet/>
      <dgm:spPr/>
    </dgm:pt>
    <dgm:pt modelId="{63D06F73-66CE-4A6D-89D0-D05BD0076825}" type="sibTrans" cxnId="{76FFB837-6CBF-4CBC-8C66-64EBC0BF6F2A}">
      <dgm:prSet/>
      <dgm:spPr/>
    </dgm:pt>
    <dgm:pt modelId="{4F89943D-04F6-4684-9ADC-23FE984FC3C1}" type="pres">
      <dgm:prSet presAssocID="{659B5D0D-9AC8-4A75-B902-EE90907A349F}" presName="Name0" presStyleCnt="0">
        <dgm:presLayoutVars>
          <dgm:dir/>
          <dgm:resizeHandles val="exact"/>
        </dgm:presLayoutVars>
      </dgm:prSet>
      <dgm:spPr/>
    </dgm:pt>
    <dgm:pt modelId="{FA6E66AC-6602-497A-8607-588FF19B2BA7}" type="pres">
      <dgm:prSet presAssocID="{5835B933-F209-42A4-8DE6-D2B0A4A0F4FE}" presName="Name5" presStyleLbl="vennNode1" presStyleIdx="0" presStyleCnt="5">
        <dgm:presLayoutVars>
          <dgm:bulletEnabled val="1"/>
        </dgm:presLayoutVars>
      </dgm:prSet>
      <dgm:spPr/>
      <dgm:t>
        <a:bodyPr/>
        <a:lstStyle/>
        <a:p>
          <a:pPr rtl="1"/>
          <a:endParaRPr lang="ar-IQ"/>
        </a:p>
      </dgm:t>
    </dgm:pt>
    <dgm:pt modelId="{4D1AD385-BECC-452A-89D9-BE7F7294980E}" type="pres">
      <dgm:prSet presAssocID="{085704A4-9A3D-49F9-B825-1ABB543F8BAB}" presName="space" presStyleCnt="0"/>
      <dgm:spPr/>
    </dgm:pt>
    <dgm:pt modelId="{634BBF75-0FFC-4580-8CF1-20279C525279}" type="pres">
      <dgm:prSet presAssocID="{9244D84E-1D87-4F91-BC4A-4B80382FEC64}" presName="Name5" presStyleLbl="vennNode1" presStyleIdx="1" presStyleCnt="5">
        <dgm:presLayoutVars>
          <dgm:bulletEnabled val="1"/>
        </dgm:presLayoutVars>
      </dgm:prSet>
      <dgm:spPr/>
      <dgm:t>
        <a:bodyPr/>
        <a:lstStyle/>
        <a:p>
          <a:pPr rtl="1"/>
          <a:endParaRPr lang="ar-IQ"/>
        </a:p>
      </dgm:t>
    </dgm:pt>
    <dgm:pt modelId="{9DF0D586-B7D4-4EE8-AF42-A67B10E5AC03}" type="pres">
      <dgm:prSet presAssocID="{B16DE2F7-AE1E-494A-9CB5-BCF7C976F528}" presName="space" presStyleCnt="0"/>
      <dgm:spPr/>
    </dgm:pt>
    <dgm:pt modelId="{740C7414-D244-4F68-8F54-3A32431418E4}" type="pres">
      <dgm:prSet presAssocID="{3AA3434C-7CBA-4F9A-963A-F0D9EE443B07}" presName="Name5" presStyleLbl="vennNode1" presStyleIdx="2" presStyleCnt="5">
        <dgm:presLayoutVars>
          <dgm:bulletEnabled val="1"/>
        </dgm:presLayoutVars>
      </dgm:prSet>
      <dgm:spPr/>
      <dgm:t>
        <a:bodyPr/>
        <a:lstStyle/>
        <a:p>
          <a:pPr rtl="1"/>
          <a:endParaRPr lang="ar-IQ"/>
        </a:p>
      </dgm:t>
    </dgm:pt>
    <dgm:pt modelId="{FCA1F144-A577-43A3-9E4C-7EAA13ECC2EC}" type="pres">
      <dgm:prSet presAssocID="{B641D98E-4546-47B7-99B5-B92574330CC2}" presName="space" presStyleCnt="0"/>
      <dgm:spPr/>
    </dgm:pt>
    <dgm:pt modelId="{A156AFE0-BEBB-4D88-AB9B-60D5403EE3F4}" type="pres">
      <dgm:prSet presAssocID="{E3319115-A19A-41CA-9BA8-64D82F315850}" presName="Name5" presStyleLbl="vennNode1" presStyleIdx="3" presStyleCnt="5">
        <dgm:presLayoutVars>
          <dgm:bulletEnabled val="1"/>
        </dgm:presLayoutVars>
      </dgm:prSet>
      <dgm:spPr/>
      <dgm:t>
        <a:bodyPr/>
        <a:lstStyle/>
        <a:p>
          <a:pPr rtl="1"/>
          <a:endParaRPr lang="ar-IQ"/>
        </a:p>
      </dgm:t>
    </dgm:pt>
    <dgm:pt modelId="{58008975-5AD4-4DA2-BCFB-7CCE31CB75E7}" type="pres">
      <dgm:prSet presAssocID="{F2BEF6CF-05BC-4C77-9E93-6C541730117D}" presName="space" presStyleCnt="0"/>
      <dgm:spPr/>
    </dgm:pt>
    <dgm:pt modelId="{D6CB8F2B-E8AA-43C0-B114-DE1C1A9E1F51}" type="pres">
      <dgm:prSet presAssocID="{6223A8A7-5B83-4792-A0C7-6708772E78F2}" presName="Name5" presStyleLbl="vennNode1" presStyleIdx="4" presStyleCnt="5">
        <dgm:presLayoutVars>
          <dgm:bulletEnabled val="1"/>
        </dgm:presLayoutVars>
      </dgm:prSet>
      <dgm:spPr/>
      <dgm:t>
        <a:bodyPr/>
        <a:lstStyle/>
        <a:p>
          <a:pPr rtl="1"/>
          <a:endParaRPr lang="ar-IQ"/>
        </a:p>
      </dgm:t>
    </dgm:pt>
  </dgm:ptLst>
  <dgm:cxnLst>
    <dgm:cxn modelId="{AFD34BA6-B884-4143-B825-277CB970FEB7}" type="presOf" srcId="{9244D84E-1D87-4F91-BC4A-4B80382FEC64}" destId="{634BBF75-0FFC-4580-8CF1-20279C525279}" srcOrd="0" destOrd="0" presId="urn:microsoft.com/office/officeart/2005/8/layout/venn3"/>
    <dgm:cxn modelId="{BFC7EE18-098A-46AE-8CAF-54C6011C515C}" srcId="{659B5D0D-9AC8-4A75-B902-EE90907A349F}" destId="{9244D84E-1D87-4F91-BC4A-4B80382FEC64}" srcOrd="1" destOrd="0" parTransId="{6CC2E9FB-75DB-477A-BD2F-5CD87AA51872}" sibTransId="{B16DE2F7-AE1E-494A-9CB5-BCF7C976F528}"/>
    <dgm:cxn modelId="{2D4B5F40-814D-4DE8-A0F8-6383CAE7FFBF}" type="presOf" srcId="{5835B933-F209-42A4-8DE6-D2B0A4A0F4FE}" destId="{FA6E66AC-6602-497A-8607-588FF19B2BA7}" srcOrd="0" destOrd="0" presId="urn:microsoft.com/office/officeart/2005/8/layout/venn3"/>
    <dgm:cxn modelId="{2D66DFAE-0EE1-4907-9169-016C9ACA7907}" type="presOf" srcId="{659B5D0D-9AC8-4A75-B902-EE90907A349F}" destId="{4F89943D-04F6-4684-9ADC-23FE984FC3C1}" srcOrd="0" destOrd="0" presId="urn:microsoft.com/office/officeart/2005/8/layout/venn3"/>
    <dgm:cxn modelId="{F94CC70C-7B2C-4DE7-9540-9B5C59F79520}" srcId="{659B5D0D-9AC8-4A75-B902-EE90907A349F}" destId="{5835B933-F209-42A4-8DE6-D2B0A4A0F4FE}" srcOrd="0" destOrd="0" parTransId="{607BCB71-07BC-46CF-ACDA-333DF1EC2F0F}" sibTransId="{085704A4-9A3D-49F9-B825-1ABB543F8BAB}"/>
    <dgm:cxn modelId="{C09C8B73-9A3B-4FD5-A016-78E4B2CC01A0}" type="presOf" srcId="{6223A8A7-5B83-4792-A0C7-6708772E78F2}" destId="{D6CB8F2B-E8AA-43C0-B114-DE1C1A9E1F51}" srcOrd="0" destOrd="0" presId="urn:microsoft.com/office/officeart/2005/8/layout/venn3"/>
    <dgm:cxn modelId="{8B44843C-EE87-46CA-B666-EC5EB834DB71}" type="presOf" srcId="{3AA3434C-7CBA-4F9A-963A-F0D9EE443B07}" destId="{740C7414-D244-4F68-8F54-3A32431418E4}" srcOrd="0" destOrd="0" presId="urn:microsoft.com/office/officeart/2005/8/layout/venn3"/>
    <dgm:cxn modelId="{76FFB837-6CBF-4CBC-8C66-64EBC0BF6F2A}" srcId="{659B5D0D-9AC8-4A75-B902-EE90907A349F}" destId="{6223A8A7-5B83-4792-A0C7-6708772E78F2}" srcOrd="4" destOrd="0" parTransId="{018F18C5-9852-4FD6-B310-B61D005E9407}" sibTransId="{63D06F73-66CE-4A6D-89D0-D05BD0076825}"/>
    <dgm:cxn modelId="{74B5E935-DC48-47D1-A001-64DE1EA46402}" srcId="{E3319115-A19A-41CA-9BA8-64D82F315850}" destId="{31F9A3EE-A2CE-4C73-A288-D10DFDB46C20}" srcOrd="0" destOrd="0" parTransId="{8B093AE8-6542-433A-9BCC-0D46AAFB994D}" sibTransId="{4C1A8232-D01F-4950-95CD-4BE49022C244}"/>
    <dgm:cxn modelId="{58AF5E3E-00B1-4E32-8962-B534A40E1E82}" srcId="{659B5D0D-9AC8-4A75-B902-EE90907A349F}" destId="{E3319115-A19A-41CA-9BA8-64D82F315850}" srcOrd="3" destOrd="0" parTransId="{FB98F7C9-DA71-4263-BFD6-5C3DEBB93FED}" sibTransId="{F2BEF6CF-05BC-4C77-9E93-6C541730117D}"/>
    <dgm:cxn modelId="{7DF6F5B7-AA14-4A5C-97D3-2CE7C046E198}" type="presOf" srcId="{E3319115-A19A-41CA-9BA8-64D82F315850}" destId="{A156AFE0-BEBB-4D88-AB9B-60D5403EE3F4}" srcOrd="0" destOrd="0" presId="urn:microsoft.com/office/officeart/2005/8/layout/venn3"/>
    <dgm:cxn modelId="{9DA014D9-CBCB-4698-A138-9BAC263AE88F}" srcId="{659B5D0D-9AC8-4A75-B902-EE90907A349F}" destId="{3AA3434C-7CBA-4F9A-963A-F0D9EE443B07}" srcOrd="2" destOrd="0" parTransId="{86049685-3562-4C23-89CB-5B17BCFBBAF9}" sibTransId="{B641D98E-4546-47B7-99B5-B92574330CC2}"/>
    <dgm:cxn modelId="{B0E2849A-BFB8-4797-9DDA-FD50E6838278}" type="presOf" srcId="{31F9A3EE-A2CE-4C73-A288-D10DFDB46C20}" destId="{A156AFE0-BEBB-4D88-AB9B-60D5403EE3F4}" srcOrd="0" destOrd="1" presId="urn:microsoft.com/office/officeart/2005/8/layout/venn3"/>
    <dgm:cxn modelId="{798DAC69-5B59-4F5B-ACAF-E9A81B2C1281}" type="presParOf" srcId="{4F89943D-04F6-4684-9ADC-23FE984FC3C1}" destId="{FA6E66AC-6602-497A-8607-588FF19B2BA7}" srcOrd="0" destOrd="0" presId="urn:microsoft.com/office/officeart/2005/8/layout/venn3"/>
    <dgm:cxn modelId="{B6B452A1-BC7D-427E-B571-D943D084B3A7}" type="presParOf" srcId="{4F89943D-04F6-4684-9ADC-23FE984FC3C1}" destId="{4D1AD385-BECC-452A-89D9-BE7F7294980E}" srcOrd="1" destOrd="0" presId="urn:microsoft.com/office/officeart/2005/8/layout/venn3"/>
    <dgm:cxn modelId="{E00695F3-7B8D-471F-9763-EC301739FAF2}" type="presParOf" srcId="{4F89943D-04F6-4684-9ADC-23FE984FC3C1}" destId="{634BBF75-0FFC-4580-8CF1-20279C525279}" srcOrd="2" destOrd="0" presId="urn:microsoft.com/office/officeart/2005/8/layout/venn3"/>
    <dgm:cxn modelId="{9AF4B8B8-59B5-413B-AE51-EFE230DC478B}" type="presParOf" srcId="{4F89943D-04F6-4684-9ADC-23FE984FC3C1}" destId="{9DF0D586-B7D4-4EE8-AF42-A67B10E5AC03}" srcOrd="3" destOrd="0" presId="urn:microsoft.com/office/officeart/2005/8/layout/venn3"/>
    <dgm:cxn modelId="{350BFE9F-6CD0-46CD-B3ED-2934A6B02D7F}" type="presParOf" srcId="{4F89943D-04F6-4684-9ADC-23FE984FC3C1}" destId="{740C7414-D244-4F68-8F54-3A32431418E4}" srcOrd="4" destOrd="0" presId="urn:microsoft.com/office/officeart/2005/8/layout/venn3"/>
    <dgm:cxn modelId="{39992781-7B98-4991-B518-DE6F6E501A0E}" type="presParOf" srcId="{4F89943D-04F6-4684-9ADC-23FE984FC3C1}" destId="{FCA1F144-A577-43A3-9E4C-7EAA13ECC2EC}" srcOrd="5" destOrd="0" presId="urn:microsoft.com/office/officeart/2005/8/layout/venn3"/>
    <dgm:cxn modelId="{6181720A-E84B-4CC3-B1C9-02BEED03DFD3}" type="presParOf" srcId="{4F89943D-04F6-4684-9ADC-23FE984FC3C1}" destId="{A156AFE0-BEBB-4D88-AB9B-60D5403EE3F4}" srcOrd="6" destOrd="0" presId="urn:microsoft.com/office/officeart/2005/8/layout/venn3"/>
    <dgm:cxn modelId="{D2627F4C-FC7E-42C3-B9E4-AA7D82EC8C2C}" type="presParOf" srcId="{4F89943D-04F6-4684-9ADC-23FE984FC3C1}" destId="{58008975-5AD4-4DA2-BCFB-7CCE31CB75E7}" srcOrd="7" destOrd="0" presId="urn:microsoft.com/office/officeart/2005/8/layout/venn3"/>
    <dgm:cxn modelId="{48726E51-7FE6-4FC2-9FCF-E0B5DFCE9415}" type="presParOf" srcId="{4F89943D-04F6-4684-9ADC-23FE984FC3C1}" destId="{D6CB8F2B-E8AA-43C0-B114-DE1C1A9E1F51}" srcOrd="8"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2AFF12-F7E0-4EAA-B016-91FD4DA89DEC}"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418B6EBE-D2A9-406E-9EA6-6153F6FB3682}">
      <dgm:prSet phldrT="[Text]"/>
      <dgm:spPr/>
      <dgm:t>
        <a:bodyPr/>
        <a:lstStyle/>
        <a:p>
          <a:pPr algn="l" rtl="1"/>
          <a:r>
            <a:rPr lang="en-US" b="1" dirty="0" smtClean="0"/>
            <a:t>The patient : Whether he has impaired renal function ,edema , high blood pressure , allergic to milk or milk products.</a:t>
          </a:r>
          <a:endParaRPr lang="ar-IQ" b="1" dirty="0"/>
        </a:p>
      </dgm:t>
    </dgm:pt>
    <dgm:pt modelId="{733F863A-65AB-40F9-BC69-C1F51B8F5E1C}" type="parTrans" cxnId="{6E86E3B6-7FF8-4926-9B37-94A72EE98832}">
      <dgm:prSet/>
      <dgm:spPr/>
      <dgm:t>
        <a:bodyPr/>
        <a:lstStyle/>
        <a:p>
          <a:pPr rtl="1"/>
          <a:endParaRPr lang="ar-IQ"/>
        </a:p>
      </dgm:t>
    </dgm:pt>
    <dgm:pt modelId="{6A644878-BF27-4D53-8DD7-AC290EA9AED0}" type="sibTrans" cxnId="{6E86E3B6-7FF8-4926-9B37-94A72EE98832}">
      <dgm:prSet/>
      <dgm:spPr/>
      <dgm:t>
        <a:bodyPr/>
        <a:lstStyle/>
        <a:p>
          <a:pPr rtl="1"/>
          <a:endParaRPr lang="ar-IQ"/>
        </a:p>
      </dgm:t>
    </dgm:pt>
    <dgm:pt modelId="{ADD28B62-7575-4F93-A375-7DAD4F061207}">
      <dgm:prSet phldrT="[Text]"/>
      <dgm:spPr/>
      <dgm:t>
        <a:bodyPr/>
        <a:lstStyle/>
        <a:p>
          <a:pPr algn="l" rtl="0"/>
          <a:r>
            <a:rPr lang="en-US" b="1" dirty="0" smtClean="0"/>
            <a:t>Type of antacid(systemic or </a:t>
          </a:r>
          <a:r>
            <a:rPr lang="en-US" b="1" dirty="0" err="1" smtClean="0"/>
            <a:t>nonsystemic</a:t>
          </a:r>
          <a:r>
            <a:rPr lang="en-US" b="1" dirty="0" smtClean="0"/>
            <a:t> ):A systemic </a:t>
          </a:r>
          <a:r>
            <a:rPr lang="en-US" b="1" dirty="0" err="1" smtClean="0"/>
            <a:t>antacid,such</a:t>
          </a:r>
          <a:r>
            <a:rPr lang="en-US" b="1" dirty="0" smtClean="0"/>
            <a:t> as sodium bicarbonate is soluble, readily </a:t>
          </a:r>
          <a:r>
            <a:rPr lang="en-US" b="1" dirty="0" err="1" smtClean="0"/>
            <a:t>absorbed,and</a:t>
          </a:r>
          <a:r>
            <a:rPr lang="en-US" b="1" dirty="0" smtClean="0"/>
            <a:t> capable of producing systemic electrolyte disturbance  </a:t>
          </a:r>
          <a:endParaRPr lang="ar-IQ" b="1" dirty="0"/>
        </a:p>
      </dgm:t>
    </dgm:pt>
    <dgm:pt modelId="{4A43FB4A-001C-4653-802D-B60D3DF8E79D}" type="parTrans" cxnId="{9BA0EBAF-AE3D-46C6-9653-B946434405B6}">
      <dgm:prSet/>
      <dgm:spPr/>
      <dgm:t>
        <a:bodyPr/>
        <a:lstStyle/>
        <a:p>
          <a:pPr rtl="1"/>
          <a:endParaRPr lang="ar-IQ"/>
        </a:p>
      </dgm:t>
    </dgm:pt>
    <dgm:pt modelId="{693D3B54-4C75-410A-8453-E728C67A9957}" type="sibTrans" cxnId="{9BA0EBAF-AE3D-46C6-9653-B946434405B6}">
      <dgm:prSet/>
      <dgm:spPr/>
      <dgm:t>
        <a:bodyPr/>
        <a:lstStyle/>
        <a:p>
          <a:pPr rtl="1"/>
          <a:endParaRPr lang="ar-IQ"/>
        </a:p>
      </dgm:t>
    </dgm:pt>
    <dgm:pt modelId="{7BCBDE02-B79C-4C80-93BE-075EDE7EF020}" type="pres">
      <dgm:prSet presAssocID="{D72AFF12-F7E0-4EAA-B016-91FD4DA89DEC}" presName="linear" presStyleCnt="0">
        <dgm:presLayoutVars>
          <dgm:animLvl val="lvl"/>
          <dgm:resizeHandles val="exact"/>
        </dgm:presLayoutVars>
      </dgm:prSet>
      <dgm:spPr/>
      <dgm:t>
        <a:bodyPr/>
        <a:lstStyle/>
        <a:p>
          <a:pPr rtl="1"/>
          <a:endParaRPr lang="ar-IQ"/>
        </a:p>
      </dgm:t>
    </dgm:pt>
    <dgm:pt modelId="{B15246B1-41EA-4897-8F3B-D1CA91509E36}" type="pres">
      <dgm:prSet presAssocID="{418B6EBE-D2A9-406E-9EA6-6153F6FB3682}" presName="parentText" presStyleLbl="node1" presStyleIdx="0" presStyleCnt="2" custScaleY="52355">
        <dgm:presLayoutVars>
          <dgm:chMax val="0"/>
          <dgm:bulletEnabled val="1"/>
        </dgm:presLayoutVars>
      </dgm:prSet>
      <dgm:spPr/>
      <dgm:t>
        <a:bodyPr/>
        <a:lstStyle/>
        <a:p>
          <a:pPr rtl="1"/>
          <a:endParaRPr lang="ar-IQ"/>
        </a:p>
      </dgm:t>
    </dgm:pt>
    <dgm:pt modelId="{C321B4DE-F776-4917-8BCB-9B788C524235}" type="pres">
      <dgm:prSet presAssocID="{6A644878-BF27-4D53-8DD7-AC290EA9AED0}" presName="spacer" presStyleCnt="0"/>
      <dgm:spPr/>
    </dgm:pt>
    <dgm:pt modelId="{D617521F-D5D2-469D-B398-44973CD4069D}" type="pres">
      <dgm:prSet presAssocID="{ADD28B62-7575-4F93-A375-7DAD4F061207}" presName="parentText" presStyleLbl="node1" presStyleIdx="1" presStyleCnt="2">
        <dgm:presLayoutVars>
          <dgm:chMax val="0"/>
          <dgm:bulletEnabled val="1"/>
        </dgm:presLayoutVars>
      </dgm:prSet>
      <dgm:spPr/>
      <dgm:t>
        <a:bodyPr/>
        <a:lstStyle/>
        <a:p>
          <a:pPr rtl="1"/>
          <a:endParaRPr lang="ar-IQ"/>
        </a:p>
      </dgm:t>
    </dgm:pt>
  </dgm:ptLst>
  <dgm:cxnLst>
    <dgm:cxn modelId="{6E86E3B6-7FF8-4926-9B37-94A72EE98832}" srcId="{D72AFF12-F7E0-4EAA-B016-91FD4DA89DEC}" destId="{418B6EBE-D2A9-406E-9EA6-6153F6FB3682}" srcOrd="0" destOrd="0" parTransId="{733F863A-65AB-40F9-BC69-C1F51B8F5E1C}" sibTransId="{6A644878-BF27-4D53-8DD7-AC290EA9AED0}"/>
    <dgm:cxn modelId="{31C8BB2D-9627-471B-A0E4-82D79F99D109}" type="presOf" srcId="{418B6EBE-D2A9-406E-9EA6-6153F6FB3682}" destId="{B15246B1-41EA-4897-8F3B-D1CA91509E36}" srcOrd="0" destOrd="0" presId="urn:microsoft.com/office/officeart/2005/8/layout/vList2"/>
    <dgm:cxn modelId="{5B2D9F47-FEEA-4F60-849B-5C32AA75A625}" type="presOf" srcId="{D72AFF12-F7E0-4EAA-B016-91FD4DA89DEC}" destId="{7BCBDE02-B79C-4C80-93BE-075EDE7EF020}" srcOrd="0" destOrd="0" presId="urn:microsoft.com/office/officeart/2005/8/layout/vList2"/>
    <dgm:cxn modelId="{57346C9F-4117-4A77-B75E-3848429E9F5E}" type="presOf" srcId="{ADD28B62-7575-4F93-A375-7DAD4F061207}" destId="{D617521F-D5D2-469D-B398-44973CD4069D}" srcOrd="0" destOrd="0" presId="urn:microsoft.com/office/officeart/2005/8/layout/vList2"/>
    <dgm:cxn modelId="{9BA0EBAF-AE3D-46C6-9653-B946434405B6}" srcId="{D72AFF12-F7E0-4EAA-B016-91FD4DA89DEC}" destId="{ADD28B62-7575-4F93-A375-7DAD4F061207}" srcOrd="1" destOrd="0" parTransId="{4A43FB4A-001C-4653-802D-B60D3DF8E79D}" sibTransId="{693D3B54-4C75-410A-8453-E728C67A9957}"/>
    <dgm:cxn modelId="{52DB4511-2A1C-4437-98CF-733C94F9D8A7}" type="presParOf" srcId="{7BCBDE02-B79C-4C80-93BE-075EDE7EF020}" destId="{B15246B1-41EA-4897-8F3B-D1CA91509E36}" srcOrd="0" destOrd="0" presId="urn:microsoft.com/office/officeart/2005/8/layout/vList2"/>
    <dgm:cxn modelId="{177CE395-0DD4-4664-80DD-9710FE7CAB4F}" type="presParOf" srcId="{7BCBDE02-B79C-4C80-93BE-075EDE7EF020}" destId="{C321B4DE-F776-4917-8BCB-9B788C524235}" srcOrd="1" destOrd="0" presId="urn:microsoft.com/office/officeart/2005/8/layout/vList2"/>
    <dgm:cxn modelId="{C65853E8-AD25-4E10-ADB8-471152566651}" type="presParOf" srcId="{7BCBDE02-B79C-4C80-93BE-075EDE7EF020}" destId="{D617521F-D5D2-469D-B398-44973CD4069D}"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2AFF12-F7E0-4EAA-B016-91FD4DA89DEC}"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ADD28B62-7575-4F93-A375-7DAD4F061207}">
      <dgm:prSet phldrT="[Text]"/>
      <dgm:spPr/>
      <dgm:t>
        <a:bodyPr/>
        <a:lstStyle/>
        <a:p>
          <a:pPr algn="l" rtl="0"/>
          <a:r>
            <a:rPr lang="en-US" b="1" dirty="0" smtClean="0"/>
            <a:t>Non systemic such as calcium carbonate or basic aluminum substances ,form compounds that are not appreciably absorbed and thus do not exert any systemic effect. </a:t>
          </a:r>
          <a:endParaRPr lang="ar-IQ" b="1" dirty="0"/>
        </a:p>
      </dgm:t>
    </dgm:pt>
    <dgm:pt modelId="{693D3B54-4C75-410A-8453-E728C67A9957}" type="sibTrans" cxnId="{9BA0EBAF-AE3D-46C6-9653-B946434405B6}">
      <dgm:prSet/>
      <dgm:spPr/>
      <dgm:t>
        <a:bodyPr/>
        <a:lstStyle/>
        <a:p>
          <a:pPr rtl="1"/>
          <a:endParaRPr lang="ar-IQ"/>
        </a:p>
      </dgm:t>
    </dgm:pt>
    <dgm:pt modelId="{4A43FB4A-001C-4653-802D-B60D3DF8E79D}" type="parTrans" cxnId="{9BA0EBAF-AE3D-46C6-9653-B946434405B6}">
      <dgm:prSet/>
      <dgm:spPr/>
      <dgm:t>
        <a:bodyPr/>
        <a:lstStyle/>
        <a:p>
          <a:pPr rtl="1"/>
          <a:endParaRPr lang="ar-IQ"/>
        </a:p>
      </dgm:t>
    </dgm:pt>
    <dgm:pt modelId="{7BCBDE02-B79C-4C80-93BE-075EDE7EF020}" type="pres">
      <dgm:prSet presAssocID="{D72AFF12-F7E0-4EAA-B016-91FD4DA89DEC}" presName="linear" presStyleCnt="0">
        <dgm:presLayoutVars>
          <dgm:animLvl val="lvl"/>
          <dgm:resizeHandles val="exact"/>
        </dgm:presLayoutVars>
      </dgm:prSet>
      <dgm:spPr/>
      <dgm:t>
        <a:bodyPr/>
        <a:lstStyle/>
        <a:p>
          <a:pPr rtl="1"/>
          <a:endParaRPr lang="ar-IQ"/>
        </a:p>
      </dgm:t>
    </dgm:pt>
    <dgm:pt modelId="{D617521F-D5D2-469D-B398-44973CD4069D}" type="pres">
      <dgm:prSet presAssocID="{ADD28B62-7575-4F93-A375-7DAD4F061207}" presName="parentText" presStyleLbl="node1" presStyleIdx="0" presStyleCnt="1">
        <dgm:presLayoutVars>
          <dgm:chMax val="0"/>
          <dgm:bulletEnabled val="1"/>
        </dgm:presLayoutVars>
      </dgm:prSet>
      <dgm:spPr/>
      <dgm:t>
        <a:bodyPr/>
        <a:lstStyle/>
        <a:p>
          <a:pPr rtl="1"/>
          <a:endParaRPr lang="ar-IQ"/>
        </a:p>
      </dgm:t>
    </dgm:pt>
  </dgm:ptLst>
  <dgm:cxnLst>
    <dgm:cxn modelId="{9BA0EBAF-AE3D-46C6-9653-B946434405B6}" srcId="{D72AFF12-F7E0-4EAA-B016-91FD4DA89DEC}" destId="{ADD28B62-7575-4F93-A375-7DAD4F061207}" srcOrd="0" destOrd="0" parTransId="{4A43FB4A-001C-4653-802D-B60D3DF8E79D}" sibTransId="{693D3B54-4C75-410A-8453-E728C67A9957}"/>
    <dgm:cxn modelId="{BFC6C242-6DB1-484B-A30E-B52F3524CE53}" type="presOf" srcId="{ADD28B62-7575-4F93-A375-7DAD4F061207}" destId="{D617521F-D5D2-469D-B398-44973CD4069D}" srcOrd="0" destOrd="0" presId="urn:microsoft.com/office/officeart/2005/8/layout/vList2"/>
    <dgm:cxn modelId="{1187C307-4415-45D1-94AA-4889715B9472}" type="presOf" srcId="{D72AFF12-F7E0-4EAA-B016-91FD4DA89DEC}" destId="{7BCBDE02-B79C-4C80-93BE-075EDE7EF020}" srcOrd="0" destOrd="0" presId="urn:microsoft.com/office/officeart/2005/8/layout/vList2"/>
    <dgm:cxn modelId="{8EAE65C9-849C-4F2B-9715-21D1C936F086}" type="presParOf" srcId="{7BCBDE02-B79C-4C80-93BE-075EDE7EF020}" destId="{D617521F-D5D2-469D-B398-44973CD4069D}"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5C0219-03D8-42BC-91F1-1037DA872DA7}"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2F2042AE-914B-4BA2-A9C9-E9AD469FFF9A}">
      <dgm:prSet phldrT="[Text]"/>
      <dgm:spPr/>
      <dgm:t>
        <a:bodyPr/>
        <a:lstStyle/>
        <a:p>
          <a:pPr algn="l" rtl="0"/>
          <a:r>
            <a:rPr lang="en-US" dirty="0" smtClean="0"/>
            <a:t>Neutralizing capacity</a:t>
          </a:r>
          <a:endParaRPr lang="ar-IQ" dirty="0"/>
        </a:p>
      </dgm:t>
    </dgm:pt>
    <dgm:pt modelId="{F92A7977-5F53-400A-A687-45D799F139E3}" type="parTrans" cxnId="{D2F8195A-6075-49AB-B0FB-48AE14245A05}">
      <dgm:prSet/>
      <dgm:spPr/>
      <dgm:t>
        <a:bodyPr/>
        <a:lstStyle/>
        <a:p>
          <a:pPr rtl="1"/>
          <a:endParaRPr lang="ar-IQ"/>
        </a:p>
      </dgm:t>
    </dgm:pt>
    <dgm:pt modelId="{A055F21C-19B3-47A0-B8B9-AE3BA87AF0F9}" type="sibTrans" cxnId="{D2F8195A-6075-49AB-B0FB-48AE14245A05}">
      <dgm:prSet/>
      <dgm:spPr/>
      <dgm:t>
        <a:bodyPr/>
        <a:lstStyle/>
        <a:p>
          <a:pPr rtl="1"/>
          <a:endParaRPr lang="ar-IQ"/>
        </a:p>
      </dgm:t>
    </dgm:pt>
    <dgm:pt modelId="{717FBDA4-AB79-40E7-B9C2-D32D24148C91}">
      <dgm:prSet phldrT="[Text]"/>
      <dgm:spPr/>
      <dgm:t>
        <a:bodyPr/>
        <a:lstStyle/>
        <a:p>
          <a:pPr algn="l" rtl="0"/>
          <a:r>
            <a:rPr lang="en-US" dirty="0" smtClean="0"/>
            <a:t>Antacids differ in their ability to neutralize gastric secretions</a:t>
          </a:r>
          <a:endParaRPr lang="ar-IQ" dirty="0"/>
        </a:p>
      </dgm:t>
    </dgm:pt>
    <dgm:pt modelId="{2E72EE45-08BA-45F2-865A-E719AB5C2C8F}" type="parTrans" cxnId="{812E37B4-5557-4B66-93C8-33FDDFDE1CAE}">
      <dgm:prSet/>
      <dgm:spPr/>
      <dgm:t>
        <a:bodyPr/>
        <a:lstStyle/>
        <a:p>
          <a:pPr rtl="1"/>
          <a:endParaRPr lang="ar-IQ"/>
        </a:p>
      </dgm:t>
    </dgm:pt>
    <dgm:pt modelId="{298293F6-BCBE-4ABA-9D0A-F3177F08F56E}" type="sibTrans" cxnId="{812E37B4-5557-4B66-93C8-33FDDFDE1CAE}">
      <dgm:prSet/>
      <dgm:spPr/>
      <dgm:t>
        <a:bodyPr/>
        <a:lstStyle/>
        <a:p>
          <a:pPr rtl="1"/>
          <a:endParaRPr lang="ar-IQ"/>
        </a:p>
      </dgm:t>
    </dgm:pt>
    <dgm:pt modelId="{B4CC6D7E-D539-4CEB-AF27-54931FFE407F}">
      <dgm:prSet phldrT="[Text]"/>
      <dgm:spPr/>
      <dgm:t>
        <a:bodyPr/>
        <a:lstStyle/>
        <a:p>
          <a:pPr algn="l" rtl="0"/>
          <a:r>
            <a:rPr lang="en-US" dirty="0" smtClean="0"/>
            <a:t>Dose and dose interval </a:t>
          </a:r>
          <a:endParaRPr lang="ar-IQ" dirty="0"/>
        </a:p>
      </dgm:t>
    </dgm:pt>
    <dgm:pt modelId="{0F17D21A-8241-4F67-9C26-054BF2D4B4BB}" type="parTrans" cxnId="{AFE6B8DC-CAA1-4549-ADD0-95C5AEA2F9DA}">
      <dgm:prSet/>
      <dgm:spPr/>
      <dgm:t>
        <a:bodyPr/>
        <a:lstStyle/>
        <a:p>
          <a:pPr rtl="1"/>
          <a:endParaRPr lang="ar-IQ"/>
        </a:p>
      </dgm:t>
    </dgm:pt>
    <dgm:pt modelId="{6BFCDB0D-B7A9-429E-86F0-9BE9470DA43C}" type="sibTrans" cxnId="{AFE6B8DC-CAA1-4549-ADD0-95C5AEA2F9DA}">
      <dgm:prSet/>
      <dgm:spPr/>
      <dgm:t>
        <a:bodyPr/>
        <a:lstStyle/>
        <a:p>
          <a:pPr rtl="1"/>
          <a:endParaRPr lang="ar-IQ"/>
        </a:p>
      </dgm:t>
    </dgm:pt>
    <dgm:pt modelId="{C0FEB2D6-C2A1-461E-9BD7-A82454FC1740}">
      <dgm:prSet phldrT="[Text]"/>
      <dgm:spPr/>
      <dgm:t>
        <a:bodyPr/>
        <a:lstStyle/>
        <a:p>
          <a:pPr algn="l" rtl="0"/>
          <a:r>
            <a:rPr lang="en-US" dirty="0" smtClean="0"/>
            <a:t>An ideal antacid should be rapid in onset and provide a continuous buffering action</a:t>
          </a:r>
          <a:endParaRPr lang="ar-IQ" dirty="0"/>
        </a:p>
      </dgm:t>
    </dgm:pt>
    <dgm:pt modelId="{F7C38FF6-64FD-4DC6-815B-953BB0B81C0A}" type="parTrans" cxnId="{3D88AD72-84BD-4F23-8600-98EF177ABFC5}">
      <dgm:prSet/>
      <dgm:spPr/>
      <dgm:t>
        <a:bodyPr/>
        <a:lstStyle/>
        <a:p>
          <a:pPr rtl="1"/>
          <a:endParaRPr lang="ar-IQ"/>
        </a:p>
      </dgm:t>
    </dgm:pt>
    <dgm:pt modelId="{4425724D-F619-467A-B594-09EBC7AC7545}" type="sibTrans" cxnId="{3D88AD72-84BD-4F23-8600-98EF177ABFC5}">
      <dgm:prSet/>
      <dgm:spPr/>
      <dgm:t>
        <a:bodyPr/>
        <a:lstStyle/>
        <a:p>
          <a:pPr rtl="1"/>
          <a:endParaRPr lang="ar-IQ"/>
        </a:p>
      </dgm:t>
    </dgm:pt>
    <dgm:pt modelId="{7E71DABD-BA49-4587-BC7C-3E3B2A301EE5}" type="pres">
      <dgm:prSet presAssocID="{365C0219-03D8-42BC-91F1-1037DA872DA7}" presName="linear" presStyleCnt="0">
        <dgm:presLayoutVars>
          <dgm:animLvl val="lvl"/>
          <dgm:resizeHandles val="exact"/>
        </dgm:presLayoutVars>
      </dgm:prSet>
      <dgm:spPr/>
      <dgm:t>
        <a:bodyPr/>
        <a:lstStyle/>
        <a:p>
          <a:pPr rtl="1"/>
          <a:endParaRPr lang="ar-IQ"/>
        </a:p>
      </dgm:t>
    </dgm:pt>
    <dgm:pt modelId="{79779076-1F3D-49C2-9D61-6535DEF57130}" type="pres">
      <dgm:prSet presAssocID="{2F2042AE-914B-4BA2-A9C9-E9AD469FFF9A}" presName="parentText" presStyleLbl="node1" presStyleIdx="0" presStyleCnt="2">
        <dgm:presLayoutVars>
          <dgm:chMax val="0"/>
          <dgm:bulletEnabled val="1"/>
        </dgm:presLayoutVars>
      </dgm:prSet>
      <dgm:spPr/>
      <dgm:t>
        <a:bodyPr/>
        <a:lstStyle/>
        <a:p>
          <a:pPr rtl="1"/>
          <a:endParaRPr lang="ar-IQ"/>
        </a:p>
      </dgm:t>
    </dgm:pt>
    <dgm:pt modelId="{7D39FD9E-FFF1-49D2-B6BF-B1F03F220334}" type="pres">
      <dgm:prSet presAssocID="{2F2042AE-914B-4BA2-A9C9-E9AD469FFF9A}" presName="childText" presStyleLbl="revTx" presStyleIdx="0" presStyleCnt="2">
        <dgm:presLayoutVars>
          <dgm:bulletEnabled val="1"/>
        </dgm:presLayoutVars>
      </dgm:prSet>
      <dgm:spPr/>
      <dgm:t>
        <a:bodyPr/>
        <a:lstStyle/>
        <a:p>
          <a:pPr rtl="1"/>
          <a:endParaRPr lang="ar-IQ"/>
        </a:p>
      </dgm:t>
    </dgm:pt>
    <dgm:pt modelId="{829BD5D7-1AB4-49A5-A54F-CA42AB279786}" type="pres">
      <dgm:prSet presAssocID="{B4CC6D7E-D539-4CEB-AF27-54931FFE407F}" presName="parentText" presStyleLbl="node1" presStyleIdx="1" presStyleCnt="2">
        <dgm:presLayoutVars>
          <dgm:chMax val="0"/>
          <dgm:bulletEnabled val="1"/>
        </dgm:presLayoutVars>
      </dgm:prSet>
      <dgm:spPr/>
      <dgm:t>
        <a:bodyPr/>
        <a:lstStyle/>
        <a:p>
          <a:pPr rtl="1"/>
          <a:endParaRPr lang="ar-IQ"/>
        </a:p>
      </dgm:t>
    </dgm:pt>
    <dgm:pt modelId="{878A6E51-1DC5-43EF-9396-3A5B570549F2}" type="pres">
      <dgm:prSet presAssocID="{B4CC6D7E-D539-4CEB-AF27-54931FFE407F}" presName="childText" presStyleLbl="revTx" presStyleIdx="1" presStyleCnt="2">
        <dgm:presLayoutVars>
          <dgm:bulletEnabled val="1"/>
        </dgm:presLayoutVars>
      </dgm:prSet>
      <dgm:spPr/>
      <dgm:t>
        <a:bodyPr/>
        <a:lstStyle/>
        <a:p>
          <a:pPr rtl="1"/>
          <a:endParaRPr lang="ar-IQ"/>
        </a:p>
      </dgm:t>
    </dgm:pt>
  </dgm:ptLst>
  <dgm:cxnLst>
    <dgm:cxn modelId="{AFE6B8DC-CAA1-4549-ADD0-95C5AEA2F9DA}" srcId="{365C0219-03D8-42BC-91F1-1037DA872DA7}" destId="{B4CC6D7E-D539-4CEB-AF27-54931FFE407F}" srcOrd="1" destOrd="0" parTransId="{0F17D21A-8241-4F67-9C26-054BF2D4B4BB}" sibTransId="{6BFCDB0D-B7A9-429E-86F0-9BE9470DA43C}"/>
    <dgm:cxn modelId="{2F6C436F-005D-46AD-AACD-E18B37DCF45F}" type="presOf" srcId="{717FBDA4-AB79-40E7-B9C2-D32D24148C91}" destId="{7D39FD9E-FFF1-49D2-B6BF-B1F03F220334}" srcOrd="0" destOrd="0" presId="urn:microsoft.com/office/officeart/2005/8/layout/vList2"/>
    <dgm:cxn modelId="{3D88AD72-84BD-4F23-8600-98EF177ABFC5}" srcId="{B4CC6D7E-D539-4CEB-AF27-54931FFE407F}" destId="{C0FEB2D6-C2A1-461E-9BD7-A82454FC1740}" srcOrd="0" destOrd="0" parTransId="{F7C38FF6-64FD-4DC6-815B-953BB0B81C0A}" sibTransId="{4425724D-F619-467A-B594-09EBC7AC7545}"/>
    <dgm:cxn modelId="{03488C66-4B9C-4531-9FE0-0BD7C5A38D8C}" type="presOf" srcId="{2F2042AE-914B-4BA2-A9C9-E9AD469FFF9A}" destId="{79779076-1F3D-49C2-9D61-6535DEF57130}" srcOrd="0" destOrd="0" presId="urn:microsoft.com/office/officeart/2005/8/layout/vList2"/>
    <dgm:cxn modelId="{812E37B4-5557-4B66-93C8-33FDDFDE1CAE}" srcId="{2F2042AE-914B-4BA2-A9C9-E9AD469FFF9A}" destId="{717FBDA4-AB79-40E7-B9C2-D32D24148C91}" srcOrd="0" destOrd="0" parTransId="{2E72EE45-08BA-45F2-865A-E719AB5C2C8F}" sibTransId="{298293F6-BCBE-4ABA-9D0A-F3177F08F56E}"/>
    <dgm:cxn modelId="{AF03068C-DAF1-4894-AA4F-B3260E032B71}" type="presOf" srcId="{B4CC6D7E-D539-4CEB-AF27-54931FFE407F}" destId="{829BD5D7-1AB4-49A5-A54F-CA42AB279786}" srcOrd="0" destOrd="0" presId="urn:microsoft.com/office/officeart/2005/8/layout/vList2"/>
    <dgm:cxn modelId="{FA762B61-C76C-4C47-A794-3FD7220685D4}" type="presOf" srcId="{365C0219-03D8-42BC-91F1-1037DA872DA7}" destId="{7E71DABD-BA49-4587-BC7C-3E3B2A301EE5}" srcOrd="0" destOrd="0" presId="urn:microsoft.com/office/officeart/2005/8/layout/vList2"/>
    <dgm:cxn modelId="{D2F8195A-6075-49AB-B0FB-48AE14245A05}" srcId="{365C0219-03D8-42BC-91F1-1037DA872DA7}" destId="{2F2042AE-914B-4BA2-A9C9-E9AD469FFF9A}" srcOrd="0" destOrd="0" parTransId="{F92A7977-5F53-400A-A687-45D799F139E3}" sibTransId="{A055F21C-19B3-47A0-B8B9-AE3BA87AF0F9}"/>
    <dgm:cxn modelId="{F2CDE020-8AD6-4829-8577-314B9057DF26}" type="presOf" srcId="{C0FEB2D6-C2A1-461E-9BD7-A82454FC1740}" destId="{878A6E51-1DC5-43EF-9396-3A5B570549F2}" srcOrd="0" destOrd="0" presId="urn:microsoft.com/office/officeart/2005/8/layout/vList2"/>
    <dgm:cxn modelId="{34AB65E8-505C-4C83-8277-15AD3041D9AE}" type="presParOf" srcId="{7E71DABD-BA49-4587-BC7C-3E3B2A301EE5}" destId="{79779076-1F3D-49C2-9D61-6535DEF57130}" srcOrd="0" destOrd="0" presId="urn:microsoft.com/office/officeart/2005/8/layout/vList2"/>
    <dgm:cxn modelId="{E3B10AAD-4D8C-4481-B346-CB9ED3AFE6A3}" type="presParOf" srcId="{7E71DABD-BA49-4587-BC7C-3E3B2A301EE5}" destId="{7D39FD9E-FFF1-49D2-B6BF-B1F03F220334}" srcOrd="1" destOrd="0" presId="urn:microsoft.com/office/officeart/2005/8/layout/vList2"/>
    <dgm:cxn modelId="{CE1DC9F4-3973-4B0C-8925-93E64A80DF0C}" type="presParOf" srcId="{7E71DABD-BA49-4587-BC7C-3E3B2A301EE5}" destId="{829BD5D7-1AB4-49A5-A54F-CA42AB279786}" srcOrd="2" destOrd="0" presId="urn:microsoft.com/office/officeart/2005/8/layout/vList2"/>
    <dgm:cxn modelId="{F871EC4A-02B0-41E7-8995-FB690424D16A}" type="presParOf" srcId="{7E71DABD-BA49-4587-BC7C-3E3B2A301EE5}" destId="{878A6E51-1DC5-43EF-9396-3A5B570549F2}"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5C2D57-5500-4CFF-BC92-EB6A90217798}">
      <dsp:nvSpPr>
        <dsp:cNvPr id="0" name=""/>
        <dsp:cNvSpPr/>
      </dsp:nvSpPr>
      <dsp:spPr>
        <a:xfrm>
          <a:off x="0" y="73786"/>
          <a:ext cx="6777037" cy="123069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1">
            <a:lnSpc>
              <a:spcPct val="90000"/>
            </a:lnSpc>
            <a:spcBef>
              <a:spcPct val="0"/>
            </a:spcBef>
            <a:spcAft>
              <a:spcPct val="35000"/>
            </a:spcAft>
          </a:pPr>
          <a:r>
            <a:rPr lang="en-US" sz="2200" kern="1200" dirty="0" smtClean="0"/>
            <a:t>Water insoluble and have slow prolonged action</a:t>
          </a:r>
          <a:endParaRPr lang="ar-IQ" sz="2200" kern="1200" dirty="0"/>
        </a:p>
      </dsp:txBody>
      <dsp:txXfrm>
        <a:off x="0" y="73786"/>
        <a:ext cx="6777037" cy="1230693"/>
      </dsp:txXfrm>
    </dsp:sp>
    <dsp:sp modelId="{1A065840-6413-473C-B338-31448B8C39A9}">
      <dsp:nvSpPr>
        <dsp:cNvPr id="0" name=""/>
        <dsp:cNvSpPr/>
      </dsp:nvSpPr>
      <dsp:spPr>
        <a:xfrm>
          <a:off x="0" y="1304479"/>
          <a:ext cx="6777037"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71"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err="1" smtClean="0"/>
            <a:t>e.g.aluminium</a:t>
          </a:r>
          <a:r>
            <a:rPr lang="en-US" sz="1700" kern="1200" dirty="0" smtClean="0"/>
            <a:t>  </a:t>
          </a:r>
          <a:r>
            <a:rPr lang="en-US" sz="1700" kern="1200" dirty="0" err="1" smtClean="0"/>
            <a:t>hydroxide,magnesium</a:t>
          </a:r>
          <a:r>
            <a:rPr lang="en-US" sz="1700" kern="1200" dirty="0" smtClean="0"/>
            <a:t> </a:t>
          </a:r>
          <a:r>
            <a:rPr lang="en-US" sz="1700" kern="1200" dirty="0" err="1" smtClean="0"/>
            <a:t>carbonate,hydroxide</a:t>
          </a:r>
          <a:r>
            <a:rPr lang="en-US" sz="1700" kern="1200" dirty="0" smtClean="0"/>
            <a:t> and </a:t>
          </a:r>
          <a:r>
            <a:rPr lang="en-US" sz="1700" kern="1200" dirty="0" err="1" smtClean="0"/>
            <a:t>trisilicate</a:t>
          </a:r>
          <a:r>
            <a:rPr lang="en-US" sz="1700" kern="1200" dirty="0" smtClean="0"/>
            <a:t>.</a:t>
          </a:r>
          <a:endParaRPr lang="ar-IQ" sz="1700" kern="1200" dirty="0"/>
        </a:p>
      </dsp:txBody>
      <dsp:txXfrm>
        <a:off x="0" y="1304479"/>
        <a:ext cx="6777037" cy="535095"/>
      </dsp:txXfrm>
    </dsp:sp>
    <dsp:sp modelId="{7B6366EA-5C93-41CE-BFE3-6589DDCC3052}">
      <dsp:nvSpPr>
        <dsp:cNvPr id="0" name=""/>
        <dsp:cNvSpPr/>
      </dsp:nvSpPr>
      <dsp:spPr>
        <a:xfrm>
          <a:off x="0" y="1839575"/>
          <a:ext cx="6777037" cy="123069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1">
            <a:lnSpc>
              <a:spcPct val="90000"/>
            </a:lnSpc>
            <a:spcBef>
              <a:spcPct val="0"/>
            </a:spcBef>
            <a:spcAft>
              <a:spcPct val="35000"/>
            </a:spcAft>
          </a:pPr>
          <a:r>
            <a:rPr lang="en-US" sz="2200" kern="1200" dirty="0" smtClean="0"/>
            <a:t>Water soluble and act quickly but its  effect is transient and prolonged use  may cause systemic alkalosis and renal damage</a:t>
          </a:r>
          <a:endParaRPr lang="ar-IQ" sz="2200" kern="1200" dirty="0"/>
        </a:p>
      </dsp:txBody>
      <dsp:txXfrm>
        <a:off x="0" y="1839575"/>
        <a:ext cx="6777037" cy="1230693"/>
      </dsp:txXfrm>
    </dsp:sp>
    <dsp:sp modelId="{49DE1737-76F8-49E1-BA5E-E4FFA15F3CBC}">
      <dsp:nvSpPr>
        <dsp:cNvPr id="0" name=""/>
        <dsp:cNvSpPr/>
      </dsp:nvSpPr>
      <dsp:spPr>
        <a:xfrm>
          <a:off x="0" y="3070268"/>
          <a:ext cx="6777037"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71"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smtClean="0"/>
            <a:t>e.g. sodium bicarbonate and sodium citrate</a:t>
          </a:r>
          <a:endParaRPr lang="ar-IQ" sz="1700" kern="1200" dirty="0"/>
        </a:p>
      </dsp:txBody>
      <dsp:txXfrm>
        <a:off x="0" y="3070268"/>
        <a:ext cx="6777037" cy="3643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A6E66AC-6602-497A-8607-588FF19B2BA7}">
      <dsp:nvSpPr>
        <dsp:cNvPr id="0" name=""/>
        <dsp:cNvSpPr/>
      </dsp:nvSpPr>
      <dsp:spPr>
        <a:xfrm>
          <a:off x="827" y="947594"/>
          <a:ext cx="1613186" cy="1613186"/>
        </a:xfrm>
        <a:prstGeom prst="ellipse">
          <a:avLst/>
        </a:prstGeom>
        <a:solidFill>
          <a:schemeClr val="accent3">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8779" tIns="17780" rIns="88779" bIns="17780" numCol="1" spcCol="1270" anchor="ctr" anchorCtr="0">
          <a:noAutofit/>
        </a:bodyPr>
        <a:lstStyle/>
        <a:p>
          <a:pPr lvl="0" algn="ctr" defTabSz="622300" rtl="1">
            <a:lnSpc>
              <a:spcPct val="90000"/>
            </a:lnSpc>
            <a:spcBef>
              <a:spcPct val="0"/>
            </a:spcBef>
            <a:spcAft>
              <a:spcPct val="35000"/>
            </a:spcAft>
          </a:pPr>
          <a:r>
            <a:rPr lang="en-US" sz="1400" b="1" kern="1200" dirty="0" smtClean="0">
              <a:latin typeface="Arial Black" pitchFamily="34" charset="0"/>
            </a:rPr>
            <a:t>Patient</a:t>
          </a:r>
          <a:endParaRPr lang="ar-IQ" sz="1400" b="1" kern="1200" dirty="0">
            <a:latin typeface="Arial Black" pitchFamily="34" charset="0"/>
          </a:endParaRPr>
        </a:p>
      </dsp:txBody>
      <dsp:txXfrm>
        <a:off x="827" y="947594"/>
        <a:ext cx="1613186" cy="1613186"/>
      </dsp:txXfrm>
    </dsp:sp>
    <dsp:sp modelId="{634BBF75-0FFC-4580-8CF1-20279C525279}">
      <dsp:nvSpPr>
        <dsp:cNvPr id="0" name=""/>
        <dsp:cNvSpPr/>
      </dsp:nvSpPr>
      <dsp:spPr>
        <a:xfrm>
          <a:off x="1291376" y="947594"/>
          <a:ext cx="1613186" cy="1613186"/>
        </a:xfrm>
        <a:prstGeom prst="ellipse">
          <a:avLst/>
        </a:prstGeom>
        <a:solidFill>
          <a:schemeClr val="accent3">
            <a:alpha val="50000"/>
            <a:hueOff val="613099"/>
            <a:satOff val="-20281"/>
            <a:lumOff val="-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8779" tIns="17780" rIns="88779" bIns="17780" numCol="1" spcCol="1270" anchor="ctr" anchorCtr="0">
          <a:noAutofit/>
        </a:bodyPr>
        <a:lstStyle/>
        <a:p>
          <a:pPr lvl="0" algn="ctr" defTabSz="622300" rtl="1">
            <a:lnSpc>
              <a:spcPct val="90000"/>
            </a:lnSpc>
            <a:spcBef>
              <a:spcPct val="0"/>
            </a:spcBef>
            <a:spcAft>
              <a:spcPct val="35000"/>
            </a:spcAft>
          </a:pPr>
          <a:r>
            <a:rPr lang="en-US" sz="1400" b="1" kern="1200" dirty="0" smtClean="0">
              <a:latin typeface="Arial Black" pitchFamily="34" charset="0"/>
            </a:rPr>
            <a:t>Type of antacid </a:t>
          </a:r>
          <a:endParaRPr lang="ar-IQ" sz="1400" b="1" kern="1200" dirty="0">
            <a:latin typeface="Arial Black" pitchFamily="34" charset="0"/>
          </a:endParaRPr>
        </a:p>
      </dsp:txBody>
      <dsp:txXfrm>
        <a:off x="1291376" y="947594"/>
        <a:ext cx="1613186" cy="1613186"/>
      </dsp:txXfrm>
    </dsp:sp>
    <dsp:sp modelId="{740C7414-D244-4F68-8F54-3A32431418E4}">
      <dsp:nvSpPr>
        <dsp:cNvPr id="0" name=""/>
        <dsp:cNvSpPr/>
      </dsp:nvSpPr>
      <dsp:spPr>
        <a:xfrm>
          <a:off x="2581925" y="947594"/>
          <a:ext cx="1613186" cy="1613186"/>
        </a:xfrm>
        <a:prstGeom prst="ellipse">
          <a:avLst/>
        </a:prstGeom>
        <a:solidFill>
          <a:schemeClr val="accent3">
            <a:alpha val="50000"/>
            <a:hueOff val="1226198"/>
            <a:satOff val="-40562"/>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8779" tIns="17780" rIns="88779" bIns="17780" numCol="1" spcCol="1270" anchor="ctr" anchorCtr="0">
          <a:noAutofit/>
        </a:bodyPr>
        <a:lstStyle/>
        <a:p>
          <a:pPr lvl="0" algn="ctr" defTabSz="622300" rtl="1">
            <a:lnSpc>
              <a:spcPct val="90000"/>
            </a:lnSpc>
            <a:spcBef>
              <a:spcPct val="0"/>
            </a:spcBef>
            <a:spcAft>
              <a:spcPct val="35000"/>
            </a:spcAft>
          </a:pPr>
          <a:r>
            <a:rPr lang="en-US" sz="1400" b="1" kern="1200" dirty="0" smtClean="0">
              <a:latin typeface="Arial Black" pitchFamily="34" charset="0"/>
            </a:rPr>
            <a:t>Dose and dose interval</a:t>
          </a:r>
          <a:endParaRPr lang="ar-IQ" sz="1400" b="1" kern="1200" dirty="0">
            <a:latin typeface="Arial Black" pitchFamily="34" charset="0"/>
          </a:endParaRPr>
        </a:p>
      </dsp:txBody>
      <dsp:txXfrm>
        <a:off x="2581925" y="947594"/>
        <a:ext cx="1613186" cy="1613186"/>
      </dsp:txXfrm>
    </dsp:sp>
    <dsp:sp modelId="{A156AFE0-BEBB-4D88-AB9B-60D5403EE3F4}">
      <dsp:nvSpPr>
        <dsp:cNvPr id="0" name=""/>
        <dsp:cNvSpPr/>
      </dsp:nvSpPr>
      <dsp:spPr>
        <a:xfrm>
          <a:off x="3872474" y="947594"/>
          <a:ext cx="1613186" cy="1613186"/>
        </a:xfrm>
        <a:prstGeom prst="ellipse">
          <a:avLst/>
        </a:prstGeom>
        <a:solidFill>
          <a:schemeClr val="accent3">
            <a:alpha val="50000"/>
            <a:hueOff val="1839296"/>
            <a:satOff val="-60844"/>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8779" tIns="17780" rIns="88779" bIns="17780" numCol="1" spcCol="1270" anchor="ctr" anchorCtr="1">
          <a:noAutofit/>
        </a:bodyPr>
        <a:lstStyle/>
        <a:p>
          <a:pPr lvl="0" algn="r" defTabSz="622300" rtl="1">
            <a:lnSpc>
              <a:spcPct val="90000"/>
            </a:lnSpc>
            <a:spcBef>
              <a:spcPct val="0"/>
            </a:spcBef>
            <a:spcAft>
              <a:spcPct val="35000"/>
            </a:spcAft>
          </a:pPr>
          <a:r>
            <a:rPr lang="en-US" sz="1400" b="1" kern="1200" dirty="0" smtClean="0">
              <a:latin typeface="Arial Black" pitchFamily="34" charset="0"/>
            </a:rPr>
            <a:t>Neutralizing capacity</a:t>
          </a:r>
          <a:endParaRPr lang="ar-IQ" sz="1400" b="1" kern="1200" dirty="0">
            <a:latin typeface="Arial Black" pitchFamily="34" charset="0"/>
          </a:endParaRPr>
        </a:p>
        <a:p>
          <a:pPr marL="57150" lvl="1" indent="-57150" algn="r" defTabSz="488950" rtl="1">
            <a:lnSpc>
              <a:spcPct val="90000"/>
            </a:lnSpc>
            <a:spcBef>
              <a:spcPct val="0"/>
            </a:spcBef>
            <a:spcAft>
              <a:spcPct val="15000"/>
            </a:spcAft>
            <a:buChar char="••"/>
          </a:pPr>
          <a:endParaRPr lang="ar-IQ" sz="1100" b="1" kern="1200" dirty="0">
            <a:latin typeface="Arial Black" pitchFamily="34" charset="0"/>
          </a:endParaRPr>
        </a:p>
      </dsp:txBody>
      <dsp:txXfrm>
        <a:off x="3872474" y="947594"/>
        <a:ext cx="1613186" cy="1613186"/>
      </dsp:txXfrm>
    </dsp:sp>
    <dsp:sp modelId="{D6CB8F2B-E8AA-43C0-B114-DE1C1A9E1F51}">
      <dsp:nvSpPr>
        <dsp:cNvPr id="0" name=""/>
        <dsp:cNvSpPr/>
      </dsp:nvSpPr>
      <dsp:spPr>
        <a:xfrm>
          <a:off x="5163023" y="947594"/>
          <a:ext cx="1613186" cy="1613186"/>
        </a:xfrm>
        <a:prstGeom prst="ellipse">
          <a:avLst/>
        </a:prstGeom>
        <a:solidFill>
          <a:schemeClr val="accent3">
            <a:alpha val="50000"/>
            <a:hueOff val="2452395"/>
            <a:satOff val="-81125"/>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8779" tIns="17780" rIns="88779" bIns="17780" numCol="1" spcCol="1270" anchor="ctr" anchorCtr="0">
          <a:noAutofit/>
        </a:bodyPr>
        <a:lstStyle/>
        <a:p>
          <a:pPr lvl="0" algn="ctr" defTabSz="622300" rtl="1">
            <a:lnSpc>
              <a:spcPct val="90000"/>
            </a:lnSpc>
            <a:spcBef>
              <a:spcPct val="0"/>
            </a:spcBef>
            <a:spcAft>
              <a:spcPct val="35000"/>
            </a:spcAft>
          </a:pPr>
          <a:r>
            <a:rPr lang="en-US" sz="1400" b="1" kern="1200" dirty="0" smtClean="0">
              <a:latin typeface="Arial Black" pitchFamily="34" charset="0"/>
            </a:rPr>
            <a:t>Cost</a:t>
          </a:r>
          <a:endParaRPr lang="ar-IQ" sz="1400" b="1" kern="1200" dirty="0" smtClean="0">
            <a:latin typeface="Arial Black" pitchFamily="34" charset="0"/>
          </a:endParaRPr>
        </a:p>
      </dsp:txBody>
      <dsp:txXfrm>
        <a:off x="5163023" y="947594"/>
        <a:ext cx="1613186" cy="161318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5246B1-41EA-4897-8F3B-D1CA91509E36}">
      <dsp:nvSpPr>
        <dsp:cNvPr id="0" name=""/>
        <dsp:cNvSpPr/>
      </dsp:nvSpPr>
      <dsp:spPr>
        <a:xfrm>
          <a:off x="0" y="233804"/>
          <a:ext cx="6777037" cy="145025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1">
            <a:lnSpc>
              <a:spcPct val="90000"/>
            </a:lnSpc>
            <a:spcBef>
              <a:spcPct val="0"/>
            </a:spcBef>
            <a:spcAft>
              <a:spcPct val="35000"/>
            </a:spcAft>
          </a:pPr>
          <a:r>
            <a:rPr lang="en-US" sz="2400" b="1" kern="1200" dirty="0" smtClean="0"/>
            <a:t>The patient : Whether he has impaired renal function ,edema , high blood pressure , allergic to milk or milk products.</a:t>
          </a:r>
          <a:endParaRPr lang="ar-IQ" sz="2400" b="1" kern="1200" dirty="0"/>
        </a:p>
      </dsp:txBody>
      <dsp:txXfrm>
        <a:off x="0" y="233804"/>
        <a:ext cx="6777037" cy="1450258"/>
      </dsp:txXfrm>
    </dsp:sp>
    <dsp:sp modelId="{D617521F-D5D2-469D-B398-44973CD4069D}">
      <dsp:nvSpPr>
        <dsp:cNvPr id="0" name=""/>
        <dsp:cNvSpPr/>
      </dsp:nvSpPr>
      <dsp:spPr>
        <a:xfrm>
          <a:off x="0" y="1761822"/>
          <a:ext cx="6777037" cy="277004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smtClean="0"/>
            <a:t>Type of antacid(systemic or </a:t>
          </a:r>
          <a:r>
            <a:rPr lang="en-US" sz="2400" b="1" kern="1200" dirty="0" err="1" smtClean="0"/>
            <a:t>nonsystemic</a:t>
          </a:r>
          <a:r>
            <a:rPr lang="en-US" sz="2400" b="1" kern="1200" dirty="0" smtClean="0"/>
            <a:t> ):A systemic </a:t>
          </a:r>
          <a:r>
            <a:rPr lang="en-US" sz="2400" b="1" kern="1200" dirty="0" err="1" smtClean="0"/>
            <a:t>antacid,such</a:t>
          </a:r>
          <a:r>
            <a:rPr lang="en-US" sz="2400" b="1" kern="1200" dirty="0" smtClean="0"/>
            <a:t> as sodium bicarbonate is soluble, readily </a:t>
          </a:r>
          <a:r>
            <a:rPr lang="en-US" sz="2400" b="1" kern="1200" dirty="0" err="1" smtClean="0"/>
            <a:t>absorbed,and</a:t>
          </a:r>
          <a:r>
            <a:rPr lang="en-US" sz="2400" b="1" kern="1200" dirty="0" smtClean="0"/>
            <a:t> capable of producing systemic electrolyte disturbance  </a:t>
          </a:r>
          <a:endParaRPr lang="ar-IQ" sz="2400" b="1" kern="1200" dirty="0"/>
        </a:p>
      </dsp:txBody>
      <dsp:txXfrm>
        <a:off x="0" y="1761822"/>
        <a:ext cx="6777037" cy="277004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17521F-D5D2-469D-B398-44973CD4069D}">
      <dsp:nvSpPr>
        <dsp:cNvPr id="0" name=""/>
        <dsp:cNvSpPr/>
      </dsp:nvSpPr>
      <dsp:spPr>
        <a:xfrm>
          <a:off x="0" y="17700"/>
          <a:ext cx="6777037" cy="3088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b="1" kern="1200" dirty="0" smtClean="0"/>
            <a:t>Non systemic such as calcium carbonate or basic aluminum substances ,form compounds that are not appreciably absorbed and thus do not exert any systemic effect. </a:t>
          </a:r>
          <a:endParaRPr lang="ar-IQ" sz="3000" b="1" kern="1200" dirty="0"/>
        </a:p>
      </dsp:txBody>
      <dsp:txXfrm>
        <a:off x="0" y="17700"/>
        <a:ext cx="6777037" cy="308880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9779076-1F3D-49C2-9D61-6535DEF57130}">
      <dsp:nvSpPr>
        <dsp:cNvPr id="0" name=""/>
        <dsp:cNvSpPr/>
      </dsp:nvSpPr>
      <dsp:spPr>
        <a:xfrm>
          <a:off x="0" y="9627"/>
          <a:ext cx="6777037"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Neutralizing capacity</a:t>
          </a:r>
          <a:endParaRPr lang="ar-IQ" sz="3200" kern="1200" dirty="0"/>
        </a:p>
      </dsp:txBody>
      <dsp:txXfrm>
        <a:off x="0" y="9627"/>
        <a:ext cx="6777037" cy="767520"/>
      </dsp:txXfrm>
    </dsp:sp>
    <dsp:sp modelId="{7D39FD9E-FFF1-49D2-B6BF-B1F03F220334}">
      <dsp:nvSpPr>
        <dsp:cNvPr id="0" name=""/>
        <dsp:cNvSpPr/>
      </dsp:nvSpPr>
      <dsp:spPr>
        <a:xfrm>
          <a:off x="0" y="777147"/>
          <a:ext cx="6777037" cy="794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71"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US" sz="2500" kern="1200" dirty="0" smtClean="0"/>
            <a:t>Antacids differ in their ability to neutralize gastric secretions</a:t>
          </a:r>
          <a:endParaRPr lang="ar-IQ" sz="2500" kern="1200" dirty="0"/>
        </a:p>
      </dsp:txBody>
      <dsp:txXfrm>
        <a:off x="0" y="777147"/>
        <a:ext cx="6777037" cy="794880"/>
      </dsp:txXfrm>
    </dsp:sp>
    <dsp:sp modelId="{829BD5D7-1AB4-49A5-A54F-CA42AB279786}">
      <dsp:nvSpPr>
        <dsp:cNvPr id="0" name=""/>
        <dsp:cNvSpPr/>
      </dsp:nvSpPr>
      <dsp:spPr>
        <a:xfrm>
          <a:off x="0" y="1572027"/>
          <a:ext cx="6777037"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Dose and dose interval </a:t>
          </a:r>
          <a:endParaRPr lang="ar-IQ" sz="3200" kern="1200" dirty="0"/>
        </a:p>
      </dsp:txBody>
      <dsp:txXfrm>
        <a:off x="0" y="1572027"/>
        <a:ext cx="6777037" cy="767520"/>
      </dsp:txXfrm>
    </dsp:sp>
    <dsp:sp modelId="{878A6E51-1DC5-43EF-9396-3A5B570549F2}">
      <dsp:nvSpPr>
        <dsp:cNvPr id="0" name=""/>
        <dsp:cNvSpPr/>
      </dsp:nvSpPr>
      <dsp:spPr>
        <a:xfrm>
          <a:off x="0" y="2339547"/>
          <a:ext cx="6777037" cy="115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71"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US" sz="2500" kern="1200" dirty="0" smtClean="0"/>
            <a:t>An ideal antacid should be rapid in onset and provide a continuous buffering action</a:t>
          </a:r>
          <a:endParaRPr lang="ar-IQ" sz="2500" kern="1200" dirty="0"/>
        </a:p>
      </dsp:txBody>
      <dsp:txXfrm>
        <a:off x="0" y="2339547"/>
        <a:ext cx="6777037" cy="11592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42"/>
          <p:cNvGrpSpPr/>
          <p:nvPr/>
        </p:nvGrpSpPr>
        <p:grpSpPr>
          <a:xfrm>
            <a:off x="-382404"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1"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10/12/2018</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solidFill>
                  <a:srgbClr val="94C600"/>
                </a:solidFill>
              </a:rPr>
              <a:pPr/>
              <a:t>‹#›</a:t>
            </a:fld>
            <a:endParaRPr lang="en-US">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4" name="Footer Placeholder 3"/>
          <p:cNvSpPr>
            <a:spLocks noGrp="1"/>
          </p:cNvSpPr>
          <p:nvPr>
            <p:ph type="ftr" sz="quarter" idx="11"/>
          </p:nvPr>
        </p:nvSpPr>
        <p:spPr/>
        <p:txBody>
          <a:bodyPr/>
          <a:lstStyle/>
          <a:p>
            <a:endParaRPr lang="en-US">
              <a:solidFill>
                <a:srgbClr val="94C6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1"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2"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1"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2"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41"/>
          <p:cNvGrpSpPr/>
          <p:nvPr/>
        </p:nvGrpSpPr>
        <p:grpSpPr>
          <a:xfrm>
            <a:off x="-304800"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1"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10/12/2018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8201" y="1295400"/>
            <a:ext cx="3313355" cy="1702160"/>
          </a:xfrm>
          <a:solidFill>
            <a:schemeClr val="accent3">
              <a:lumMod val="40000"/>
              <a:lumOff val="60000"/>
            </a:schemeClr>
          </a:solidFill>
        </p:spPr>
        <p:txBody>
          <a:bodyPr/>
          <a:lstStyle/>
          <a:p>
            <a:r>
              <a:rPr lang="en-US" b="1" dirty="0" err="1" smtClean="0"/>
              <a:t>Biopharmacy</a:t>
            </a:r>
            <a:r>
              <a:rPr lang="en-US" b="1" dirty="0" smtClean="0"/>
              <a:t> </a:t>
            </a:r>
            <a:endParaRPr lang="en-US" b="1" dirty="0"/>
          </a:p>
        </p:txBody>
      </p:sp>
      <p:sp>
        <p:nvSpPr>
          <p:cNvPr id="3" name="Subtitle 2"/>
          <p:cNvSpPr>
            <a:spLocks noGrp="1"/>
          </p:cNvSpPr>
          <p:nvPr>
            <p:ph type="subTitle" idx="1"/>
          </p:nvPr>
        </p:nvSpPr>
        <p:spPr>
          <a:xfrm>
            <a:off x="4648200" y="3581400"/>
            <a:ext cx="4114799" cy="2590800"/>
          </a:xfrm>
          <a:solidFill>
            <a:schemeClr val="bg2">
              <a:lumMod val="60000"/>
              <a:lumOff val="40000"/>
            </a:schemeClr>
          </a:solidFill>
        </p:spPr>
        <p:txBody>
          <a:bodyPr>
            <a:normAutofit/>
          </a:bodyPr>
          <a:lstStyle/>
          <a:p>
            <a:r>
              <a:rPr lang="en-US" b="1" dirty="0" smtClean="0"/>
              <a:t>Arranged by</a:t>
            </a:r>
          </a:p>
          <a:p>
            <a:r>
              <a:rPr lang="en-US" b="1" dirty="0" smtClean="0"/>
              <a:t>Assistant professor </a:t>
            </a:r>
            <a:r>
              <a:rPr lang="en-US" b="1" dirty="0" err="1" smtClean="0"/>
              <a:t>Widad</a:t>
            </a:r>
            <a:r>
              <a:rPr lang="en-US" b="1" dirty="0" smtClean="0"/>
              <a:t> Kamal Ali </a:t>
            </a:r>
          </a:p>
          <a:p>
            <a:r>
              <a:rPr lang="en-US" b="1" dirty="0" smtClean="0"/>
              <a:t>Edited by  </a:t>
            </a:r>
          </a:p>
          <a:p>
            <a:r>
              <a:rPr lang="en-US" b="1" dirty="0" err="1" smtClean="0"/>
              <a:t>Assiastant</a:t>
            </a:r>
            <a:r>
              <a:rPr lang="en-US" b="1" dirty="0"/>
              <a:t> </a:t>
            </a:r>
            <a:r>
              <a:rPr lang="en-US" b="1" dirty="0" smtClean="0"/>
              <a:t>lecturer </a:t>
            </a:r>
            <a:r>
              <a:rPr lang="en-US" b="1" dirty="0" err="1" smtClean="0"/>
              <a:t>Amera</a:t>
            </a:r>
            <a:r>
              <a:rPr lang="en-US" b="1" dirty="0" smtClean="0"/>
              <a:t> </a:t>
            </a:r>
            <a:r>
              <a:rPr lang="en-US" b="1" dirty="0" err="1" smtClean="0"/>
              <a:t>Radhi</a:t>
            </a:r>
            <a:endParaRPr lang="en-US" b="1" dirty="0" smtClean="0"/>
          </a:p>
          <a:p>
            <a:r>
              <a:rPr lang="en-US" b="1" dirty="0" smtClean="0"/>
              <a:t>Assistant lecturer Nora </a:t>
            </a:r>
            <a:r>
              <a:rPr lang="en-US" b="1" dirty="0" err="1" smtClean="0"/>
              <a:t>Zawar</a:t>
            </a:r>
            <a:endParaRPr lang="en-US" b="1" dirty="0" smtClean="0"/>
          </a:p>
          <a:p>
            <a:r>
              <a:rPr lang="en-US" b="1" dirty="0" smtClean="0"/>
              <a:t>Assistant lecturer </a:t>
            </a:r>
            <a:r>
              <a:rPr lang="en-US" b="1" dirty="0" err="1" smtClean="0"/>
              <a:t>Ashti</a:t>
            </a:r>
            <a:r>
              <a:rPr lang="en-US" b="1" dirty="0" smtClean="0"/>
              <a:t> </a:t>
            </a:r>
            <a:r>
              <a:rPr lang="en-US" b="1" dirty="0" err="1" smtClean="0"/>
              <a:t>mohamed</a:t>
            </a:r>
            <a:r>
              <a:rPr lang="en-US" b="1" dirty="0" smtClean="0"/>
              <a:t> </a:t>
            </a:r>
            <a:endParaRPr lang="en-US" b="1" dirty="0"/>
          </a:p>
        </p:txBody>
      </p:sp>
      <p:sp>
        <p:nvSpPr>
          <p:cNvPr id="4" name="TextBox 3"/>
          <p:cNvSpPr txBox="1"/>
          <p:nvPr/>
        </p:nvSpPr>
        <p:spPr>
          <a:xfrm>
            <a:off x="76201" y="2362200"/>
            <a:ext cx="4419600" cy="1754326"/>
          </a:xfrm>
          <a:prstGeom prst="rect">
            <a:avLst/>
          </a:prstGeom>
          <a:solidFill>
            <a:schemeClr val="bg2">
              <a:lumMod val="20000"/>
              <a:lumOff val="80000"/>
            </a:schemeClr>
          </a:solidFill>
        </p:spPr>
        <p:txBody>
          <a:bodyPr wrap="square" rtlCol="0">
            <a:spAutoFit/>
          </a:bodyPr>
          <a:lstStyle/>
          <a:p>
            <a:r>
              <a:rPr lang="en-US" sz="3600" b="1" dirty="0" err="1" smtClean="0">
                <a:solidFill>
                  <a:prstClr val="black"/>
                </a:solidFill>
              </a:rPr>
              <a:t>Biopharmaceutics</a:t>
            </a:r>
            <a:r>
              <a:rPr lang="en-US" sz="3600" b="1" dirty="0" smtClean="0">
                <a:solidFill>
                  <a:prstClr val="black"/>
                </a:solidFill>
              </a:rPr>
              <a:t>  and pharmacokinetics</a:t>
            </a:r>
            <a:endParaRPr lang="en-US" sz="3600" b="1" dirty="0">
              <a:solidFill>
                <a:prstClr val="black"/>
              </a:solidFill>
            </a:endParaRPr>
          </a:p>
        </p:txBody>
      </p:sp>
    </p:spTree>
    <p:extLst>
      <p:ext uri="{BB962C8B-B14F-4D97-AF65-F5344CB8AC3E}">
        <p14:creationId xmlns="" xmlns:p14="http://schemas.microsoft.com/office/powerpoint/2010/main" val="2773687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2000"/>
                                        <p:tgtEl>
                                          <p:spTgt spid="2"/>
                                        </p:tgtEl>
                                      </p:cBhvr>
                                    </p:animEffect>
                                  </p:childTnLst>
                                </p:cTn>
                              </p:par>
                              <p:par>
                                <p:cTn id="15" presetID="21" presetClass="entr" presetSubtype="1" fill="hold" grpId="0" nodeType="with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wheel(1)">
                                      <p:cBhvr>
                                        <p:cTn id="17" dur="2000"/>
                                        <p:tgtEl>
                                          <p:spTgt spid="3">
                                            <p:bg/>
                                          </p:spTgt>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heel(1)">
                                      <p:cBhvr>
                                        <p:cTn id="20" dur="2000"/>
                                        <p:tgtEl>
                                          <p:spTgt spid="3">
                                            <p:txEl>
                                              <p:pRg st="0" end="0"/>
                                            </p:txEl>
                                          </p:spTgt>
                                        </p:tgtEl>
                                      </p:cBhvr>
                                    </p:animEffect>
                                  </p:childTnLst>
                                </p:cTn>
                              </p:par>
                              <p:par>
                                <p:cTn id="21" presetID="21" presetClass="entr" presetSubtype="1"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heel(1)">
                                      <p:cBhvr>
                                        <p:cTn id="23" dur="2000"/>
                                        <p:tgtEl>
                                          <p:spTgt spid="3">
                                            <p:txEl>
                                              <p:pRg st="1" end="1"/>
                                            </p:txEl>
                                          </p:spTgt>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wheel(1)">
                                      <p:cBhvr>
                                        <p:cTn id="26" dur="2000"/>
                                        <p:tgtEl>
                                          <p:spTgt spid="3">
                                            <p:txEl>
                                              <p:pRg st="2" end="2"/>
                                            </p:txEl>
                                          </p:spTgt>
                                        </p:tgtEl>
                                      </p:cBhvr>
                                    </p:animEffect>
                                  </p:childTnLst>
                                </p:cTn>
                              </p:par>
                              <p:par>
                                <p:cTn id="27" presetID="21" presetClass="entr" presetSubtype="1"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heel(1)">
                                      <p:cBhvr>
                                        <p:cTn id="29" dur="2000"/>
                                        <p:tgtEl>
                                          <p:spTgt spid="3">
                                            <p:txEl>
                                              <p:pRg st="3" end="3"/>
                                            </p:txEl>
                                          </p:spTgt>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heel(1)">
                                      <p:cBhvr>
                                        <p:cTn id="32" dur="2000"/>
                                        <p:tgtEl>
                                          <p:spTgt spid="3">
                                            <p:txEl>
                                              <p:pRg st="4" end="4"/>
                                            </p:txEl>
                                          </p:spTgt>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heel(1)">
                                      <p:cBhvr>
                                        <p:cTn id="35"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66800"/>
            <a:ext cx="6777317" cy="4765829"/>
          </a:xfrm>
        </p:spPr>
        <p:txBody>
          <a:bodyPr>
            <a:normAutofit/>
          </a:bodyPr>
          <a:lstStyle/>
          <a:p>
            <a:pPr algn="just">
              <a:buNone/>
            </a:pPr>
            <a:r>
              <a:rPr lang="en-US" dirty="0" smtClean="0"/>
              <a:t>They are generally formulated in combinations  ,for example:</a:t>
            </a:r>
          </a:p>
          <a:p>
            <a:pPr algn="just"/>
            <a:endParaRPr lang="en-US" dirty="0" smtClean="0"/>
          </a:p>
          <a:p>
            <a:pPr algn="just"/>
            <a:endParaRPr lang="en-US" dirty="0" smtClean="0"/>
          </a:p>
          <a:p>
            <a:pPr algn="just"/>
            <a:r>
              <a:rPr lang="en-US" dirty="0" smtClean="0"/>
              <a:t>magnesium hydroxide </a:t>
            </a:r>
            <a:r>
              <a:rPr lang="en-US" dirty="0" smtClean="0">
                <a:latin typeface="Times New Roman"/>
                <a:cs typeface="Times New Roman"/>
              </a:rPr>
              <a:t>+</a:t>
            </a:r>
            <a:r>
              <a:rPr lang="en-US" dirty="0" err="1" smtClean="0"/>
              <a:t>aluminium</a:t>
            </a:r>
            <a:r>
              <a:rPr lang="en-US" dirty="0" smtClean="0"/>
              <a:t> hydroxide</a:t>
            </a:r>
          </a:p>
          <a:p>
            <a:pPr algn="just">
              <a:buNone/>
            </a:pPr>
            <a:r>
              <a:rPr lang="en-US" dirty="0" smtClean="0"/>
              <a:t> Or with other components, such as:</a:t>
            </a:r>
          </a:p>
          <a:p>
            <a:pPr algn="just"/>
            <a:r>
              <a:rPr lang="en-US" dirty="0" smtClean="0"/>
              <a:t> </a:t>
            </a:r>
            <a:r>
              <a:rPr lang="en-US" dirty="0" err="1" smtClean="0"/>
              <a:t>Simeticone</a:t>
            </a:r>
            <a:r>
              <a:rPr lang="en-US" dirty="0" smtClean="0"/>
              <a:t> (activated </a:t>
            </a:r>
            <a:r>
              <a:rPr lang="en-US" dirty="0" err="1" smtClean="0"/>
              <a:t>dimeticone</a:t>
            </a:r>
            <a:r>
              <a:rPr lang="en-US" dirty="0" smtClean="0"/>
              <a:t>, an anti-foaming agent), </a:t>
            </a:r>
          </a:p>
          <a:p>
            <a:pPr algn="just"/>
            <a:r>
              <a:rPr lang="en-US" dirty="0" smtClean="0"/>
              <a:t>Alginates (anti-reflux agents).</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Antacids may be divided into two main groups according to their water solubility: </a:t>
            </a:r>
            <a:endParaRPr lang="ar-IQ" sz="2400" b="1" dirty="0"/>
          </a:p>
        </p:txBody>
      </p:sp>
      <p:graphicFrame>
        <p:nvGraphicFramePr>
          <p:cNvPr id="5" name="Content Placeholder 4"/>
          <p:cNvGraphicFramePr>
            <a:graphicFrameLocks noGrp="1"/>
          </p:cNvGraphicFramePr>
          <p:nvPr>
            <p:ph idx="1"/>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66800"/>
            <a:ext cx="6777317" cy="4765829"/>
          </a:xfrm>
        </p:spPr>
        <p:txBody>
          <a:bodyPr/>
          <a:lstStyle/>
          <a:p>
            <a:pPr algn="just">
              <a:buNone/>
            </a:pPr>
            <a:r>
              <a:rPr lang="en-US" dirty="0" smtClean="0"/>
              <a:t>Antacids ,by altering gastric pH, may interfere with drug absorption in number of ways:</a:t>
            </a:r>
          </a:p>
          <a:p>
            <a:pPr marL="525780" indent="-457200" algn="just">
              <a:buFont typeface="+mj-lt"/>
              <a:buAutoNum type="arabicPeriod"/>
            </a:pPr>
            <a:r>
              <a:rPr lang="en-US" dirty="0" smtClean="0"/>
              <a:t>Altered drug ionization :e.g. </a:t>
            </a:r>
            <a:r>
              <a:rPr lang="en-US" dirty="0" err="1" smtClean="0"/>
              <a:t>carbenoxolone</a:t>
            </a:r>
            <a:r>
              <a:rPr lang="en-US" dirty="0" smtClean="0"/>
              <a:t> (an ulcer healing drug),its absorption is completely inhibited above pH 2 and therefore ,it should not be given with antacids.</a:t>
            </a:r>
          </a:p>
          <a:p>
            <a:pPr marL="525780" indent="-457200" algn="just">
              <a:buFont typeface="+mj-lt"/>
              <a:buAutoNum type="arabicPeriod"/>
            </a:pPr>
            <a:r>
              <a:rPr lang="en-US" dirty="0" smtClean="0"/>
              <a:t>Alteration of gastric emptying : The stomach empties more readily when pH </a:t>
            </a:r>
            <a:r>
              <a:rPr lang="en-US" dirty="0" err="1" smtClean="0"/>
              <a:t>increaeses</a:t>
            </a:r>
            <a:r>
              <a:rPr lang="en-US" dirty="0" smtClean="0"/>
              <a:t>.</a:t>
            </a:r>
          </a:p>
          <a:p>
            <a:pPr algn="just"/>
            <a:endParaRPr lang="en-US" dirty="0" smtClean="0"/>
          </a:p>
          <a:p>
            <a:pPr algn="just">
              <a:buNone/>
            </a:pP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762000"/>
            <a:ext cx="6777317" cy="5070629"/>
          </a:xfrm>
        </p:spPr>
        <p:txBody>
          <a:bodyPr>
            <a:normAutofit fontScale="92500" lnSpcReduction="10000"/>
          </a:bodyPr>
          <a:lstStyle/>
          <a:p>
            <a:pPr marL="525780" indent="-457200" algn="just">
              <a:buFont typeface="+mj-lt"/>
              <a:buAutoNum type="arabicPeriod" startAt="3"/>
            </a:pPr>
            <a:r>
              <a:rPr lang="en-US" dirty="0" smtClean="0"/>
              <a:t>Drug dissolution may  be affected by pH changes.</a:t>
            </a:r>
          </a:p>
          <a:p>
            <a:pPr marL="525780" indent="-457200" algn="just">
              <a:buFont typeface="+mj-lt"/>
              <a:buAutoNum type="arabicPeriod" startAt="3"/>
            </a:pPr>
            <a:r>
              <a:rPr lang="en-US" dirty="0" smtClean="0"/>
              <a:t>Drug interaction: calcium , </a:t>
            </a:r>
            <a:r>
              <a:rPr lang="en-US" dirty="0" err="1" smtClean="0"/>
              <a:t>aluminium</a:t>
            </a:r>
            <a:r>
              <a:rPr lang="en-US" dirty="0" smtClean="0"/>
              <a:t> and magnesium decrease the gastric absorption of </a:t>
            </a:r>
            <a:r>
              <a:rPr lang="en-US" dirty="0" err="1" smtClean="0"/>
              <a:t>tetracyclines</a:t>
            </a:r>
            <a:r>
              <a:rPr lang="en-US" dirty="0" smtClean="0"/>
              <a:t> due to complex formation with it.</a:t>
            </a:r>
          </a:p>
          <a:p>
            <a:pPr marL="525780" indent="-457200" algn="just">
              <a:buFont typeface="+mj-lt"/>
              <a:buAutoNum type="arabicPeriod" startAt="3"/>
            </a:pPr>
            <a:r>
              <a:rPr lang="en-US" dirty="0" smtClean="0"/>
              <a:t>Systemic effect : Systemic antacids may accelerate the excretion of drugs(</a:t>
            </a:r>
            <a:r>
              <a:rPr lang="en-US" dirty="0" err="1" smtClean="0"/>
              <a:t>salicylates</a:t>
            </a:r>
            <a:r>
              <a:rPr lang="en-US" dirty="0" smtClean="0"/>
              <a:t>) and inhibit the urinary excretion of basic drugs ,e.g. amphetamines.</a:t>
            </a:r>
          </a:p>
          <a:p>
            <a:pPr marL="525780" indent="-457200" algn="just">
              <a:buFont typeface="Wingdings" pitchFamily="2" charset="2"/>
              <a:buChar char="ü"/>
            </a:pPr>
            <a:r>
              <a:rPr lang="en-US" dirty="0" smtClean="0"/>
              <a:t>It seems advisable to administer other drugs at least  one half to one hour before antacids ingestion in order to assure consistent absorption and effect.</a:t>
            </a:r>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Several factors must be considered when selecting an antacid product</a:t>
            </a:r>
            <a:endParaRPr lang="ar-IQ" sz="2800" dirty="0"/>
          </a:p>
        </p:txBody>
      </p:sp>
      <p:graphicFrame>
        <p:nvGraphicFramePr>
          <p:cNvPr id="4" name="Content Placeholder 3"/>
          <p:cNvGraphicFramePr>
            <a:graphicFrameLocks noGrp="1"/>
          </p:cNvGraphicFramePr>
          <p:nvPr>
            <p:ph idx="1"/>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042988" y="1066800"/>
          <a:ext cx="6777037" cy="4765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p:cNvGraphicFramePr>
            <a:graphicFrameLocks noGrp="1"/>
          </p:cNvGraphicFramePr>
          <p:nvPr>
            <p:ph idx="1"/>
          </p:nvPr>
        </p:nvGraphicFramePr>
        <p:xfrm>
          <a:off x="1042988" y="1828799"/>
          <a:ext cx="6777037" cy="3124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066800"/>
            <a:ext cx="6777317" cy="4765829"/>
          </a:xfrm>
        </p:spPr>
        <p:txBody>
          <a:bodyPr/>
          <a:lstStyle/>
          <a:p>
            <a:r>
              <a:rPr lang="en-US" dirty="0" smtClean="0"/>
              <a:t>Mg (OH)2 and CaCo3 have rapid onset of action.</a:t>
            </a:r>
          </a:p>
          <a:p>
            <a:r>
              <a:rPr lang="en-US" dirty="0" smtClean="0"/>
              <a:t>MgCO3 : Intermediate onset</a:t>
            </a:r>
          </a:p>
          <a:p>
            <a:r>
              <a:rPr lang="en-US" dirty="0" smtClean="0"/>
              <a:t>Mg </a:t>
            </a:r>
            <a:r>
              <a:rPr lang="en-US" dirty="0" err="1" smtClean="0"/>
              <a:t>trisilicate</a:t>
            </a:r>
            <a:r>
              <a:rPr lang="en-US" dirty="0" smtClean="0"/>
              <a:t> and </a:t>
            </a:r>
            <a:r>
              <a:rPr lang="en-US" dirty="0" err="1" smtClean="0"/>
              <a:t>aluminium</a:t>
            </a:r>
            <a:r>
              <a:rPr lang="en-US" dirty="0" smtClean="0"/>
              <a:t> compounds have </a:t>
            </a:r>
            <a:r>
              <a:rPr lang="en-US" smtClean="0"/>
              <a:t>slow onset.</a:t>
            </a: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72536"/>
          </a:xfrm>
        </p:spPr>
        <p:txBody>
          <a:bodyPr>
            <a:normAutofit fontScale="90000"/>
          </a:bodyPr>
          <a:lstStyle/>
          <a:p>
            <a:r>
              <a:rPr lang="en-US" dirty="0" smtClean="0"/>
              <a:t>Aim of the experiment:</a:t>
            </a:r>
            <a:endParaRPr lang="ar-IQ" dirty="0"/>
          </a:p>
        </p:txBody>
      </p:sp>
      <p:sp>
        <p:nvSpPr>
          <p:cNvPr id="3" name="Content Placeholder 2"/>
          <p:cNvSpPr>
            <a:spLocks noGrp="1"/>
          </p:cNvSpPr>
          <p:nvPr>
            <p:ph idx="1"/>
          </p:nvPr>
        </p:nvSpPr>
        <p:spPr>
          <a:xfrm>
            <a:off x="1043492" y="1676400"/>
            <a:ext cx="6777317" cy="4156229"/>
          </a:xfrm>
        </p:spPr>
        <p:txBody>
          <a:bodyPr>
            <a:normAutofit/>
          </a:bodyPr>
          <a:lstStyle/>
          <a:p>
            <a:pPr algn="justLow">
              <a:buNone/>
            </a:pPr>
            <a:endParaRPr lang="en-US" dirty="0" smtClean="0"/>
          </a:p>
          <a:p>
            <a:pPr algn="justLow">
              <a:buNone/>
            </a:pPr>
            <a:endParaRPr lang="en-US" dirty="0" smtClean="0"/>
          </a:p>
          <a:p>
            <a:pPr algn="justLow">
              <a:buNone/>
            </a:pPr>
            <a:r>
              <a:rPr lang="en-US" dirty="0" smtClean="0"/>
              <a:t>The objective of this experiment is to</a:t>
            </a:r>
          </a:p>
          <a:p>
            <a:pPr algn="justLow"/>
            <a:r>
              <a:rPr lang="en-US" dirty="0" smtClean="0"/>
              <a:t> evaluate in vitro , a number of antacid  marketed products and compare their buffering capacity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Lab 2.In vitro evaluation of antacids </a:t>
            </a:r>
            <a:endParaRPr lang="ar-IQ" sz="3200" b="1" dirty="0"/>
          </a:p>
        </p:txBody>
      </p:sp>
      <p:pic>
        <p:nvPicPr>
          <p:cNvPr id="10" name="Content Placeholder 9" descr="images9AXU04V9.jpg"/>
          <p:cNvPicPr>
            <a:picLocks noGrp="1" noChangeAspect="1"/>
          </p:cNvPicPr>
          <p:nvPr>
            <p:ph sz="quarter" idx="13"/>
          </p:nvPr>
        </p:nvPicPr>
        <p:blipFill>
          <a:blip r:embed="rId2" cstate="print"/>
          <a:stretch>
            <a:fillRect/>
          </a:stretch>
        </p:blipFill>
        <p:spPr>
          <a:xfrm>
            <a:off x="3048000" y="3962400"/>
            <a:ext cx="2057400" cy="1905000"/>
          </a:xfrm>
        </p:spPr>
      </p:pic>
      <p:pic>
        <p:nvPicPr>
          <p:cNvPr id="11" name="Content Placeholder 10" descr="imagesVO32M96B.jpg"/>
          <p:cNvPicPr>
            <a:picLocks noGrp="1" noChangeAspect="1"/>
          </p:cNvPicPr>
          <p:nvPr>
            <p:ph sz="quarter" idx="14"/>
          </p:nvPr>
        </p:nvPicPr>
        <p:blipFill>
          <a:blip r:embed="rId3" cstate="print"/>
          <a:stretch>
            <a:fillRect/>
          </a:stretch>
        </p:blipFill>
        <p:spPr>
          <a:xfrm>
            <a:off x="457200" y="3276600"/>
            <a:ext cx="2819400" cy="2572894"/>
          </a:xfrm>
        </p:spPr>
      </p:pic>
      <p:pic>
        <p:nvPicPr>
          <p:cNvPr id="1026" name="Picture 2" descr="C:\Users\Ali\Desktop\biopharmacy\antacids images\gaviscon.png"/>
          <p:cNvPicPr>
            <a:picLocks noChangeAspect="1" noChangeArrowheads="1"/>
          </p:cNvPicPr>
          <p:nvPr/>
        </p:nvPicPr>
        <p:blipFill>
          <a:blip r:embed="rId4" cstate="print"/>
          <a:srcRect/>
          <a:stretch>
            <a:fillRect/>
          </a:stretch>
        </p:blipFill>
        <p:spPr bwMode="auto">
          <a:xfrm>
            <a:off x="5181600" y="4267200"/>
            <a:ext cx="3028950" cy="1514475"/>
          </a:xfrm>
          <a:prstGeom prst="rect">
            <a:avLst/>
          </a:prstGeom>
          <a:noFill/>
        </p:spPr>
      </p:pic>
      <p:pic>
        <p:nvPicPr>
          <p:cNvPr id="16" name="Picture 3" descr="C:\Users\Ali\Desktop\biopharmacy\antacids images\untitled.png"/>
          <p:cNvPicPr>
            <a:picLocks noChangeAspect="1" noChangeArrowheads="1"/>
          </p:cNvPicPr>
          <p:nvPr/>
        </p:nvPicPr>
        <p:blipFill>
          <a:blip r:embed="rId5" cstate="print"/>
          <a:srcRect/>
          <a:stretch>
            <a:fillRect/>
          </a:stretch>
        </p:blipFill>
        <p:spPr bwMode="auto">
          <a:xfrm>
            <a:off x="3048000" y="2133600"/>
            <a:ext cx="2667000" cy="168116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72536"/>
          </a:xfrm>
        </p:spPr>
        <p:txBody>
          <a:bodyPr>
            <a:normAutofit fontScale="90000"/>
          </a:bodyPr>
          <a:lstStyle/>
          <a:p>
            <a:r>
              <a:rPr lang="en-US" dirty="0" smtClean="0"/>
              <a:t>Principle</a:t>
            </a:r>
            <a:endParaRPr lang="ar-IQ" dirty="0"/>
          </a:p>
        </p:txBody>
      </p:sp>
      <p:sp>
        <p:nvSpPr>
          <p:cNvPr id="3" name="Content Placeholder 2"/>
          <p:cNvSpPr>
            <a:spLocks noGrp="1"/>
          </p:cNvSpPr>
          <p:nvPr>
            <p:ph idx="1"/>
          </p:nvPr>
        </p:nvSpPr>
        <p:spPr>
          <a:xfrm>
            <a:off x="1043492" y="1524000"/>
            <a:ext cx="6777317" cy="4308629"/>
          </a:xfrm>
        </p:spPr>
        <p:txBody>
          <a:bodyPr>
            <a:normAutofit/>
          </a:bodyPr>
          <a:lstStyle/>
          <a:p>
            <a:pPr algn="just"/>
            <a:r>
              <a:rPr lang="en-US" sz="2800" dirty="0" smtClean="0"/>
              <a:t>A simple procedure is used, to imitate the physiological conditions in the stomach . Techniques of alternate addition and removal of (0.1N HCI )solution are used to mimic the release of HCL from the oxyntic cells and the periodic emptying of the stomach.</a:t>
            </a:r>
            <a:endParaRPr lang="ar-IQ"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Experimental</a:t>
            </a:r>
            <a:endParaRPr lang="ar-IQ" dirty="0"/>
          </a:p>
        </p:txBody>
      </p:sp>
      <p:sp>
        <p:nvSpPr>
          <p:cNvPr id="3" name="Content Placeholder 2"/>
          <p:cNvSpPr>
            <a:spLocks noGrp="1"/>
          </p:cNvSpPr>
          <p:nvPr>
            <p:ph idx="1"/>
          </p:nvPr>
        </p:nvSpPr>
        <p:spPr/>
        <p:txBody>
          <a:bodyPr>
            <a:normAutofit fontScale="92500"/>
          </a:bodyPr>
          <a:lstStyle/>
          <a:p>
            <a:pPr marL="525780" indent="-457200" algn="just">
              <a:buFont typeface="+mj-lt"/>
              <a:buAutoNum type="arabicPeriod"/>
            </a:pPr>
            <a:endParaRPr lang="en-US" dirty="0" smtClean="0"/>
          </a:p>
          <a:p>
            <a:pPr marL="525780" indent="-457200">
              <a:buFont typeface="+mj-lt"/>
              <a:buAutoNum type="arabicPeriod"/>
            </a:pPr>
            <a:r>
              <a:rPr lang="en-US" dirty="0" smtClean="0"/>
              <a:t>A quantity of 2gm of finely ground powder or its equivalent of formulations was added to 100ml of 0.1N HCI.</a:t>
            </a:r>
          </a:p>
          <a:p>
            <a:pPr marL="525780" indent="-457200">
              <a:buFont typeface="+mj-lt"/>
              <a:buAutoNum type="arabicPeriod"/>
            </a:pPr>
            <a:r>
              <a:rPr lang="en-US" dirty="0" smtClean="0"/>
              <a:t> The pH of the mixture was determined after the intervals of 0.5, 2, 4, 6, 8 and 10 minutes.</a:t>
            </a:r>
          </a:p>
          <a:p>
            <a:pPr marL="525780" indent="-457200">
              <a:buFont typeface="+mj-lt"/>
              <a:buAutoNum type="arabicPeriod"/>
            </a:pPr>
            <a:r>
              <a:rPr lang="en-US" dirty="0" smtClean="0"/>
              <a:t> A quantity of 20ml of the mixture was then removed by a pipette and replaced by 20ml fresh 0.1N HCI.   </a:t>
            </a:r>
          </a:p>
          <a:p>
            <a:pPr marL="525780" indent="-457200" algn="just">
              <a:buFont typeface="+mj-lt"/>
              <a:buAutoNum type="arabicPeriod"/>
            </a:pPr>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14400"/>
            <a:ext cx="6777317" cy="4918229"/>
          </a:xfrm>
        </p:spPr>
        <p:txBody>
          <a:bodyPr>
            <a:normAutofit/>
          </a:bodyPr>
          <a:lstStyle/>
          <a:p>
            <a:pPr marL="525780" indent="-457200" algn="just">
              <a:buFont typeface="+mj-lt"/>
              <a:buAutoNum type="arabicPeriod" startAt="6"/>
            </a:pPr>
            <a:endParaRPr lang="en-US" dirty="0" smtClean="0"/>
          </a:p>
          <a:p>
            <a:pPr algn="just"/>
            <a:endParaRPr lang="ar-IQ" dirty="0" smtClean="0"/>
          </a:p>
          <a:p>
            <a:pPr marL="525780" indent="-457200" algn="just">
              <a:buFont typeface="+mj-lt"/>
              <a:buAutoNum type="arabicPeriod" startAt="4"/>
            </a:pPr>
            <a:r>
              <a:rPr lang="en-US" dirty="0" smtClean="0"/>
              <a:t> The process was repeated at 10 minutes interval until a pH below 2.75 was reached which shows that the buffering power of antacid was </a:t>
            </a:r>
            <a:r>
              <a:rPr lang="en-US" dirty="0" smtClean="0"/>
              <a:t>spent out.</a:t>
            </a:r>
            <a:endParaRPr lang="en-US" dirty="0" smtClean="0"/>
          </a:p>
          <a:p>
            <a:pPr marL="525780" indent="-457200" algn="just">
              <a:buFont typeface="+mj-lt"/>
              <a:buAutoNum type="arabicPeriod" startAt="4"/>
            </a:pPr>
            <a:endParaRPr lang="en-US" dirty="0" smtClean="0"/>
          </a:p>
          <a:p>
            <a:pPr marL="525780" indent="-457200" algn="just">
              <a:buFont typeface="+mj-lt"/>
              <a:buAutoNum type="arabicPeriod" startAt="4"/>
            </a:pPr>
            <a:r>
              <a:rPr lang="en-US" dirty="0" smtClean="0"/>
              <a:t>the </a:t>
            </a:r>
            <a:r>
              <a:rPr lang="en-US" dirty="0" smtClean="0"/>
              <a:t>time at which pH falls below 2.75 was used as measure of buffering </a:t>
            </a:r>
            <a:r>
              <a:rPr lang="en-US" dirty="0" smtClean="0"/>
              <a:t>capacity </a:t>
            </a:r>
            <a:endParaRPr lang="en-US" dirty="0" smtClean="0"/>
          </a:p>
          <a:p>
            <a:pPr algn="just">
              <a:buNone/>
            </a:pPr>
            <a:endParaRPr lang="en-US" dirty="0" smtClean="0"/>
          </a:p>
          <a:p>
            <a:pPr algn="just"/>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ar-IQ" dirty="0"/>
          </a:p>
        </p:txBody>
      </p:sp>
      <p:sp>
        <p:nvSpPr>
          <p:cNvPr id="3" name="Content Placeholder 2"/>
          <p:cNvSpPr>
            <a:spLocks noGrp="1"/>
          </p:cNvSpPr>
          <p:nvPr>
            <p:ph idx="1"/>
          </p:nvPr>
        </p:nvSpPr>
        <p:spPr/>
        <p:txBody>
          <a:bodyPr/>
          <a:lstStyle/>
          <a:p>
            <a:pPr algn="just">
              <a:buNone/>
            </a:pPr>
            <a:r>
              <a:rPr lang="en-US" dirty="0" smtClean="0"/>
              <a:t>   Enter your results in a table and plot a graph against time as you conduct the experiment.</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42987" y="762000"/>
          <a:ext cx="6777038" cy="5270500"/>
        </p:xfrm>
        <a:graphic>
          <a:graphicData uri="http://schemas.openxmlformats.org/drawingml/2006/table">
            <a:tbl>
              <a:tblPr rtl="1" firstRow="1" bandRow="1">
                <a:tableStyleId>{5940675A-B579-460E-94D1-54222C63F5DA}</a:tableStyleId>
              </a:tblPr>
              <a:tblGrid>
                <a:gridCol w="4594225"/>
                <a:gridCol w="2182813"/>
              </a:tblGrid>
              <a:tr h="527050">
                <a:tc>
                  <a:txBody>
                    <a:bodyPr/>
                    <a:lstStyle/>
                    <a:p>
                      <a:pPr algn="ctr" rtl="1"/>
                      <a:r>
                        <a:rPr lang="en-US" b="1" dirty="0" smtClean="0"/>
                        <a:t>PH of the mixture </a:t>
                      </a:r>
                      <a:endParaRPr lang="ar-IQ" b="1" dirty="0"/>
                    </a:p>
                  </a:txBody>
                  <a:tcPr/>
                </a:tc>
                <a:tc>
                  <a:txBody>
                    <a:bodyPr/>
                    <a:lstStyle/>
                    <a:p>
                      <a:pPr algn="ctr" rtl="1"/>
                      <a:r>
                        <a:rPr lang="en-US" b="1" dirty="0" smtClean="0"/>
                        <a:t>Time in minutes</a:t>
                      </a:r>
                      <a:endParaRPr lang="ar-IQ" b="1" dirty="0"/>
                    </a:p>
                  </a:txBody>
                  <a:tcPr/>
                </a:tc>
              </a:tr>
              <a:tr h="527050">
                <a:tc>
                  <a:txBody>
                    <a:bodyPr/>
                    <a:lstStyle/>
                    <a:p>
                      <a:pPr algn="ctr" rtl="1"/>
                      <a:endParaRPr lang="ar-IQ" b="1" dirty="0"/>
                    </a:p>
                  </a:txBody>
                  <a:tcPr/>
                </a:tc>
                <a:tc>
                  <a:txBody>
                    <a:bodyPr/>
                    <a:lstStyle/>
                    <a:p>
                      <a:pPr algn="ctr" rtl="1"/>
                      <a:r>
                        <a:rPr lang="en-US" b="1" dirty="0" smtClean="0"/>
                        <a:t>0.5</a:t>
                      </a:r>
                      <a:endParaRPr lang="ar-IQ" b="1" dirty="0"/>
                    </a:p>
                  </a:txBody>
                  <a:tcPr/>
                </a:tc>
              </a:tr>
              <a:tr h="527050">
                <a:tc>
                  <a:txBody>
                    <a:bodyPr/>
                    <a:lstStyle/>
                    <a:p>
                      <a:pPr algn="ctr" rtl="1"/>
                      <a:endParaRPr lang="ar-IQ" b="1" dirty="0"/>
                    </a:p>
                  </a:txBody>
                  <a:tcPr/>
                </a:tc>
                <a:tc>
                  <a:txBody>
                    <a:bodyPr/>
                    <a:lstStyle/>
                    <a:p>
                      <a:pPr algn="ctr" rtl="1"/>
                      <a:r>
                        <a:rPr lang="en-US" b="1" dirty="0" smtClean="0"/>
                        <a:t>2</a:t>
                      </a:r>
                      <a:endParaRPr lang="ar-IQ" b="1" dirty="0"/>
                    </a:p>
                  </a:txBody>
                  <a:tcPr/>
                </a:tc>
              </a:tr>
              <a:tr h="527050">
                <a:tc>
                  <a:txBody>
                    <a:bodyPr/>
                    <a:lstStyle/>
                    <a:p>
                      <a:pPr algn="ctr" rtl="1"/>
                      <a:endParaRPr lang="ar-IQ" b="1"/>
                    </a:p>
                  </a:txBody>
                  <a:tcPr/>
                </a:tc>
                <a:tc>
                  <a:txBody>
                    <a:bodyPr/>
                    <a:lstStyle/>
                    <a:p>
                      <a:pPr algn="ctr" rtl="1"/>
                      <a:r>
                        <a:rPr lang="en-US" b="1" dirty="0" smtClean="0"/>
                        <a:t>4</a:t>
                      </a:r>
                      <a:endParaRPr lang="ar-IQ" b="1" dirty="0"/>
                    </a:p>
                  </a:txBody>
                  <a:tcPr/>
                </a:tc>
              </a:tr>
              <a:tr h="527050">
                <a:tc>
                  <a:txBody>
                    <a:bodyPr/>
                    <a:lstStyle/>
                    <a:p>
                      <a:pPr algn="ctr" rtl="1"/>
                      <a:endParaRPr lang="ar-IQ" b="1"/>
                    </a:p>
                  </a:txBody>
                  <a:tcPr/>
                </a:tc>
                <a:tc>
                  <a:txBody>
                    <a:bodyPr/>
                    <a:lstStyle/>
                    <a:p>
                      <a:pPr algn="ctr" rtl="1"/>
                      <a:r>
                        <a:rPr lang="en-US" b="1" dirty="0" smtClean="0"/>
                        <a:t>6</a:t>
                      </a:r>
                      <a:endParaRPr lang="ar-IQ" b="1" dirty="0"/>
                    </a:p>
                  </a:txBody>
                  <a:tcPr/>
                </a:tc>
              </a:tr>
              <a:tr h="527050">
                <a:tc>
                  <a:txBody>
                    <a:bodyPr/>
                    <a:lstStyle/>
                    <a:p>
                      <a:pPr algn="ctr" rtl="1"/>
                      <a:endParaRPr lang="ar-IQ" b="1"/>
                    </a:p>
                  </a:txBody>
                  <a:tcPr/>
                </a:tc>
                <a:tc>
                  <a:txBody>
                    <a:bodyPr/>
                    <a:lstStyle/>
                    <a:p>
                      <a:pPr algn="ctr" rtl="1"/>
                      <a:r>
                        <a:rPr lang="en-US" b="1" dirty="0" smtClean="0"/>
                        <a:t>8</a:t>
                      </a:r>
                      <a:endParaRPr lang="ar-IQ" b="1" dirty="0"/>
                    </a:p>
                  </a:txBody>
                  <a:tcPr/>
                </a:tc>
              </a:tr>
              <a:tr h="527050">
                <a:tc>
                  <a:txBody>
                    <a:bodyPr/>
                    <a:lstStyle/>
                    <a:p>
                      <a:pPr algn="ctr" rtl="1"/>
                      <a:endParaRPr lang="ar-IQ" b="1"/>
                    </a:p>
                  </a:txBody>
                  <a:tcPr/>
                </a:tc>
                <a:tc>
                  <a:txBody>
                    <a:bodyPr/>
                    <a:lstStyle/>
                    <a:p>
                      <a:pPr algn="ctr" rtl="1"/>
                      <a:r>
                        <a:rPr lang="en-US" b="1" dirty="0" smtClean="0"/>
                        <a:t>10</a:t>
                      </a:r>
                      <a:endParaRPr lang="ar-IQ" b="1" dirty="0"/>
                    </a:p>
                  </a:txBody>
                  <a:tcPr/>
                </a:tc>
              </a:tr>
              <a:tr h="527050">
                <a:tc>
                  <a:txBody>
                    <a:bodyPr/>
                    <a:lstStyle/>
                    <a:p>
                      <a:pPr algn="ctr" rtl="1"/>
                      <a:endParaRPr lang="ar-IQ" b="1"/>
                    </a:p>
                  </a:txBody>
                  <a:tcPr/>
                </a:tc>
                <a:tc>
                  <a:txBody>
                    <a:bodyPr/>
                    <a:lstStyle/>
                    <a:p>
                      <a:pPr algn="ctr" rtl="1"/>
                      <a:r>
                        <a:rPr lang="en-US" b="1" dirty="0" smtClean="0"/>
                        <a:t>20</a:t>
                      </a:r>
                      <a:endParaRPr lang="ar-IQ" b="1" dirty="0"/>
                    </a:p>
                  </a:txBody>
                  <a:tcPr/>
                </a:tc>
              </a:tr>
              <a:tr h="527050">
                <a:tc>
                  <a:txBody>
                    <a:bodyPr/>
                    <a:lstStyle/>
                    <a:p>
                      <a:pPr algn="ctr" rtl="1"/>
                      <a:endParaRPr lang="ar-IQ" b="1"/>
                    </a:p>
                  </a:txBody>
                  <a:tcPr/>
                </a:tc>
                <a:tc>
                  <a:txBody>
                    <a:bodyPr/>
                    <a:lstStyle/>
                    <a:p>
                      <a:pPr algn="ctr" rtl="1"/>
                      <a:r>
                        <a:rPr lang="en-US" b="1" dirty="0" smtClean="0"/>
                        <a:t>40</a:t>
                      </a:r>
                      <a:endParaRPr lang="ar-IQ" b="1" dirty="0"/>
                    </a:p>
                  </a:txBody>
                  <a:tcPr/>
                </a:tc>
              </a:tr>
              <a:tr h="527050">
                <a:tc>
                  <a:txBody>
                    <a:bodyPr/>
                    <a:lstStyle/>
                    <a:p>
                      <a:pPr algn="ctr" rtl="1"/>
                      <a:endParaRPr lang="ar-IQ" b="1"/>
                    </a:p>
                  </a:txBody>
                  <a:tcPr/>
                </a:tc>
                <a:tc>
                  <a:txBody>
                    <a:bodyPr/>
                    <a:lstStyle/>
                    <a:p>
                      <a:pPr algn="ctr" rtl="1"/>
                      <a:r>
                        <a:rPr lang="en-US" b="1" dirty="0" smtClean="0"/>
                        <a:t>50</a:t>
                      </a:r>
                      <a:endParaRPr lang="ar-IQ" b="1"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Introduction</a:t>
            </a:r>
            <a:endParaRPr lang="ar-IQ" dirty="0"/>
          </a:p>
        </p:txBody>
      </p:sp>
      <p:sp>
        <p:nvSpPr>
          <p:cNvPr id="6" name="Content Placeholder 5"/>
          <p:cNvSpPr>
            <a:spLocks noGrp="1"/>
          </p:cNvSpPr>
          <p:nvPr>
            <p:ph idx="1"/>
          </p:nvPr>
        </p:nvSpPr>
        <p:spPr/>
        <p:txBody>
          <a:bodyPr/>
          <a:lstStyle/>
          <a:p>
            <a:pPr algn="just"/>
            <a:r>
              <a:rPr lang="en-US" dirty="0" smtClean="0"/>
              <a:t>The Gastro-intestinal (GI) tract generates and maintains different pH environments along its length. </a:t>
            </a:r>
          </a:p>
          <a:p>
            <a:pPr algn="just"/>
            <a:r>
              <a:rPr lang="en-US" dirty="0" smtClean="0"/>
              <a:t> pH is very important for controlling activity of digestive enzymes.</a:t>
            </a:r>
          </a:p>
          <a:p>
            <a:pPr algn="just"/>
            <a:endParaRPr lang="en-US" dirty="0" smtClean="0"/>
          </a:p>
          <a:p>
            <a:pPr algn="just"/>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ACIDITY IN THE STOMACH</a:t>
            </a:r>
            <a:br>
              <a:rPr lang="en-US" dirty="0" smtClean="0"/>
            </a:br>
            <a:endParaRPr lang="ar-IQ" dirty="0"/>
          </a:p>
        </p:txBody>
      </p:sp>
      <p:sp>
        <p:nvSpPr>
          <p:cNvPr id="3" name="Content Placeholder 2"/>
          <p:cNvSpPr>
            <a:spLocks noGrp="1"/>
          </p:cNvSpPr>
          <p:nvPr>
            <p:ph idx="1"/>
          </p:nvPr>
        </p:nvSpPr>
        <p:spPr>
          <a:xfrm>
            <a:off x="1043492" y="1752600"/>
            <a:ext cx="6777317" cy="4080029"/>
          </a:xfrm>
        </p:spPr>
        <p:txBody>
          <a:bodyPr>
            <a:normAutofit/>
          </a:bodyPr>
          <a:lstStyle/>
          <a:p>
            <a:pPr algn="just"/>
            <a:r>
              <a:rPr lang="en-US" dirty="0" smtClean="0"/>
              <a:t> Acidity in the stomach is normal, but excess acidity is potentially harmful. </a:t>
            </a:r>
          </a:p>
          <a:p>
            <a:pPr algn="just"/>
            <a:r>
              <a:rPr lang="en-US" dirty="0" smtClean="0"/>
              <a:t> It is unusual compared to other organs as its pH is as low as 1-2 due to production of hydrochloric acid from structures in lining of walls.</a:t>
            </a:r>
          </a:p>
          <a:p>
            <a:pPr algn="just"/>
            <a:r>
              <a:rPr lang="en-US" dirty="0" smtClean="0"/>
              <a:t> Acid environment kills bacteria that comes in with food, is optimum for activity of digestive enzymes</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dirty="0" smtClean="0"/>
              <a:t/>
            </a:r>
            <a:br>
              <a:rPr lang="en-US" dirty="0" smtClean="0"/>
            </a:br>
            <a:endParaRPr lang="ar-IQ" dirty="0"/>
          </a:p>
        </p:txBody>
      </p:sp>
      <p:sp>
        <p:nvSpPr>
          <p:cNvPr id="3" name="Content Placeholder 2"/>
          <p:cNvSpPr>
            <a:spLocks noGrp="1"/>
          </p:cNvSpPr>
          <p:nvPr>
            <p:ph sz="quarter" idx="13"/>
          </p:nvPr>
        </p:nvSpPr>
        <p:spPr>
          <a:xfrm>
            <a:off x="1042416" y="838200"/>
            <a:ext cx="3419856" cy="4968240"/>
          </a:xfrm>
        </p:spPr>
        <p:txBody>
          <a:bodyPr>
            <a:normAutofit/>
          </a:bodyPr>
          <a:lstStyle/>
          <a:p>
            <a:pPr>
              <a:buNone/>
            </a:pPr>
            <a:r>
              <a:rPr lang="en-US" dirty="0" smtClean="0"/>
              <a:t>EXCESS ACID</a:t>
            </a:r>
          </a:p>
          <a:p>
            <a:pPr>
              <a:buNone/>
            </a:pPr>
            <a:r>
              <a:rPr lang="en-US" dirty="0" smtClean="0"/>
              <a:t> Factors that cause excess production of gastric juice (acidic secretion) </a:t>
            </a:r>
          </a:p>
          <a:p>
            <a:pPr>
              <a:buNone/>
            </a:pPr>
            <a:r>
              <a:rPr lang="en-US" dirty="0" smtClean="0"/>
              <a:t> Excess alcohol </a:t>
            </a:r>
          </a:p>
          <a:p>
            <a:pPr>
              <a:buNone/>
            </a:pPr>
            <a:r>
              <a:rPr lang="en-US" dirty="0" smtClean="0"/>
              <a:t> Smoking </a:t>
            </a:r>
          </a:p>
          <a:p>
            <a:pPr>
              <a:buNone/>
            </a:pPr>
            <a:r>
              <a:rPr lang="en-US" dirty="0" smtClean="0"/>
              <a:t> Stress </a:t>
            </a:r>
          </a:p>
          <a:p>
            <a:pPr>
              <a:buNone/>
            </a:pPr>
            <a:r>
              <a:rPr lang="en-US" dirty="0" smtClean="0"/>
              <a:t> Some anti-inflammatory drugs</a:t>
            </a:r>
          </a:p>
        </p:txBody>
      </p:sp>
      <p:pic>
        <p:nvPicPr>
          <p:cNvPr id="6" name="Content Placeholder 5" descr="heartburn.png"/>
          <p:cNvPicPr>
            <a:picLocks noGrp="1" noChangeAspect="1"/>
          </p:cNvPicPr>
          <p:nvPr>
            <p:ph sz="quarter" idx="14"/>
          </p:nvPr>
        </p:nvPicPr>
        <p:blipFill>
          <a:blip r:embed="rId2" cstate="print"/>
          <a:stretch>
            <a:fillRect/>
          </a:stretch>
        </p:blipFill>
        <p:spPr>
          <a:xfrm>
            <a:off x="4876800" y="1524000"/>
            <a:ext cx="2933700" cy="25146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endParaRPr lang="ar-IQ" dirty="0"/>
          </a:p>
        </p:txBody>
      </p:sp>
      <p:sp>
        <p:nvSpPr>
          <p:cNvPr id="3" name="Content Placeholder 2"/>
          <p:cNvSpPr>
            <a:spLocks noGrp="1"/>
          </p:cNvSpPr>
          <p:nvPr>
            <p:ph idx="1"/>
          </p:nvPr>
        </p:nvSpPr>
        <p:spPr>
          <a:xfrm>
            <a:off x="990600" y="1752600"/>
            <a:ext cx="7239000" cy="4419600"/>
          </a:xfrm>
        </p:spPr>
        <p:txBody>
          <a:bodyPr>
            <a:normAutofit lnSpcReduction="10000"/>
          </a:bodyPr>
          <a:lstStyle/>
          <a:p>
            <a:pPr algn="just"/>
            <a:r>
              <a:rPr lang="en-US" dirty="0" smtClean="0"/>
              <a:t>Acid indigestion or dyspepsia is an illness commonly treated by self-medication.</a:t>
            </a:r>
          </a:p>
          <a:p>
            <a:pPr algn="just"/>
            <a:r>
              <a:rPr lang="en-US" dirty="0" smtClean="0"/>
              <a:t> Antacids are drugs which on ingestion </a:t>
            </a:r>
            <a:r>
              <a:rPr lang="en-US" b="1" dirty="0" smtClean="0"/>
              <a:t>react with the hydrochloric acid </a:t>
            </a:r>
            <a:r>
              <a:rPr lang="en-US" dirty="0" smtClean="0"/>
              <a:t>of gastric content to lower the acidity.</a:t>
            </a:r>
          </a:p>
          <a:p>
            <a:pPr algn="just"/>
            <a:r>
              <a:rPr lang="en-US" dirty="0" smtClean="0"/>
              <a:t>Antacids are </a:t>
            </a:r>
            <a:r>
              <a:rPr lang="en-US" b="1" dirty="0" smtClean="0"/>
              <a:t>alkalis</a:t>
            </a:r>
            <a:r>
              <a:rPr lang="en-US" dirty="0" smtClean="0"/>
              <a:t>, such as </a:t>
            </a:r>
            <a:r>
              <a:rPr lang="en-US" dirty="0" err="1" smtClean="0"/>
              <a:t>aluminium</a:t>
            </a:r>
            <a:r>
              <a:rPr lang="en-US" dirty="0" smtClean="0"/>
              <a:t> hydroxide, magnesium salts (magnesium hydroxide and magnesium </a:t>
            </a:r>
            <a:r>
              <a:rPr lang="en-US" dirty="0" err="1" smtClean="0"/>
              <a:t>trisilicate</a:t>
            </a:r>
            <a:r>
              <a:rPr lang="en-US" dirty="0" smtClean="0"/>
              <a:t>),sodium bicarbonate, and calcium hydroxide.</a:t>
            </a:r>
          </a:p>
          <a:p>
            <a:pPr algn="just"/>
            <a:r>
              <a:rPr lang="en-US" b="1" dirty="0" smtClean="0"/>
              <a:t>The finished product must raise the pH of gastric secretions to 3.5 or greater within 10 minutes.</a:t>
            </a:r>
          </a:p>
          <a:p>
            <a:pPr algn="just"/>
            <a:endParaRPr lang="en-US" dirty="0" smtClean="0"/>
          </a:p>
          <a:p>
            <a:pPr algn="just"/>
            <a:endParaRPr lang="ar-IQ"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r>
              <a:rPr lang="en-US" dirty="0" smtClean="0"/>
              <a:t>They are simple ,often effective treatment for many dyspepsia's (impairment of the power or function of digestion),and provide symptomatic relief in conditions such as peptic ulcer, gastritis  (inflammation of the lining of the stomach) ,and esophageal reflux with heartburn.</a:t>
            </a:r>
          </a:p>
          <a:p>
            <a:pPr algn="just"/>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2050" name="Picture 2"/>
          <p:cNvPicPr>
            <a:picLocks noGrp="1" noChangeAspect="1" noChangeArrowheads="1"/>
          </p:cNvPicPr>
          <p:nvPr>
            <p:ph idx="1"/>
          </p:nvPr>
        </p:nvPicPr>
        <p:blipFill>
          <a:blip r:embed="rId2" cstate="print"/>
          <a:srcRect/>
          <a:stretch>
            <a:fillRect/>
          </a:stretch>
        </p:blipFill>
        <p:spPr bwMode="auto">
          <a:xfrm>
            <a:off x="582372" y="685800"/>
            <a:ext cx="8028228" cy="5562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074" name="Picture 2"/>
          <p:cNvPicPr>
            <a:picLocks noGrp="1" noChangeAspect="1" noChangeArrowheads="1"/>
          </p:cNvPicPr>
          <p:nvPr>
            <p:ph idx="1"/>
          </p:nvPr>
        </p:nvPicPr>
        <p:blipFill>
          <a:blip r:embed="rId2" cstate="print"/>
          <a:srcRect/>
          <a:stretch>
            <a:fillRect/>
          </a:stretch>
        </p:blipFill>
        <p:spPr bwMode="auto">
          <a:xfrm>
            <a:off x="381000" y="609600"/>
            <a:ext cx="8382000" cy="580169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TotalTime>
  <Words>884</Words>
  <Application>Microsoft Office PowerPoint</Application>
  <PresentationFormat>On-screen Show (4:3)</PresentationFormat>
  <Paragraphs>93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Austin</vt:lpstr>
      <vt:lpstr>Biopharmacy </vt:lpstr>
      <vt:lpstr>Lab 2.In vitro evaluation of antacids </vt:lpstr>
      <vt:lpstr>Introduction</vt:lpstr>
      <vt:lpstr>ACIDITY IN THE STOMACH </vt:lpstr>
      <vt:lpstr> </vt:lpstr>
      <vt:lpstr>Slide 6</vt:lpstr>
      <vt:lpstr>Slide 7</vt:lpstr>
      <vt:lpstr>Slide 8</vt:lpstr>
      <vt:lpstr>Slide 9</vt:lpstr>
      <vt:lpstr>Slide 10</vt:lpstr>
      <vt:lpstr>Antacids may be divided into two main groups according to their water solubility: </vt:lpstr>
      <vt:lpstr>Slide 12</vt:lpstr>
      <vt:lpstr>Slide 13</vt:lpstr>
      <vt:lpstr>Several factors must be considered when selecting an antacid product</vt:lpstr>
      <vt:lpstr>Slide 15</vt:lpstr>
      <vt:lpstr>Slide 16</vt:lpstr>
      <vt:lpstr>Slide 17</vt:lpstr>
      <vt:lpstr>Slide 18</vt:lpstr>
      <vt:lpstr>Aim of the experiment:</vt:lpstr>
      <vt:lpstr>Principle</vt:lpstr>
      <vt:lpstr>Experimental</vt:lpstr>
      <vt:lpstr>Slide 22</vt:lpstr>
      <vt:lpstr> </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Ameera</dc:creator>
  <cp:lastModifiedBy>Ali</cp:lastModifiedBy>
  <cp:revision>56</cp:revision>
  <dcterms:created xsi:type="dcterms:W3CDTF">2006-08-16T00:00:00Z</dcterms:created>
  <dcterms:modified xsi:type="dcterms:W3CDTF">2018-10-12T16:14:13Z</dcterms:modified>
</cp:coreProperties>
</file>