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7/6/2019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7/6/2019</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7/6/2019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7/6/2019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7/6/2019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7/6/2019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7/6/2019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Peptic ulcer diseases</a:t>
            </a:r>
            <a:r>
              <a:rPr lang="en-US" dirty="0"/>
              <a:t/>
            </a:r>
            <a:br>
              <a:rPr lang="en-US" dirty="0"/>
            </a:br>
            <a:endParaRPr lang="en-US" dirty="0"/>
          </a:p>
        </p:txBody>
      </p:sp>
      <p:sp>
        <p:nvSpPr>
          <p:cNvPr id="3" name="Subtitle 2"/>
          <p:cNvSpPr>
            <a:spLocks noGrp="1"/>
          </p:cNvSpPr>
          <p:nvPr>
            <p:ph type="subTitle" idx="1"/>
          </p:nvPr>
        </p:nvSpPr>
        <p:spPr/>
        <p:txBody>
          <a:bodyPr>
            <a:normAutofit lnSpcReduction="10000"/>
          </a:bodyPr>
          <a:lstStyle/>
          <a:p>
            <a:r>
              <a:rPr lang="en-US" dirty="0" smtClean="0"/>
              <a:t>Done by:</a:t>
            </a:r>
          </a:p>
          <a:p>
            <a:r>
              <a:rPr lang="en-US" dirty="0" err="1" smtClean="0"/>
              <a:t>Assist.lect</a:t>
            </a:r>
            <a:r>
              <a:rPr lang="en-US" dirty="0" smtClean="0"/>
              <a:t>.</a:t>
            </a:r>
          </a:p>
          <a:p>
            <a:r>
              <a:rPr lang="en-US" dirty="0" err="1" smtClean="0"/>
              <a:t>Shaymaa</a:t>
            </a:r>
            <a:r>
              <a:rPr lang="en-US" dirty="0" smtClean="0"/>
              <a:t> </a:t>
            </a:r>
            <a:r>
              <a:rPr lang="en-US" dirty="0" err="1" smtClean="0"/>
              <a:t>Hasan</a:t>
            </a:r>
            <a:r>
              <a:rPr lang="en-US" dirty="0" smtClean="0"/>
              <a:t> Abbas</a:t>
            </a:r>
            <a:endParaRPr lang="en-US" dirty="0"/>
          </a:p>
        </p:txBody>
      </p:sp>
    </p:spTree>
    <p:extLst>
      <p:ext uri="{BB962C8B-B14F-4D97-AF65-F5344CB8AC3E}">
        <p14:creationId xmlns:p14="http://schemas.microsoft.com/office/powerpoint/2010/main" val="3315559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Prevention of NSAID-Induced Ulcers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a:t>Prophylactic regimens against PUD are often required in patients who require long-term NSAID or aspirin therapy for osteoarthritis, rheumatoid arthritis, or </a:t>
            </a:r>
            <a:r>
              <a:rPr lang="en-US" dirty="0" err="1"/>
              <a:t>cardioprotection</a:t>
            </a:r>
            <a:r>
              <a:rPr lang="en-US" dirty="0"/>
              <a:t>. Misoprostol, H2RAs, PPIs, have been evaluated in controlled trials to reduce the risk of NSAID-induced PUD. PPIs at standard doses reduce the risk of both gastric and duodenal ulcers as effectively as misoprostol and are generally better tolerated</a:t>
            </a:r>
          </a:p>
          <a:p>
            <a:endParaRPr lang="en-US" dirty="0"/>
          </a:p>
        </p:txBody>
      </p:sp>
    </p:spTree>
    <p:extLst>
      <p:ext uri="{BB962C8B-B14F-4D97-AF65-F5344CB8AC3E}">
        <p14:creationId xmlns:p14="http://schemas.microsoft.com/office/powerpoint/2010/main" val="1567443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a:t>IV proton pump inhibitors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lvl="0"/>
            <a:r>
              <a:rPr lang="en-US" dirty="0"/>
              <a:t>If the patient is unable to take oral therapy give: </a:t>
            </a:r>
            <a:r>
              <a:rPr lang="en-US" b="1" dirty="0"/>
              <a:t>omeprazole 40 mg by slow IV bolus injection</a:t>
            </a:r>
            <a:endParaRPr lang="en-US" dirty="0"/>
          </a:p>
          <a:p>
            <a:pPr lvl="0"/>
            <a:r>
              <a:rPr lang="en-US" dirty="0"/>
              <a:t>If patient has had endoscopic </a:t>
            </a:r>
            <a:r>
              <a:rPr lang="en-US" dirty="0" err="1"/>
              <a:t>haemostasis</a:t>
            </a:r>
            <a:r>
              <a:rPr lang="en-US" dirty="0"/>
              <a:t> for a bleeding ulcer give: </a:t>
            </a:r>
            <a:r>
              <a:rPr lang="en-US" b="1" dirty="0"/>
              <a:t>omeprazole infusion, </a:t>
            </a:r>
            <a:r>
              <a:rPr lang="en-US" dirty="0"/>
              <a:t>initial 80 mg dose</a:t>
            </a:r>
            <a:r>
              <a:rPr lang="en-US" b="1" dirty="0"/>
              <a:t> </a:t>
            </a:r>
            <a:r>
              <a:rPr lang="en-US" dirty="0"/>
              <a:t>(give 80 mg in 100 ml sodium chloride 0.9% infused over 40 - 60 </a:t>
            </a:r>
            <a:r>
              <a:rPr lang="en-US" dirty="0" err="1"/>
              <a:t>mins</a:t>
            </a:r>
            <a:r>
              <a:rPr lang="en-US" dirty="0"/>
              <a:t>). </a:t>
            </a:r>
            <a:r>
              <a:rPr lang="en-US" b="1" dirty="0"/>
              <a:t>followed by: continuous infusion of 8 mg/hour for 72 hours </a:t>
            </a:r>
            <a:r>
              <a:rPr lang="en-US" dirty="0"/>
              <a:t>(make up 80 mg in 100 ml sodium chloride 0.9%, infuse at 10 ml (8 mg) per hour over 10 hours for a total of 72 hours) </a:t>
            </a:r>
            <a:r>
              <a:rPr lang="en-US" b="1" dirty="0"/>
              <a:t>followed by maintenance dose: omeprazole oral </a:t>
            </a:r>
            <a:r>
              <a:rPr lang="en-US" dirty="0"/>
              <a:t>20 mg each day for 8 weeks</a:t>
            </a:r>
          </a:p>
          <a:p>
            <a:endParaRPr lang="en-US" dirty="0"/>
          </a:p>
        </p:txBody>
      </p:sp>
    </p:spTree>
    <p:extLst>
      <p:ext uri="{BB962C8B-B14F-4D97-AF65-F5344CB8AC3E}">
        <p14:creationId xmlns:p14="http://schemas.microsoft.com/office/powerpoint/2010/main" val="3489119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b="1" dirty="0"/>
              <a:t>Persisting symptoms</a:t>
            </a:r>
            <a:endParaRPr lang="en-US" dirty="0"/>
          </a:p>
          <a:p>
            <a:r>
              <a:rPr lang="en-US" dirty="0"/>
              <a:t>Omeprazole oral treatment dose 40 mg once daily for 4 - 8 weeks, then maintenance dose 20 mg once daily or </a:t>
            </a:r>
            <a:r>
              <a:rPr lang="en-US" dirty="0" err="1"/>
              <a:t>Lansoprazole</a:t>
            </a:r>
            <a:r>
              <a:rPr lang="en-US" dirty="0"/>
              <a:t> oral treatment dose 30 mg once daily for 4 - 8 weeks, then maintenance dose 15 mg once daily.</a:t>
            </a:r>
          </a:p>
          <a:p>
            <a:r>
              <a:rPr lang="en-US" b="1" dirty="0"/>
              <a:t>Long-term maintenance</a:t>
            </a:r>
            <a:endParaRPr lang="en-US" dirty="0"/>
          </a:p>
          <a:p>
            <a:r>
              <a:rPr lang="en-US" dirty="0"/>
              <a:t>• Aim for lowest dose proton pump inhibitor (PPI) needed to control symptoms.</a:t>
            </a:r>
          </a:p>
          <a:p>
            <a:r>
              <a:rPr lang="en-US" dirty="0"/>
              <a:t> </a:t>
            </a:r>
          </a:p>
          <a:p>
            <a:r>
              <a:rPr lang="en-US" b="1" dirty="0"/>
              <a:t>Note:</a:t>
            </a:r>
            <a:r>
              <a:rPr lang="en-US" dirty="0"/>
              <a:t> Low-dose maintenance therapy with a PPI or H2RA is only indicated for patients who fail HP eradication, have HP-negative ulcers, or develop severe complications related to ulcer disease.</a:t>
            </a:r>
          </a:p>
          <a:p>
            <a:r>
              <a:rPr lang="en-US" dirty="0"/>
              <a:t> </a:t>
            </a:r>
          </a:p>
          <a:p>
            <a:pPr marL="0" indent="0">
              <a:buNone/>
            </a:pPr>
            <a:endParaRPr lang="en-US" dirty="0"/>
          </a:p>
        </p:txBody>
      </p:sp>
    </p:spTree>
    <p:extLst>
      <p:ext uri="{BB962C8B-B14F-4D97-AF65-F5344CB8AC3E}">
        <p14:creationId xmlns:p14="http://schemas.microsoft.com/office/powerpoint/2010/main" val="2170789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87962"/>
          </a:xfrm>
        </p:spPr>
        <p:txBody>
          <a:bodyPr>
            <a:normAutofit/>
          </a:bodyPr>
          <a:lstStyle/>
          <a:p>
            <a:r>
              <a:rPr lang="en-US" sz="7200" dirty="0" smtClean="0"/>
              <a:t>Thank you </a:t>
            </a:r>
            <a:endParaRPr lang="en-US" sz="7200" dirty="0"/>
          </a:p>
        </p:txBody>
      </p:sp>
    </p:spTree>
    <p:extLst>
      <p:ext uri="{BB962C8B-B14F-4D97-AF65-F5344CB8AC3E}">
        <p14:creationId xmlns:p14="http://schemas.microsoft.com/office/powerpoint/2010/main" val="470062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Desired Outcomes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goals of PUD therapy are to: </a:t>
            </a:r>
          </a:p>
          <a:p>
            <a:r>
              <a:rPr lang="en-US" dirty="0"/>
              <a:t>(1) resolve symptoms</a:t>
            </a:r>
          </a:p>
          <a:p>
            <a:r>
              <a:rPr lang="en-US" dirty="0"/>
              <a:t>(2) reduce acid secretion</a:t>
            </a:r>
          </a:p>
          <a:p>
            <a:r>
              <a:rPr lang="en-US" dirty="0"/>
              <a:t>(3) promote epithelial healing</a:t>
            </a:r>
          </a:p>
          <a:p>
            <a:r>
              <a:rPr lang="en-US" dirty="0"/>
              <a:t>(4) prevent ulcer-related complications  </a:t>
            </a:r>
          </a:p>
          <a:p>
            <a:r>
              <a:rPr lang="en-US" dirty="0"/>
              <a:t>(5) prevent ulcer recurrence. For HP-related PUD, eradication of HP is an additional outcome.</a:t>
            </a:r>
          </a:p>
          <a:p>
            <a:endParaRPr lang="en-US" dirty="0"/>
          </a:p>
        </p:txBody>
      </p:sp>
    </p:spTree>
    <p:extLst>
      <p:ext uri="{BB962C8B-B14F-4D97-AF65-F5344CB8AC3E}">
        <p14:creationId xmlns:p14="http://schemas.microsoft.com/office/powerpoint/2010/main" val="1204491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a:t>Non-pharmacologic Therapy</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a:t>Patients with PUD should avoid exposure to factors known to worsen the disease, exacerbate symptoms, or lead to ulcer recurrence. Patients should be advised to reduce psychological stress and avoid cigarette smoking, alcohol consumption, foods or beverages that exacerbate ulcer symptoms, and NSAID or aspirin use. surgical interventions are generally reserved for complicated or refractory PUD.</a:t>
            </a:r>
          </a:p>
          <a:p>
            <a:endParaRPr lang="en-US" dirty="0"/>
          </a:p>
        </p:txBody>
      </p:sp>
    </p:spTree>
    <p:extLst>
      <p:ext uri="{BB962C8B-B14F-4D97-AF65-F5344CB8AC3E}">
        <p14:creationId xmlns:p14="http://schemas.microsoft.com/office/powerpoint/2010/main" val="2722136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a:t>Pharmacologic Therapy</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b="1" dirty="0"/>
              <a:t>Treatment of </a:t>
            </a:r>
            <a:r>
              <a:rPr lang="en-US" b="1" i="1" dirty="0"/>
              <a:t>Helicobacter pylori</a:t>
            </a:r>
            <a:r>
              <a:rPr lang="en-US" b="1" dirty="0"/>
              <a:t>–Associated Ulcers</a:t>
            </a:r>
            <a:endParaRPr lang="en-US" dirty="0"/>
          </a:p>
          <a:p>
            <a:r>
              <a:rPr lang="en-US" dirty="0"/>
              <a:t>The HP regimen that is chosen should have a per-protocol cure rate of greater than or equal to 80%-90%. In addition to proven efficacy, the optimal treatment regimen should cause minimal adverse events, have low risk for the development of bacterial resistance, and be cost effective.</a:t>
            </a:r>
          </a:p>
          <a:p>
            <a:r>
              <a:rPr lang="en-US" dirty="0"/>
              <a:t> Eradication therapy with a PPI-based three-drug regimen should be considered for all patients who test positive for HP and have an active ulcer or a documented history of either an ulcer or ulcer-related complication. Different antibiotics should be used if a second course of HP eradication therapy is required.</a:t>
            </a:r>
          </a:p>
          <a:p>
            <a:endParaRPr lang="en-US" dirty="0"/>
          </a:p>
        </p:txBody>
      </p:sp>
    </p:spTree>
    <p:extLst>
      <p:ext uri="{BB962C8B-B14F-4D97-AF65-F5344CB8AC3E}">
        <p14:creationId xmlns:p14="http://schemas.microsoft.com/office/powerpoint/2010/main" val="16409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First line –Omeprazole oral 20 mg twice daily (or </a:t>
            </a:r>
            <a:r>
              <a:rPr lang="en-US" b="1" dirty="0" err="1"/>
              <a:t>lansoprazole</a:t>
            </a:r>
            <a:r>
              <a:rPr lang="en-US" b="1" dirty="0"/>
              <a:t> oral 30 mg twice daily) and Clarithromycin oral 500 mg twice daily and Amoxicillin* oral 1 g twice daily. *In penicillin allergy use tetracycline oral 500 mg twice daily.</a:t>
            </a:r>
            <a:endParaRPr lang="en-US" dirty="0"/>
          </a:p>
          <a:p>
            <a:r>
              <a:rPr lang="en-US" b="1" dirty="0"/>
              <a:t> </a:t>
            </a:r>
            <a:endParaRPr lang="en-US" dirty="0"/>
          </a:p>
          <a:p>
            <a:r>
              <a:rPr lang="en-US" b="1" dirty="0"/>
              <a:t>Second line – </a:t>
            </a:r>
            <a:r>
              <a:rPr lang="en-US" dirty="0"/>
              <a:t>Substitute:</a:t>
            </a:r>
            <a:r>
              <a:rPr lang="en-US" b="1" dirty="0"/>
              <a:t> Clarithromycin for metronidazole oral 400 mg twice daily.</a:t>
            </a:r>
            <a:endParaRPr lang="en-US" dirty="0"/>
          </a:p>
          <a:p>
            <a:endParaRPr lang="en-US" dirty="0"/>
          </a:p>
        </p:txBody>
      </p:sp>
    </p:spTree>
    <p:extLst>
      <p:ext uri="{BB962C8B-B14F-4D97-AF65-F5344CB8AC3E}">
        <p14:creationId xmlns:p14="http://schemas.microsoft.com/office/powerpoint/2010/main" val="3394496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Patients should be </a:t>
            </a:r>
            <a:r>
              <a:rPr lang="en-US" dirty="0" err="1"/>
              <a:t>counselled</a:t>
            </a:r>
            <a:r>
              <a:rPr lang="en-US" dirty="0"/>
              <a:t> on the importance of compliance before starting treatment and in those patients taking metronidazole on the avoidance of alcohol because of the risk of a </a:t>
            </a:r>
            <a:r>
              <a:rPr lang="en-US" dirty="0" err="1"/>
              <a:t>disulfiram</a:t>
            </a:r>
            <a:r>
              <a:rPr lang="en-US" dirty="0"/>
              <a:t>-like reaction.</a:t>
            </a:r>
          </a:p>
          <a:p>
            <a:pPr lvl="0"/>
            <a:r>
              <a:rPr lang="en-US" dirty="0"/>
              <a:t>After 1 week’s treatment all medication can be stopped, except where ulcers have bled or perforated, when a PPI will be continued.</a:t>
            </a:r>
          </a:p>
          <a:p>
            <a:pPr lvl="0"/>
            <a:r>
              <a:rPr lang="en-US" dirty="0"/>
              <a:t>A breath test should be carried out 28 days after completion of treatment to check that eradication has been successful if the patient is still symptomatic.</a:t>
            </a:r>
          </a:p>
          <a:p>
            <a:r>
              <a:rPr lang="en-US" b="1" dirty="0"/>
              <a:t>N.B. </a:t>
            </a:r>
            <a:r>
              <a:rPr lang="en-US" dirty="0"/>
              <a:t>Healing of gastric ulcers must be confirmed by endoscopy after 6 - 8 weeks</a:t>
            </a:r>
          </a:p>
          <a:p>
            <a:endParaRPr lang="en-US" dirty="0"/>
          </a:p>
        </p:txBody>
      </p:sp>
    </p:spTree>
    <p:extLst>
      <p:ext uri="{BB962C8B-B14F-4D97-AF65-F5344CB8AC3E}">
        <p14:creationId xmlns:p14="http://schemas.microsoft.com/office/powerpoint/2010/main" val="1711731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29200"/>
          </a:xfrm>
        </p:spPr>
        <p:txBody>
          <a:bodyPr>
            <a:normAutofit fontScale="25000" lnSpcReduction="20000"/>
          </a:bodyPr>
          <a:lstStyle/>
          <a:p>
            <a:r>
              <a:rPr lang="en-US" b="1" dirty="0"/>
              <a:t>Drug Regimens to Eradicate </a:t>
            </a:r>
            <a:r>
              <a:rPr lang="en-US" b="1" i="1" dirty="0"/>
              <a:t>Helicobacter </a:t>
            </a:r>
            <a:r>
              <a:rPr lang="en-US" b="1" i="1" dirty="0" err="1"/>
              <a:t>pyloria</a:t>
            </a:r>
            <a:endParaRPr lang="en-US" dirty="0"/>
          </a:p>
          <a:p>
            <a:r>
              <a:rPr lang="en-US" b="1" dirty="0"/>
              <a:t>Treatment Regimen                                                                                                                                                 Cure Rates</a:t>
            </a:r>
            <a:endParaRPr lang="en-US" dirty="0"/>
          </a:p>
          <a:p>
            <a:r>
              <a:rPr lang="en-US" b="1" dirty="0"/>
              <a:t>Two Drugs</a:t>
            </a:r>
            <a:endParaRPr lang="en-US" dirty="0"/>
          </a:p>
          <a:p>
            <a:r>
              <a:rPr lang="en-US" dirty="0"/>
              <a:t>Amoxicillin 1 g three times a day + omeprazole 20 mg twice a day                                                                              Poor</a:t>
            </a:r>
          </a:p>
          <a:p>
            <a:r>
              <a:rPr lang="en-US" dirty="0"/>
              <a:t>Clarithromycin 500 mg three times a day + omeprazole 40 mg every day                                                                    Poor</a:t>
            </a:r>
          </a:p>
          <a:p>
            <a:r>
              <a:rPr lang="en-US" dirty="0"/>
              <a:t>Clarithromycin 500 mg three times a day + RBC 400 mg twice a day                                                                           Fair</a:t>
            </a:r>
          </a:p>
          <a:p>
            <a:r>
              <a:rPr lang="en-US" b="1" dirty="0"/>
              <a:t>Three Drugs</a:t>
            </a:r>
            <a:endParaRPr lang="en-US" dirty="0"/>
          </a:p>
          <a:p>
            <a:r>
              <a:rPr lang="en-US" dirty="0"/>
              <a:t>Clarithromycin 500 mg twice a day + metronidazole 500 mg twice a day + omeprazole 20 mg twice a day              Good–excellent</a:t>
            </a:r>
          </a:p>
          <a:p>
            <a:r>
              <a:rPr lang="en-US" dirty="0"/>
              <a:t>Clarithromycin 500 mg twice a day + amoxicillin 1 g twice a day + </a:t>
            </a:r>
            <a:r>
              <a:rPr lang="en-US" dirty="0" err="1"/>
              <a:t>lansoprazole</a:t>
            </a:r>
            <a:r>
              <a:rPr lang="en-US" dirty="0"/>
              <a:t> 30 mg twice a day                        Good–excellent</a:t>
            </a:r>
          </a:p>
          <a:p>
            <a:r>
              <a:rPr lang="en-US" dirty="0"/>
              <a:t>Clarithromycin 500 mg twice a day + metronidazole 500 mg twice a day + RBC 400 mg twice a day                       Good</a:t>
            </a:r>
          </a:p>
          <a:p>
            <a:r>
              <a:rPr lang="en-US" dirty="0"/>
              <a:t>Amoxicillin 1 g twice a day + clarithromycin 500 mg twice a day + RBC 400 mg twice a day                                  Good</a:t>
            </a:r>
          </a:p>
          <a:p>
            <a:r>
              <a:rPr lang="en-US" b="1" dirty="0"/>
              <a:t>Four Drugs</a:t>
            </a:r>
            <a:endParaRPr lang="en-US" dirty="0"/>
          </a:p>
          <a:p>
            <a:r>
              <a:rPr lang="en-US" dirty="0"/>
              <a:t>BSS 525 mg four times a day + metronidazole 250 mg four times a day + tetracycline 500 mg four times               Good–excellent</a:t>
            </a:r>
          </a:p>
          <a:p>
            <a:r>
              <a:rPr lang="en-US" dirty="0"/>
              <a:t>a day + H2RA (conventional ulcer-healing dose)</a:t>
            </a:r>
            <a:r>
              <a:rPr lang="en-US" i="1" dirty="0"/>
              <a:t>c</a:t>
            </a:r>
            <a:endParaRPr lang="en-US" dirty="0"/>
          </a:p>
          <a:p>
            <a:r>
              <a:rPr lang="en-US" dirty="0"/>
              <a:t>BSS 525 mg four times a day + metronidazole + amoxicillin + </a:t>
            </a:r>
            <a:r>
              <a:rPr lang="en-US" dirty="0" err="1"/>
              <a:t>PPI</a:t>
            </a:r>
            <a:r>
              <a:rPr lang="en-US" i="1" dirty="0" err="1"/>
              <a:t>d</a:t>
            </a:r>
            <a:r>
              <a:rPr lang="en-US" i="1" dirty="0"/>
              <a:t>                                                                            Good                                                                                                                                        </a:t>
            </a:r>
            <a:endParaRPr lang="en-US" dirty="0"/>
          </a:p>
          <a:p>
            <a:r>
              <a:rPr lang="en-US" b="1" dirty="0"/>
              <a:t>Rescue </a:t>
            </a:r>
            <a:r>
              <a:rPr lang="en-US" b="1" dirty="0" err="1"/>
              <a:t>Therapy</a:t>
            </a:r>
            <a:r>
              <a:rPr lang="en-US" b="1" i="1" dirty="0" err="1"/>
              <a:t>e</a:t>
            </a:r>
            <a:endParaRPr lang="en-US" dirty="0"/>
          </a:p>
          <a:p>
            <a:r>
              <a:rPr lang="en-US" dirty="0"/>
              <a:t>BSS 525 mg four times a day + metronidazole 500 mg four times a day + tetracycline 500 mg four times               Good–excellent</a:t>
            </a:r>
          </a:p>
          <a:p>
            <a:r>
              <a:rPr lang="en-US" dirty="0"/>
              <a:t>a day + omeprazole 20 mg twice a </a:t>
            </a:r>
            <a:r>
              <a:rPr lang="en-US" dirty="0" err="1"/>
              <a:t>day</a:t>
            </a:r>
            <a:r>
              <a:rPr lang="en-US" i="1" dirty="0" err="1"/>
              <a:t>d</a:t>
            </a:r>
            <a:endParaRPr lang="en-US" dirty="0"/>
          </a:p>
          <a:p>
            <a:r>
              <a:rPr lang="en-US" dirty="0" err="1"/>
              <a:t>Furazolidone</a:t>
            </a:r>
            <a:r>
              <a:rPr lang="en-US" dirty="0"/>
              <a:t> 200 mg twice a day + amoxicillin 1 g twice a day + omeprazole 20 mg twice a </a:t>
            </a:r>
            <a:r>
              <a:rPr lang="en-US" dirty="0" err="1"/>
              <a:t>day</a:t>
            </a:r>
            <a:r>
              <a:rPr lang="en-US" i="1" dirty="0" err="1"/>
              <a:t>f</a:t>
            </a:r>
            <a:r>
              <a:rPr lang="en-US" i="1" dirty="0"/>
              <a:t>                           </a:t>
            </a:r>
            <a:r>
              <a:rPr lang="en-US" dirty="0"/>
              <a:t>Good</a:t>
            </a:r>
          </a:p>
          <a:p>
            <a:r>
              <a:rPr lang="en-US" dirty="0"/>
              <a:t>Amoxicillin 1 g twice a day + </a:t>
            </a:r>
            <a:r>
              <a:rPr lang="en-US" dirty="0" err="1"/>
              <a:t>rifabutin</a:t>
            </a:r>
            <a:r>
              <a:rPr lang="en-US" dirty="0"/>
              <a:t> 300 mg every day + pantoprazole 40 mg twice a </a:t>
            </a:r>
            <a:r>
              <a:rPr lang="en-US" dirty="0" err="1"/>
              <a:t>day</a:t>
            </a:r>
            <a:r>
              <a:rPr lang="en-US" i="1" dirty="0" err="1"/>
              <a:t>g</a:t>
            </a:r>
            <a:r>
              <a:rPr lang="en-US" i="1" dirty="0"/>
              <a:t>                                 </a:t>
            </a:r>
            <a:r>
              <a:rPr lang="en-US" dirty="0"/>
              <a:t>Good–excellent</a:t>
            </a:r>
          </a:p>
          <a:p>
            <a:r>
              <a:rPr lang="en-US" i="1" dirty="0" err="1"/>
              <a:t>a</a:t>
            </a:r>
            <a:r>
              <a:rPr lang="en-US" dirty="0" err="1"/>
              <a:t>These</a:t>
            </a:r>
            <a:r>
              <a:rPr lang="en-US" dirty="0"/>
              <a:t> regimens based on efficacy for a 14-day treatment duration unless otherwise noted.</a:t>
            </a:r>
          </a:p>
          <a:p>
            <a:r>
              <a:rPr lang="en-US" i="1" dirty="0" err="1"/>
              <a:t>b</a:t>
            </a:r>
            <a:r>
              <a:rPr lang="en-US" dirty="0" err="1"/>
              <a:t>Cure</a:t>
            </a:r>
            <a:r>
              <a:rPr lang="en-US" dirty="0"/>
              <a:t> rates based on intention-to-treat analysis from references 3, 12, 14, and 35, where: poor = less than 70% eradication, fair =</a:t>
            </a:r>
          </a:p>
          <a:p>
            <a:r>
              <a:rPr lang="en-US" dirty="0"/>
              <a:t>70–80%, good = 80–90%, and excellent = greater than 90%.</a:t>
            </a:r>
          </a:p>
          <a:p>
            <a:r>
              <a:rPr lang="en-US" i="1" dirty="0"/>
              <a:t>c</a:t>
            </a:r>
            <a:r>
              <a:rPr lang="en-US" dirty="0"/>
              <a:t>H2RA therapy should be continued for an additional 2 weeks.</a:t>
            </a:r>
          </a:p>
          <a:p>
            <a:r>
              <a:rPr lang="en-US" i="1" dirty="0" err="1"/>
              <a:t>d</a:t>
            </a:r>
            <a:r>
              <a:rPr lang="en-US" dirty="0" err="1"/>
              <a:t>Duration</a:t>
            </a:r>
            <a:r>
              <a:rPr lang="en-US" dirty="0"/>
              <a:t> of therapy is 7–10 days.</a:t>
            </a:r>
          </a:p>
          <a:p>
            <a:r>
              <a:rPr lang="en-US" i="1" dirty="0" err="1"/>
              <a:t>e</a:t>
            </a:r>
            <a:r>
              <a:rPr lang="en-US" dirty="0" err="1"/>
              <a:t>Data</a:t>
            </a:r>
            <a:r>
              <a:rPr lang="en-US" dirty="0"/>
              <a:t> based on refractory treatment data.</a:t>
            </a:r>
          </a:p>
          <a:p>
            <a:r>
              <a:rPr lang="en-US" i="1" dirty="0" err="1"/>
              <a:t>f</a:t>
            </a:r>
            <a:r>
              <a:rPr lang="en-US" dirty="0" err="1"/>
              <a:t>Given</a:t>
            </a:r>
            <a:r>
              <a:rPr lang="en-US" dirty="0"/>
              <a:t> for 7 days.</a:t>
            </a:r>
          </a:p>
          <a:p>
            <a:r>
              <a:rPr lang="en-US" i="1" dirty="0" err="1"/>
              <a:t>g</a:t>
            </a:r>
            <a:r>
              <a:rPr lang="en-US" dirty="0" err="1"/>
              <a:t>Given</a:t>
            </a:r>
            <a:r>
              <a:rPr lang="en-US" dirty="0"/>
              <a:t> for 10 days.</a:t>
            </a:r>
          </a:p>
          <a:p>
            <a:r>
              <a:rPr lang="en-US" dirty="0"/>
              <a:t>BSS, bismuth subsalicylate; H2RA, H2-receptor antagonist; PPI, proton pump inhibitor; RBC, ranitidine bismuth citrate (not available</a:t>
            </a:r>
          </a:p>
          <a:p>
            <a:r>
              <a:rPr lang="en-US" dirty="0"/>
              <a:t>in the United States).</a:t>
            </a:r>
            <a:r>
              <a:rPr lang="en-US" b="1" dirty="0"/>
              <a:t> </a:t>
            </a:r>
            <a:endParaRPr lang="en-US" dirty="0"/>
          </a:p>
          <a:p>
            <a:endParaRPr lang="en-US" dirty="0"/>
          </a:p>
        </p:txBody>
      </p:sp>
    </p:spTree>
    <p:extLst>
      <p:ext uri="{BB962C8B-B14F-4D97-AF65-F5344CB8AC3E}">
        <p14:creationId xmlns:p14="http://schemas.microsoft.com/office/powerpoint/2010/main" val="2034556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On discharge</a:t>
            </a:r>
            <a:endParaRPr lang="en-US" dirty="0"/>
          </a:p>
          <a:p>
            <a:r>
              <a:rPr lang="en-US" dirty="0"/>
              <a:t>• Arrange 13C Urea Breath Test in 8 weeks if H. pylori eradication therapy given.</a:t>
            </a:r>
          </a:p>
          <a:p>
            <a:r>
              <a:rPr lang="en-US" dirty="0"/>
              <a:t>• Continue PPI for 6 weeks and then change to H2 antagonist prior to breath test.</a:t>
            </a:r>
          </a:p>
          <a:p>
            <a:r>
              <a:rPr lang="en-US" dirty="0"/>
              <a:t>• Repeat OGD (</a:t>
            </a:r>
            <a:r>
              <a:rPr lang="en-US" dirty="0" err="1"/>
              <a:t>Oesophagogastroduodenoscopy</a:t>
            </a:r>
            <a:r>
              <a:rPr lang="en-US" dirty="0"/>
              <a:t>) in 8 weeks if gastric ulcer found.</a:t>
            </a:r>
          </a:p>
          <a:p>
            <a:r>
              <a:rPr lang="en-US" b="1" dirty="0"/>
              <a:t> </a:t>
            </a:r>
            <a:endParaRPr lang="en-US" dirty="0"/>
          </a:p>
          <a:p>
            <a:endParaRPr lang="en-US" dirty="0"/>
          </a:p>
        </p:txBody>
      </p:sp>
    </p:spTree>
    <p:extLst>
      <p:ext uri="{BB962C8B-B14F-4D97-AF65-F5344CB8AC3E}">
        <p14:creationId xmlns:p14="http://schemas.microsoft.com/office/powerpoint/2010/main" val="3347248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Treatment of NSAID-Induced Ulcers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a:t>Choice of regimen in a patient with PUD related to NSAID use depends on whether NSAID use is to be continued. NSAIDs should be discontinued if possible and replaced with alternatives (such as acetaminophen) although this may not be desirable or feasible in some patients. For patients discontinuing NSAID therapy, PPIs, H2RAs, or </a:t>
            </a:r>
            <a:r>
              <a:rPr lang="en-US" dirty="0" err="1"/>
              <a:t>sucralfate</a:t>
            </a:r>
            <a:r>
              <a:rPr lang="en-US" dirty="0"/>
              <a:t> are all effective for ulcer healing. PPI therapy heals NSAID ulcers faster than H2RAs. </a:t>
            </a:r>
          </a:p>
          <a:p>
            <a:endParaRPr lang="en-US" dirty="0"/>
          </a:p>
        </p:txBody>
      </p:sp>
    </p:spTree>
    <p:extLst>
      <p:ext uri="{BB962C8B-B14F-4D97-AF65-F5344CB8AC3E}">
        <p14:creationId xmlns:p14="http://schemas.microsoft.com/office/powerpoint/2010/main" val="23505918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TotalTime>
  <Words>1146</Words>
  <Application>Microsoft Office PowerPoint</Application>
  <PresentationFormat>On-screen Show (4:3)</PresentationFormat>
  <Paragraphs>74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Peptic ulcer diseases </vt:lpstr>
      <vt:lpstr>Desired Outcomes </vt:lpstr>
      <vt:lpstr>  Non-pharmacologic Therapy </vt:lpstr>
      <vt:lpstr>  Pharmacologic Therapy </vt:lpstr>
      <vt:lpstr>PowerPoint Presentation</vt:lpstr>
      <vt:lpstr>PowerPoint Presentation</vt:lpstr>
      <vt:lpstr>PowerPoint Presentation</vt:lpstr>
      <vt:lpstr>PowerPoint Presentation</vt:lpstr>
      <vt:lpstr>Treatment of NSAID-Induced Ulcers </vt:lpstr>
      <vt:lpstr>Prevention of NSAID-Induced Ulcers </vt:lpstr>
      <vt:lpstr>  IV proton pump inhibitors </vt:lpstr>
      <vt:lpstr>PowerPoint Presentation</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Peptic ulcer diseases </dc:title>
  <dc:creator>yahyaa</dc:creator>
  <cp:lastModifiedBy>DR.Ahmed Saker 2o1O</cp:lastModifiedBy>
  <cp:revision>2</cp:revision>
  <dcterms:created xsi:type="dcterms:W3CDTF">2006-08-16T00:00:00Z</dcterms:created>
  <dcterms:modified xsi:type="dcterms:W3CDTF">2019-07-06T17:03:12Z</dcterms:modified>
</cp:coreProperties>
</file>