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Diabetic Ketoacidosis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DONE BY:</a:t>
            </a:r>
          </a:p>
          <a:p>
            <a:r>
              <a:rPr lang="en-US" dirty="0" smtClean="0"/>
              <a:t>Assist. Lect. </a:t>
            </a:r>
            <a:r>
              <a:rPr lang="en-US" dirty="0" err="1" smtClean="0"/>
              <a:t>Shaymaa</a:t>
            </a:r>
            <a:r>
              <a:rPr lang="en-US" dirty="0" smtClean="0"/>
              <a:t> </a:t>
            </a:r>
            <a:r>
              <a:rPr lang="en-US" dirty="0" err="1" smtClean="0"/>
              <a:t>Hasan</a:t>
            </a:r>
            <a:r>
              <a:rPr lang="en-US" dirty="0" smtClean="0"/>
              <a:t> Abbas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976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7. Convert back to usual mealtime SC insulin regimen when HCO3- within normal reference range and patient is eating normally (stop IV fluids and IV insulin 30 minutes after usual injection of pre-meal SC insulin).</a:t>
            </a:r>
          </a:p>
          <a:p>
            <a:r>
              <a:rPr lang="en-US" dirty="0"/>
              <a:t>8. </a:t>
            </a:r>
            <a:r>
              <a:rPr lang="en-US" b="1" dirty="0"/>
              <a:t>WBC count</a:t>
            </a:r>
            <a:r>
              <a:rPr lang="en-US" dirty="0"/>
              <a:t>: This is often raised in DKA. Only give antibiotics if there is clear evidence of infection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861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9.  Cerebral </a:t>
            </a:r>
            <a:r>
              <a:rPr lang="en-US" b="1" dirty="0" err="1"/>
              <a:t>oedema</a:t>
            </a:r>
            <a:r>
              <a:rPr lang="en-US" dirty="0"/>
              <a:t>: Children and adolescents are at the highest risk. Consider if:</a:t>
            </a:r>
          </a:p>
          <a:p>
            <a:r>
              <a:rPr lang="en-US" dirty="0"/>
              <a:t>headaches, or reduced conscious level. Monitoring for signs of cerebral </a:t>
            </a:r>
            <a:r>
              <a:rPr lang="en-US" dirty="0" err="1"/>
              <a:t>oedema</a:t>
            </a:r>
            <a:r>
              <a:rPr lang="en-US" dirty="0"/>
              <a:t> should start from the time of admission and should continue until up to at least 12 hours after admission. If there is a suspicion of cerebral </a:t>
            </a:r>
            <a:r>
              <a:rPr lang="en-US" dirty="0" err="1"/>
              <a:t>oedema</a:t>
            </a:r>
            <a:r>
              <a:rPr lang="en-US" dirty="0"/>
              <a:t> or the patient is not improving as expected, within 4 hours of admission, call the consultant. Check arterial blood gases and </a:t>
            </a:r>
            <a:r>
              <a:rPr lang="en-US" dirty="0" err="1"/>
              <a:t>dminister</a:t>
            </a:r>
            <a:r>
              <a:rPr lang="en-US" dirty="0"/>
              <a:t> </a:t>
            </a:r>
            <a:r>
              <a:rPr lang="en-US" b="1" dirty="0" err="1"/>
              <a:t>Mannitol</a:t>
            </a:r>
            <a:r>
              <a:rPr lang="en-US" b="1" dirty="0"/>
              <a:t> IV (100 ml of 20% over 20 minutes) or dexamethasone IV 8 mg (discuss with</a:t>
            </a:r>
            <a:r>
              <a:rPr lang="en-US" dirty="0"/>
              <a:t> </a:t>
            </a:r>
            <a:r>
              <a:rPr lang="en-US" b="1" dirty="0"/>
              <a:t>Consultant) </a:t>
            </a:r>
            <a:r>
              <a:rPr lang="en-US" dirty="0"/>
              <a:t>and undertake CT scan to confirm findings.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992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5162"/>
          </a:xfrm>
        </p:spPr>
        <p:txBody>
          <a:bodyPr>
            <a:normAutofit/>
          </a:bodyPr>
          <a:lstStyle/>
          <a:p>
            <a:r>
              <a:rPr lang="en-US" sz="7200" dirty="0" smtClean="0"/>
              <a:t>Thank you 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68291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Diabetic Ketoacidosis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Definition: </a:t>
            </a:r>
            <a:r>
              <a:rPr lang="en-US" dirty="0"/>
              <a:t>Severe uncontrolled diabetes with </a:t>
            </a:r>
            <a:r>
              <a:rPr lang="en-US" dirty="0" err="1"/>
              <a:t>ketonaemia</a:t>
            </a:r>
            <a:r>
              <a:rPr lang="en-US" dirty="0"/>
              <a:t> / </a:t>
            </a:r>
            <a:r>
              <a:rPr lang="en-US" dirty="0" err="1"/>
              <a:t>ketonuria</a:t>
            </a:r>
            <a:r>
              <a:rPr lang="en-US" dirty="0"/>
              <a:t>, metabolic acidosis, usually with </a:t>
            </a:r>
            <a:r>
              <a:rPr lang="en-US" dirty="0" err="1"/>
              <a:t>hyperglycaemia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70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b="1" dirty="0"/>
              <a:t>Goals of therapy</a:t>
            </a:r>
            <a:endParaRPr lang="en-US" dirty="0"/>
          </a:p>
          <a:p>
            <a:r>
              <a:rPr lang="en-US" dirty="0"/>
              <a:t>Treatment goals of DKA consist of reversing the underlying metabolic abnormalities, rehydrating the patient, and normalizing the serum glucose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76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Management of Diabetic Ketoacidosis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Confirm diagnosis (↑ plasma glucose, positive serum ketones, metabolic acidosis).</a:t>
            </a:r>
          </a:p>
          <a:p>
            <a:r>
              <a:rPr lang="en-US" dirty="0"/>
              <a:t>2. Admit to hospital; intensive-care setting may be necessary for frequent monitoring or if pH less than 7.0 or unconscious.</a:t>
            </a:r>
          </a:p>
          <a:p>
            <a:r>
              <a:rPr lang="en-US" dirty="0"/>
              <a:t>3. Assess: Serum electrolytes (K+, Na+, Mg2+, </a:t>
            </a:r>
            <a:r>
              <a:rPr lang="en-US" dirty="0" err="1"/>
              <a:t>Cl</a:t>
            </a:r>
            <a:r>
              <a:rPr lang="en-US" dirty="0"/>
              <a:t>–, bicarbonate, phosphate) Acid-base status—pH, HCO3 –, PCO2, </a:t>
            </a:r>
            <a:r>
              <a:rPr lang="en-US" i="1" dirty="0"/>
              <a:t>b</a:t>
            </a:r>
            <a:r>
              <a:rPr lang="en-US" dirty="0"/>
              <a:t>-</a:t>
            </a:r>
            <a:r>
              <a:rPr lang="en-US" dirty="0" err="1"/>
              <a:t>hydroxybutyrate</a:t>
            </a:r>
            <a:r>
              <a:rPr lang="en-US" dirty="0"/>
              <a:t>, Renal function (</a:t>
            </a:r>
            <a:r>
              <a:rPr lang="en-US" dirty="0" err="1"/>
              <a:t>creatinine</a:t>
            </a:r>
            <a:r>
              <a:rPr lang="en-US" dirty="0"/>
              <a:t>, urine output)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818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4. Replace fluids: 2–3 L of 0.9% saline over first 1–3 hours (5–10 mL/kg per hour); subsequently, 0.45% saline at 150–300 mL/hour; change to 5% glucose and 0.45% saline at 100–200 mL/hour when plasma glucose reaches 250 mg/</a:t>
            </a:r>
            <a:r>
              <a:rPr lang="en-US" dirty="0" err="1"/>
              <a:t>dL</a:t>
            </a:r>
            <a:r>
              <a:rPr lang="en-US" dirty="0"/>
              <a:t> (14 </a:t>
            </a:r>
            <a:r>
              <a:rPr lang="en-US" dirty="0" err="1"/>
              <a:t>mmol</a:t>
            </a:r>
            <a:r>
              <a:rPr lang="en-US" dirty="0"/>
              <a:t>/L).</a:t>
            </a:r>
            <a:r>
              <a:rPr lang="en-US" b="1" dirty="0"/>
              <a:t> </a:t>
            </a:r>
            <a:endParaRPr lang="en-US" dirty="0"/>
          </a:p>
          <a:p>
            <a:r>
              <a:rPr lang="en-US" dirty="0"/>
              <a:t>5. Administer regular insulin: IV (0.1 units/kg) or IM (0.4 units/kg), then 0.1 units/kg per hour by continuous IV infusion; increase 2- to 10-fold if no response by 2–4 hours. If initial serum potassium is less than 3.3 </a:t>
            </a:r>
            <a:r>
              <a:rPr lang="en-US" dirty="0" err="1"/>
              <a:t>mmol</a:t>
            </a:r>
            <a:r>
              <a:rPr lang="en-US" dirty="0"/>
              <a:t>/L (3.3 </a:t>
            </a:r>
            <a:r>
              <a:rPr lang="en-US" dirty="0" err="1"/>
              <a:t>mEq</a:t>
            </a:r>
            <a:r>
              <a:rPr lang="en-US" dirty="0"/>
              <a:t>/L), do not administer insulin until the potassium is corrected to greater than 3.3 </a:t>
            </a:r>
            <a:r>
              <a:rPr lang="en-US" dirty="0" err="1"/>
              <a:t>mmol</a:t>
            </a:r>
            <a:r>
              <a:rPr lang="en-US" dirty="0"/>
              <a:t>/L (3.3 </a:t>
            </a:r>
            <a:r>
              <a:rPr lang="en-US" dirty="0" err="1"/>
              <a:t>meq</a:t>
            </a:r>
            <a:r>
              <a:rPr lang="en-US" dirty="0"/>
              <a:t>/L).</a:t>
            </a:r>
            <a:r>
              <a:rPr lang="en-US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0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Insulin infusion rate: on hourly blood glucose check</a:t>
            </a:r>
            <a:endParaRPr lang="en-US" dirty="0"/>
          </a:p>
          <a:p>
            <a:r>
              <a:rPr lang="en-US" dirty="0"/>
              <a:t>• If &gt; 14 </a:t>
            </a:r>
            <a:r>
              <a:rPr lang="en-US" dirty="0" err="1"/>
              <a:t>mmol</a:t>
            </a:r>
            <a:r>
              <a:rPr lang="en-US" dirty="0"/>
              <a:t>/L, increase insulin rate by 1 unit/hour</a:t>
            </a:r>
          </a:p>
          <a:p>
            <a:r>
              <a:rPr lang="en-US" dirty="0"/>
              <a:t>• If &lt; 9 </a:t>
            </a:r>
            <a:r>
              <a:rPr lang="en-US" dirty="0" err="1"/>
              <a:t>mmol</a:t>
            </a:r>
            <a:r>
              <a:rPr lang="en-US" dirty="0"/>
              <a:t>/L, decrease insulin rate by 1 unit/hour</a:t>
            </a:r>
          </a:p>
          <a:p>
            <a:r>
              <a:rPr lang="en-US" dirty="0"/>
              <a:t>• If &lt; 3.5 </a:t>
            </a:r>
            <a:r>
              <a:rPr lang="en-US" dirty="0" err="1"/>
              <a:t>mmol</a:t>
            </a:r>
            <a:r>
              <a:rPr lang="en-US" dirty="0"/>
              <a:t>/L, stop insulin for an hour, restart at 1 unit/hour if &gt; 3.5mmol/L</a:t>
            </a:r>
          </a:p>
          <a:p>
            <a:r>
              <a:rPr lang="en-US" dirty="0"/>
              <a:t>• If persistently above 14 </a:t>
            </a:r>
            <a:r>
              <a:rPr lang="en-US" dirty="0" err="1"/>
              <a:t>mmol</a:t>
            </a:r>
            <a:r>
              <a:rPr lang="en-US" dirty="0"/>
              <a:t>/L, despite increasing insulin to 6 units/hour, ask for medical review and check pump devices, IV lines and IV </a:t>
            </a:r>
            <a:r>
              <a:rPr lang="en-US" dirty="0" err="1"/>
              <a:t>cannulae</a:t>
            </a:r>
            <a:r>
              <a:rPr lang="en-US" dirty="0"/>
              <a:t> to ensure patient is getting prescribed insulin dose.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74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6. Assess patient: What precipitated the episode (non-compliance, infection, trauma, infarction, cocaine)? Initiate appropriate work-up for precipitating event (cultures, CXR, ECG).</a:t>
            </a:r>
          </a:p>
          <a:p>
            <a:r>
              <a:rPr lang="en-US" dirty="0"/>
              <a:t>7. Measure capillary glucose every 1–2 hours; measure electrolytes (especially K+, bicarbonate, phosphate) and anion gap every 4 hours for first 24 hours.</a:t>
            </a:r>
          </a:p>
          <a:p>
            <a:r>
              <a:rPr lang="en-US" dirty="0"/>
              <a:t>8. Monitor blood pressure, pulse, respirations, mental status, and fluid intake and output every 1–4 hours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020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9. Replace K+: 10 </a:t>
            </a:r>
            <a:r>
              <a:rPr lang="en-US" dirty="0" err="1"/>
              <a:t>mEq</a:t>
            </a:r>
            <a:r>
              <a:rPr lang="en-US" dirty="0"/>
              <a:t>/hour when plasma K+ less than 5.5 </a:t>
            </a:r>
            <a:r>
              <a:rPr lang="en-US" dirty="0" err="1"/>
              <a:t>mEq</a:t>
            </a:r>
            <a:r>
              <a:rPr lang="en-US" dirty="0"/>
              <a:t>/L, ECG normal, urine flow and normal </a:t>
            </a:r>
            <a:r>
              <a:rPr lang="en-US" dirty="0" err="1"/>
              <a:t>creatinine</a:t>
            </a:r>
            <a:r>
              <a:rPr lang="en-US" dirty="0"/>
              <a:t> documented; administer 40–80 </a:t>
            </a:r>
            <a:r>
              <a:rPr lang="en-US" dirty="0" err="1"/>
              <a:t>mEq</a:t>
            </a:r>
            <a:r>
              <a:rPr lang="en-US" dirty="0"/>
              <a:t>/hour when plasma K+ less than 3.5 </a:t>
            </a:r>
            <a:r>
              <a:rPr lang="en-US" dirty="0" err="1"/>
              <a:t>mEq</a:t>
            </a:r>
            <a:r>
              <a:rPr lang="en-US" dirty="0"/>
              <a:t>/L or if bicarbonate is given.</a:t>
            </a:r>
          </a:p>
          <a:p>
            <a:r>
              <a:rPr lang="en-US" dirty="0"/>
              <a:t>10. Continue above until patient is stable, glucose goal is 150–250 mg/</a:t>
            </a:r>
            <a:r>
              <a:rPr lang="en-US" dirty="0" err="1"/>
              <a:t>dL</a:t>
            </a:r>
            <a:r>
              <a:rPr lang="en-US" dirty="0"/>
              <a:t>, and acidosis is resolved. Insulin infusion may be decreased to 0.05–0.1 units/kg per hour.</a:t>
            </a:r>
          </a:p>
          <a:p>
            <a:r>
              <a:rPr lang="en-US" dirty="0"/>
              <a:t>11. Administer intermediate or long-acting insulin as soon as patient is eating. Allow for overlap in insulin infusion and subcutaneous insulin injection.</a:t>
            </a:r>
            <a:r>
              <a:rPr lang="en-US" b="1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720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Key steps in the management of DKA</a:t>
            </a:r>
            <a:endParaRPr lang="en-US" dirty="0"/>
          </a:p>
          <a:p>
            <a:r>
              <a:rPr lang="en-US" dirty="0"/>
              <a:t>1. Ensure all </a:t>
            </a:r>
            <a:r>
              <a:rPr lang="en-US" dirty="0" err="1"/>
              <a:t>paediatric</a:t>
            </a:r>
            <a:r>
              <a:rPr lang="en-US" dirty="0"/>
              <a:t> / adolescent patients are managed using a </a:t>
            </a:r>
            <a:r>
              <a:rPr lang="en-US" dirty="0" err="1"/>
              <a:t>paediatric</a:t>
            </a:r>
            <a:r>
              <a:rPr lang="en-US" dirty="0"/>
              <a:t> protocol.</a:t>
            </a:r>
          </a:p>
          <a:p>
            <a:r>
              <a:rPr lang="en-US" dirty="0"/>
              <a:t>2. Confirm the diagnosis (H+ &gt; 45 </a:t>
            </a:r>
            <a:r>
              <a:rPr lang="en-US" dirty="0" err="1"/>
              <a:t>mEq</a:t>
            </a:r>
            <a:r>
              <a:rPr lang="en-US" dirty="0"/>
              <a:t>/L or HCO3 - &lt; 18 </a:t>
            </a:r>
            <a:r>
              <a:rPr lang="en-US" dirty="0" err="1"/>
              <a:t>mmol</a:t>
            </a:r>
            <a:r>
              <a:rPr lang="en-US" dirty="0"/>
              <a:t>/L or pH &lt; 7.3 on venous gas with </a:t>
            </a:r>
            <a:r>
              <a:rPr lang="en-US" dirty="0" err="1"/>
              <a:t>ketonaemia</a:t>
            </a:r>
            <a:r>
              <a:rPr lang="en-US" dirty="0"/>
              <a:t> or </a:t>
            </a:r>
            <a:r>
              <a:rPr lang="en-US" dirty="0" err="1"/>
              <a:t>ketonuria</a:t>
            </a:r>
            <a:r>
              <a:rPr lang="en-US" dirty="0"/>
              <a:t>).</a:t>
            </a:r>
          </a:p>
          <a:p>
            <a:r>
              <a:rPr lang="en-US" dirty="0"/>
              <a:t>3. Initiation of IV fluids within 30 minutes of arrival.</a:t>
            </a:r>
          </a:p>
          <a:p>
            <a:r>
              <a:rPr lang="en-US" dirty="0"/>
              <a:t>4. Initiation of IV insulin within 1 hour of arrival.</a:t>
            </a:r>
          </a:p>
          <a:p>
            <a:r>
              <a:rPr lang="en-US" dirty="0"/>
              <a:t>5. Regular monitoring of K+ level and appropriate replacement.</a:t>
            </a:r>
          </a:p>
          <a:p>
            <a:r>
              <a:rPr lang="en-US" dirty="0"/>
              <a:t>6. Commence IV glucose infusion once BG &lt; 14 </a:t>
            </a:r>
            <a:r>
              <a:rPr lang="en-US" dirty="0" err="1"/>
              <a:t>mmol</a:t>
            </a:r>
            <a:r>
              <a:rPr lang="en-US" dirty="0"/>
              <a:t>/L.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195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</TotalTime>
  <Words>801</Words>
  <Application>Microsoft Office PowerPoint</Application>
  <PresentationFormat>On-screen Show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Diabetic Ketoacidosis </vt:lpstr>
      <vt:lpstr>Diabetic Ketoacidosis </vt:lpstr>
      <vt:lpstr>PowerPoint Presentation</vt:lpstr>
      <vt:lpstr>Management of Diabetic Ketoacidosis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Diabetic Ketoacidosis </dc:title>
  <dc:creator>yahyaa</dc:creator>
  <cp:lastModifiedBy>DR.Ahmed Saker 2o1O</cp:lastModifiedBy>
  <cp:revision>4</cp:revision>
  <dcterms:created xsi:type="dcterms:W3CDTF">2006-08-16T00:00:00Z</dcterms:created>
  <dcterms:modified xsi:type="dcterms:W3CDTF">2019-07-06T16:49:54Z</dcterms:modified>
</cp:coreProperties>
</file>