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6/27/2019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6/27/2019</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pPr/>
              <a:t>6/27/2019</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ISCHEMIC STROKE </a:t>
            </a:r>
            <a:endParaRPr lang="en-US" dirty="0"/>
          </a:p>
        </p:txBody>
      </p:sp>
      <p:sp>
        <p:nvSpPr>
          <p:cNvPr id="3" name="Subtitle 2"/>
          <p:cNvSpPr>
            <a:spLocks noGrp="1"/>
          </p:cNvSpPr>
          <p:nvPr>
            <p:ph type="subTitle" idx="1"/>
          </p:nvPr>
        </p:nvSpPr>
        <p:spPr/>
        <p:txBody>
          <a:bodyPr>
            <a:normAutofit/>
          </a:bodyPr>
          <a:lstStyle/>
          <a:p>
            <a:r>
              <a:rPr lang="en-US" sz="2800" dirty="0" smtClean="0">
                <a:solidFill>
                  <a:srgbClr val="FF0000"/>
                </a:solidFill>
              </a:rPr>
              <a:t>Done by</a:t>
            </a:r>
          </a:p>
          <a:p>
            <a:r>
              <a:rPr lang="en-US" sz="2800" dirty="0" err="1" smtClean="0">
                <a:solidFill>
                  <a:srgbClr val="FF0000"/>
                </a:solidFill>
              </a:rPr>
              <a:t>Assist.Lect</a:t>
            </a:r>
            <a:r>
              <a:rPr lang="en-US" sz="2800" dirty="0" smtClean="0">
                <a:solidFill>
                  <a:srgbClr val="FF0000"/>
                </a:solidFill>
              </a:rPr>
              <a:t>. </a:t>
            </a:r>
            <a:r>
              <a:rPr lang="en-US" sz="2800" dirty="0" err="1" smtClean="0">
                <a:solidFill>
                  <a:srgbClr val="FF0000"/>
                </a:solidFill>
              </a:rPr>
              <a:t>Shaymaa</a:t>
            </a:r>
            <a:r>
              <a:rPr lang="en-US" sz="2800" dirty="0" smtClean="0">
                <a:solidFill>
                  <a:srgbClr val="FF0000"/>
                </a:solidFill>
              </a:rPr>
              <a:t> </a:t>
            </a:r>
            <a:r>
              <a:rPr lang="en-US" sz="2800" dirty="0" err="1" smtClean="0">
                <a:solidFill>
                  <a:srgbClr val="FF0000"/>
                </a:solidFill>
              </a:rPr>
              <a:t>Hasan</a:t>
            </a:r>
            <a:r>
              <a:rPr lang="en-US" sz="2800" dirty="0" smtClean="0">
                <a:solidFill>
                  <a:srgbClr val="FF0000"/>
                </a:solidFill>
              </a:rPr>
              <a:t> Abbas</a:t>
            </a:r>
            <a:endParaRPr lang="en-US" sz="2800" dirty="0">
              <a:solidFill>
                <a:srgbClr val="FF0000"/>
              </a:solidFill>
            </a:endParaRPr>
          </a:p>
        </p:txBody>
      </p:sp>
    </p:spTree>
    <p:extLst>
      <p:ext uri="{BB962C8B-B14F-4D97-AF65-F5344CB8AC3E}">
        <p14:creationId xmlns:p14="http://schemas.microsoft.com/office/powerpoint/2010/main" val="3744794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Thrombolytic Therapy</a:t>
            </a:r>
            <a:endParaRPr lang="en-US" dirty="0"/>
          </a:p>
        </p:txBody>
      </p:sp>
      <p:sp>
        <p:nvSpPr>
          <p:cNvPr id="3" name="Content Placeholder 2"/>
          <p:cNvSpPr>
            <a:spLocks noGrp="1"/>
          </p:cNvSpPr>
          <p:nvPr>
            <p:ph idx="1"/>
          </p:nvPr>
        </p:nvSpPr>
        <p:spPr/>
        <p:txBody>
          <a:bodyPr>
            <a:normAutofit/>
          </a:bodyPr>
          <a:lstStyle/>
          <a:p>
            <a:pPr marL="0" indent="0">
              <a:buNone/>
            </a:pPr>
            <a:r>
              <a:rPr lang="en-US" b="1" dirty="0"/>
              <a:t>Intra-arterial </a:t>
            </a:r>
            <a:r>
              <a:rPr lang="en-US" b="1" dirty="0" err="1"/>
              <a:t>Thrombolytics</a:t>
            </a:r>
            <a:endParaRPr lang="en-US" dirty="0"/>
          </a:p>
          <a:p>
            <a:r>
              <a:rPr lang="en-US" dirty="0"/>
              <a:t>Intra-arterial </a:t>
            </a:r>
            <a:r>
              <a:rPr lang="en-US" dirty="0" err="1"/>
              <a:t>thrombolytics</a:t>
            </a:r>
            <a:r>
              <a:rPr lang="en-US" dirty="0"/>
              <a:t> are typically avoided except at major stroke centers where there is more experience with this route of administration. </a:t>
            </a:r>
            <a:r>
              <a:rPr lang="en-US" dirty="0" err="1"/>
              <a:t>Alteplase</a:t>
            </a:r>
            <a:r>
              <a:rPr lang="en-US" dirty="0"/>
              <a:t> is the only product currently available; therefore, when intra-arterial </a:t>
            </a:r>
            <a:r>
              <a:rPr lang="en-US" dirty="0" err="1"/>
              <a:t>thombolytics</a:t>
            </a:r>
            <a:r>
              <a:rPr lang="en-US" dirty="0"/>
              <a:t> are given, </a:t>
            </a:r>
            <a:r>
              <a:rPr lang="en-US" dirty="0" err="1"/>
              <a:t>alteplase</a:t>
            </a:r>
            <a:r>
              <a:rPr lang="en-US" dirty="0"/>
              <a:t> must be used.</a:t>
            </a:r>
          </a:p>
          <a:p>
            <a:r>
              <a:rPr lang="en-US" dirty="0"/>
              <a:t>Due to the limitations of intra-arterial thrombolysis, current guidelines recommend that treatment with IV </a:t>
            </a:r>
            <a:r>
              <a:rPr lang="en-US" dirty="0" err="1"/>
              <a:t>alteplase</a:t>
            </a:r>
            <a:r>
              <a:rPr lang="en-US" dirty="0"/>
              <a:t> in eligible patients not be delayed by waiting for intra-arterial </a:t>
            </a:r>
            <a:r>
              <a:rPr lang="en-US" dirty="0" err="1"/>
              <a:t>thrombolytics</a:t>
            </a:r>
            <a:endParaRPr lang="en-US" dirty="0"/>
          </a:p>
          <a:p>
            <a:endParaRPr lang="en-US" dirty="0"/>
          </a:p>
        </p:txBody>
      </p:sp>
    </p:spTree>
    <p:extLst>
      <p:ext uri="{BB962C8B-B14F-4D97-AF65-F5344CB8AC3E}">
        <p14:creationId xmlns:p14="http://schemas.microsoft.com/office/powerpoint/2010/main" val="1176779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dirty="0"/>
              <a:t>aspirin therapy</a:t>
            </a:r>
            <a:endParaRPr lang="en-US" dirty="0"/>
          </a:p>
          <a:p>
            <a:r>
              <a:rPr lang="en-US" dirty="0"/>
              <a:t> is recommended in most patients with acute ischemic stroke within the first 24 to 48 hours after stroke onset and should be continued for at least 2 weeks. The administration of anticoagulants and antiplatelet agents should be delayed for 24 hours in those patients receiving </a:t>
            </a:r>
            <a:r>
              <a:rPr lang="en-US" dirty="0" err="1"/>
              <a:t>alteplase</a:t>
            </a:r>
            <a:r>
              <a:rPr lang="en-US" dirty="0"/>
              <a:t>.</a:t>
            </a:r>
          </a:p>
          <a:p>
            <a:endParaRPr lang="en-US" dirty="0"/>
          </a:p>
        </p:txBody>
      </p:sp>
    </p:spTree>
    <p:extLst>
      <p:ext uri="{BB962C8B-B14F-4D97-AF65-F5344CB8AC3E}">
        <p14:creationId xmlns:p14="http://schemas.microsoft.com/office/powerpoint/2010/main" val="5481205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br>
              <a:rPr lang="en-US" dirty="0"/>
            </a:br>
            <a:r>
              <a:rPr lang="en-US" b="1" dirty="0"/>
              <a:t>PREVENTION OF ACUTE ISCHEMIC STROKE</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indent="0">
              <a:buNone/>
            </a:pPr>
            <a:r>
              <a:rPr lang="en-US" b="1" dirty="0">
                <a:solidFill>
                  <a:srgbClr val="FF0000"/>
                </a:solidFill>
              </a:rPr>
              <a:t>Primary Prevention</a:t>
            </a:r>
            <a:endParaRPr lang="en-US" dirty="0">
              <a:solidFill>
                <a:srgbClr val="FF0000"/>
              </a:solidFill>
            </a:endParaRPr>
          </a:p>
          <a:p>
            <a:pPr lvl="0"/>
            <a:r>
              <a:rPr lang="en-US" b="1" dirty="0"/>
              <a:t>Aspirin</a:t>
            </a:r>
            <a:endParaRPr lang="en-US" dirty="0"/>
          </a:p>
          <a:p>
            <a:r>
              <a:rPr lang="en-US" dirty="0"/>
              <a:t>The use of aspirin in patients with no history of stroke or ischemic heart disease reduced the incidence of non-fatal myocardial infarction (MI) but not of stroke. A meta-analysis of eight trials found that the risk of stroke was slightly increased with aspirin use, especially hemorrhagic stroke.</a:t>
            </a:r>
          </a:p>
          <a:p>
            <a:pPr lvl="0"/>
            <a:r>
              <a:rPr lang="en-US" b="1" dirty="0"/>
              <a:t>Statin Therapy</a:t>
            </a:r>
            <a:endParaRPr lang="en-US" dirty="0"/>
          </a:p>
          <a:p>
            <a:r>
              <a:rPr lang="en-US" dirty="0"/>
              <a:t> Recent studies show that statin use may reduce the incidence of a first stroke in high-risk patients (e.g., hypertension, coronary heart disease, or diabetes) including patients with normal lipid levels.</a:t>
            </a:r>
          </a:p>
          <a:p>
            <a:endParaRPr lang="en-US" dirty="0"/>
          </a:p>
        </p:txBody>
      </p:sp>
    </p:spTree>
    <p:extLst>
      <p:ext uri="{BB962C8B-B14F-4D97-AF65-F5344CB8AC3E}">
        <p14:creationId xmlns:p14="http://schemas.microsoft.com/office/powerpoint/2010/main" val="31671655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dirty="0"/>
              <a:t>Blood Pressure Management</a:t>
            </a:r>
            <a:endParaRPr lang="en-US" dirty="0"/>
          </a:p>
          <a:p>
            <a:r>
              <a:rPr lang="en-US" b="1" dirty="0"/>
              <a:t> </a:t>
            </a:r>
            <a:r>
              <a:rPr lang="en-US" dirty="0"/>
              <a:t>Lowering blood pressure in patients who are hypertensive has been shown to reduce the relative risk of stroke, both ischemic and hemorrhagic, by 35% to 45%.23 Also, the more blood pressure is lowered, the greater the reduction in stroke risk.</a:t>
            </a:r>
          </a:p>
          <a:p>
            <a:endParaRPr lang="en-US" dirty="0"/>
          </a:p>
        </p:txBody>
      </p:sp>
    </p:spTree>
    <p:extLst>
      <p:ext uri="{BB962C8B-B14F-4D97-AF65-F5344CB8AC3E}">
        <p14:creationId xmlns:p14="http://schemas.microsoft.com/office/powerpoint/2010/main" val="348945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a:solidFill>
                  <a:srgbClr val="FF0000"/>
                </a:solidFill>
              </a:rPr>
              <a:t>Secondary Prevention:</a:t>
            </a:r>
            <a:r>
              <a:rPr lang="en-US" dirty="0">
                <a:solidFill>
                  <a:srgbClr val="FF0000"/>
                </a:solidFill>
              </a:rPr>
              <a:t> </a:t>
            </a:r>
            <a:r>
              <a:rPr lang="en-US" dirty="0"/>
              <a:t>Secondary prevention of stroke should be considered in all patients as soon as possible after their stroke. </a:t>
            </a:r>
          </a:p>
          <a:p>
            <a:r>
              <a:rPr lang="en-US" b="1" dirty="0" err="1"/>
              <a:t>Nonpharmacologic</a:t>
            </a:r>
            <a:r>
              <a:rPr lang="en-US" b="1" dirty="0"/>
              <a:t> Therapy</a:t>
            </a:r>
            <a:endParaRPr lang="en-US" dirty="0"/>
          </a:p>
          <a:p>
            <a:pPr lvl="0"/>
            <a:r>
              <a:rPr lang="en-US" b="1" dirty="0"/>
              <a:t>Carotid </a:t>
            </a:r>
            <a:r>
              <a:rPr lang="en-US" b="1" dirty="0" err="1"/>
              <a:t>Endarterectomy</a:t>
            </a:r>
            <a:endParaRPr lang="en-US" dirty="0"/>
          </a:p>
          <a:p>
            <a:pPr lvl="0"/>
            <a:r>
              <a:rPr lang="en-US" b="1" dirty="0"/>
              <a:t>Carotid Angioplasty </a:t>
            </a:r>
            <a:r>
              <a:rPr lang="en-US" dirty="0"/>
              <a:t>Carotid angioplasty with or without </a:t>
            </a:r>
            <a:r>
              <a:rPr lang="en-US" b="1" dirty="0"/>
              <a:t>stenting </a:t>
            </a:r>
            <a:r>
              <a:rPr lang="en-US" dirty="0"/>
              <a:t>is typically restricted to patients who are refractory to medical therapy and are not surgical candidates.</a:t>
            </a:r>
          </a:p>
          <a:p>
            <a:endParaRPr lang="en-US" dirty="0"/>
          </a:p>
        </p:txBody>
      </p:sp>
    </p:spTree>
    <p:extLst>
      <p:ext uri="{BB962C8B-B14F-4D97-AF65-F5344CB8AC3E}">
        <p14:creationId xmlns:p14="http://schemas.microsoft.com/office/powerpoint/2010/main" val="3476272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n-US" b="1" dirty="0"/>
              <a:t> </a:t>
            </a:r>
            <a:r>
              <a:rPr lang="en-US" b="1" dirty="0" smtClean="0">
                <a:solidFill>
                  <a:srgbClr val="FF0000"/>
                </a:solidFill>
              </a:rPr>
              <a:t>Pharmacologic </a:t>
            </a:r>
            <a:r>
              <a:rPr lang="en-US" b="1" dirty="0">
                <a:solidFill>
                  <a:srgbClr val="FF0000"/>
                </a:solidFill>
              </a:rPr>
              <a:t>Therapy</a:t>
            </a:r>
            <a:endParaRPr lang="en-US" dirty="0">
              <a:solidFill>
                <a:srgbClr val="FF0000"/>
              </a:solidFill>
            </a:endParaRPr>
          </a:p>
          <a:p>
            <a:pPr marL="0" lvl="0" indent="0">
              <a:buNone/>
            </a:pPr>
            <a:r>
              <a:rPr lang="en-US" b="1" dirty="0"/>
              <a:t>Aspirin</a:t>
            </a:r>
            <a:endParaRPr lang="en-US" dirty="0"/>
          </a:p>
          <a:p>
            <a:r>
              <a:rPr lang="en-US" b="1" dirty="0"/>
              <a:t> </a:t>
            </a:r>
            <a:r>
              <a:rPr lang="en-US" dirty="0"/>
              <a:t>considered to be the first-line secondary prevention agent for ischemic stroke and decreases the risk of subsequent stroke by approximately 25% in both men and women with previous transient ischemic attacks or stroke. The FDA has approved doses of 50 to 325 mg for secondary ischemic stroke prevention.</a:t>
            </a:r>
          </a:p>
          <a:p>
            <a:endParaRPr lang="en-US" dirty="0"/>
          </a:p>
        </p:txBody>
      </p:sp>
    </p:spTree>
    <p:extLst>
      <p:ext uri="{BB962C8B-B14F-4D97-AF65-F5344CB8AC3E}">
        <p14:creationId xmlns:p14="http://schemas.microsoft.com/office/powerpoint/2010/main" val="3748290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dirty="0"/>
              <a:t>Warfarin</a:t>
            </a:r>
            <a:endParaRPr lang="en-US" dirty="0"/>
          </a:p>
          <a:p>
            <a:r>
              <a:rPr lang="en-US" dirty="0"/>
              <a:t>  patients with atrial fibrillation usually start oral anticoagulants 10 to 14 days after the acute stroke, long-term anticoagulation with warfarin is recommended and is effective in both primary and secondary prevention of stroke. The goal International Normalized Ratio (INR) for this indication is 2 to 3.</a:t>
            </a:r>
          </a:p>
          <a:p>
            <a:endParaRPr lang="en-US" dirty="0"/>
          </a:p>
        </p:txBody>
      </p:sp>
    </p:spTree>
    <p:extLst>
      <p:ext uri="{BB962C8B-B14F-4D97-AF65-F5344CB8AC3E}">
        <p14:creationId xmlns:p14="http://schemas.microsoft.com/office/powerpoint/2010/main" val="512569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lvl="0" indent="0">
              <a:buNone/>
            </a:pPr>
            <a:r>
              <a:rPr lang="en-US" b="1" dirty="0" err="1"/>
              <a:t>Ticlopidine</a:t>
            </a:r>
            <a:r>
              <a:rPr lang="en-US" b="1" dirty="0"/>
              <a:t> </a:t>
            </a:r>
            <a:endParaRPr lang="en-US" dirty="0"/>
          </a:p>
          <a:p>
            <a:r>
              <a:rPr lang="en-US" dirty="0" err="1"/>
              <a:t>Ticlopidine</a:t>
            </a:r>
            <a:r>
              <a:rPr lang="en-US" dirty="0"/>
              <a:t> is slightly more beneficial in stroke prevention than aspirin in both men and women. The usual recommended dosage is 250 mg orally twice daily. </a:t>
            </a:r>
            <a:r>
              <a:rPr lang="en-US" dirty="0" err="1"/>
              <a:t>Ticlopidine</a:t>
            </a:r>
            <a:r>
              <a:rPr lang="en-US" dirty="0"/>
              <a:t> is costly, and side effects include bone marrow suppression, rash, diarrhea, and an increased cholesterol level. Neutropenia is seen in approximately 2% of patients.</a:t>
            </a:r>
          </a:p>
          <a:p>
            <a:endParaRPr lang="en-US" dirty="0"/>
          </a:p>
        </p:txBody>
      </p:sp>
    </p:spTree>
    <p:extLst>
      <p:ext uri="{BB962C8B-B14F-4D97-AF65-F5344CB8AC3E}">
        <p14:creationId xmlns:p14="http://schemas.microsoft.com/office/powerpoint/2010/main" val="28882818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lvl="0" indent="0">
              <a:buNone/>
            </a:pPr>
            <a:r>
              <a:rPr lang="en-US" b="1" dirty="0" err="1"/>
              <a:t>Clopidogrel</a:t>
            </a:r>
            <a:r>
              <a:rPr lang="en-US" dirty="0"/>
              <a:t> </a:t>
            </a:r>
          </a:p>
          <a:p>
            <a:r>
              <a:rPr lang="en-US" dirty="0" err="1"/>
              <a:t>Clopidogrel</a:t>
            </a:r>
            <a:r>
              <a:rPr lang="en-US" dirty="0"/>
              <a:t> is slightly more effective than aspirin with a </a:t>
            </a:r>
            <a:r>
              <a:rPr lang="en-US" dirty="0" err="1"/>
              <a:t>relativerisk</a:t>
            </a:r>
            <a:r>
              <a:rPr lang="en-US" dirty="0"/>
              <a:t> reduction of 7.3% more than that provided by aspirin, and it may be considered as first-line therapy in patients with peripheral arterial disease. The usual dose is 75 mg orally taken on a daily basis. </a:t>
            </a:r>
            <a:r>
              <a:rPr lang="en-US" dirty="0" err="1"/>
              <a:t>Clopidogrel</a:t>
            </a:r>
            <a:r>
              <a:rPr lang="en-US" dirty="0"/>
              <a:t> has a significantly lower incidence of diarrhea and neutropenia than </a:t>
            </a:r>
            <a:r>
              <a:rPr lang="en-US" dirty="0" err="1"/>
              <a:t>ticlopidine</a:t>
            </a:r>
            <a:r>
              <a:rPr lang="en-US" dirty="0"/>
              <a:t>, and laboratory monitoring is typically not required.</a:t>
            </a:r>
          </a:p>
          <a:p>
            <a:endParaRPr lang="en-US" dirty="0"/>
          </a:p>
        </p:txBody>
      </p:sp>
    </p:spTree>
    <p:extLst>
      <p:ext uri="{BB962C8B-B14F-4D97-AF65-F5344CB8AC3E}">
        <p14:creationId xmlns:p14="http://schemas.microsoft.com/office/powerpoint/2010/main" val="35817204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a:t> </a:t>
            </a:r>
          </a:p>
          <a:p>
            <a:pPr lvl="0"/>
            <a:r>
              <a:rPr lang="en-US" b="1" dirty="0"/>
              <a:t>Blood Pressure (BP)</a:t>
            </a:r>
            <a:endParaRPr lang="en-US" dirty="0"/>
          </a:p>
          <a:p>
            <a:r>
              <a:rPr lang="en-US" dirty="0"/>
              <a:t>After the acute phase, all patients with a BP &gt; 130 mmHg systolic or &gt; 80 mmHg diastolic should be considered for a Long-acting angiotensin-converting enzyme inhibitor (ACEI) and a diuretic (such as </a:t>
            </a:r>
            <a:r>
              <a:rPr lang="en-US" dirty="0" err="1"/>
              <a:t>bendroflumethiazide</a:t>
            </a:r>
            <a:r>
              <a:rPr lang="en-US" dirty="0"/>
              <a:t>), if tolerated and not contraindicated. Add additional </a:t>
            </a:r>
            <a:r>
              <a:rPr lang="en-US" dirty="0" err="1"/>
              <a:t>antihypertensives</a:t>
            </a:r>
            <a:r>
              <a:rPr lang="en-US" dirty="0"/>
              <a:t> if BP remains above target level. Even ‘normotensive’ patients (&lt; 130 mmHg systolic or &lt; 80 mmHg diastolic) may benefit from antihypertensive treatment, especially with ACEIs.</a:t>
            </a:r>
          </a:p>
          <a:p>
            <a:pPr lvl="0"/>
            <a:r>
              <a:rPr lang="en-US" b="1" dirty="0"/>
              <a:t>Cholesterol: </a:t>
            </a:r>
            <a:r>
              <a:rPr lang="en-US" dirty="0"/>
              <a:t>Unless contraindicated, treat all patients who have had an </a:t>
            </a:r>
            <a:r>
              <a:rPr lang="en-US" dirty="0" err="1"/>
              <a:t>ischaemic</a:t>
            </a:r>
            <a:r>
              <a:rPr lang="en-US" dirty="0"/>
              <a:t> stroke with a statin regardless of baseline cholesterol concentration. Recommended drug of choice is: </a:t>
            </a:r>
            <a:r>
              <a:rPr lang="en-US" b="1" dirty="0"/>
              <a:t>Simvastatin oral 40 mg each night.</a:t>
            </a:r>
            <a:endParaRPr lang="en-US" dirty="0"/>
          </a:p>
          <a:p>
            <a:endParaRPr lang="en-US" dirty="0"/>
          </a:p>
        </p:txBody>
      </p:sp>
    </p:spTree>
    <p:extLst>
      <p:ext uri="{BB962C8B-B14F-4D97-AF65-F5344CB8AC3E}">
        <p14:creationId xmlns:p14="http://schemas.microsoft.com/office/powerpoint/2010/main" val="1203620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DESIRED TREATMENT OUTCOMES</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lvl="0"/>
            <a:r>
              <a:rPr lang="en-US" dirty="0"/>
              <a:t>The short-term goals of treatment for acute ischemic stroke include reducing secondary brain damage by re-establishing and maintaining adequate perfusion to marginally ischemic areas of the brain and to protect these areas from the effects of ischemia (i.e., </a:t>
            </a:r>
            <a:r>
              <a:rPr lang="en-US" dirty="0" err="1"/>
              <a:t>neuroprotection</a:t>
            </a:r>
            <a:r>
              <a:rPr lang="en-US" dirty="0"/>
              <a:t>). </a:t>
            </a:r>
          </a:p>
          <a:p>
            <a:pPr lvl="0"/>
            <a:r>
              <a:rPr lang="en-US" dirty="0"/>
              <a:t>The long-term goals of treatment include prevention of a recurrent stroke through reduction and modification of risk factors and by use of appropriate treatments.</a:t>
            </a:r>
          </a:p>
          <a:p>
            <a:endParaRPr lang="en-US" dirty="0"/>
          </a:p>
        </p:txBody>
      </p:sp>
    </p:spTree>
    <p:extLst>
      <p:ext uri="{BB962C8B-B14F-4D97-AF65-F5344CB8AC3E}">
        <p14:creationId xmlns:p14="http://schemas.microsoft.com/office/powerpoint/2010/main" val="6184330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40362"/>
          </a:xfrm>
        </p:spPr>
        <p:txBody>
          <a:bodyPr>
            <a:normAutofit/>
          </a:bodyPr>
          <a:lstStyle/>
          <a:p>
            <a:r>
              <a:rPr lang="en-US" sz="9600" dirty="0" smtClean="0"/>
              <a:t>THANK YOU</a:t>
            </a:r>
            <a:endParaRPr lang="en-US" sz="9600" dirty="0"/>
          </a:p>
        </p:txBody>
      </p:sp>
    </p:spTree>
    <p:extLst>
      <p:ext uri="{BB962C8B-B14F-4D97-AF65-F5344CB8AC3E}">
        <p14:creationId xmlns:p14="http://schemas.microsoft.com/office/powerpoint/2010/main" val="2154842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TREATMENT OF ACUTE ISCHEMIC STROKE</a:t>
            </a:r>
            <a:r>
              <a:rPr lang="en-US" dirty="0"/>
              <a:t/>
            </a:r>
            <a:br>
              <a:rPr lang="en-US" dirty="0"/>
            </a:br>
            <a:endParaRPr lang="en-US" dirty="0"/>
          </a:p>
        </p:txBody>
      </p:sp>
      <p:sp>
        <p:nvSpPr>
          <p:cNvPr id="3" name="Content Placeholder 2"/>
          <p:cNvSpPr>
            <a:spLocks noGrp="1"/>
          </p:cNvSpPr>
          <p:nvPr>
            <p:ph idx="1"/>
          </p:nvPr>
        </p:nvSpPr>
        <p:spPr/>
        <p:txBody>
          <a:bodyPr/>
          <a:lstStyle/>
          <a:p>
            <a:pPr marL="514350" lvl="0" indent="-514350">
              <a:buFont typeface="+mj-lt"/>
              <a:buAutoNum type="arabicPeriod"/>
            </a:pPr>
            <a:r>
              <a:rPr lang="en-US" dirty="0"/>
              <a:t>Tissue oxygenation should be maintained </a:t>
            </a:r>
            <a:r>
              <a:rPr lang="en-US" dirty="0" smtClean="0"/>
              <a:t>acutely</a:t>
            </a:r>
          </a:p>
          <a:p>
            <a:pPr marL="514350" lvl="0" indent="-514350">
              <a:buFont typeface="+mj-lt"/>
              <a:buAutoNum type="arabicPeriod"/>
            </a:pPr>
            <a:r>
              <a:rPr lang="en-US" dirty="0" smtClean="0"/>
              <a:t>Volume </a:t>
            </a:r>
            <a:r>
              <a:rPr lang="en-US" dirty="0"/>
              <a:t>status and electrolytes should be corrected. </a:t>
            </a:r>
            <a:endParaRPr lang="en-US" dirty="0" smtClean="0"/>
          </a:p>
          <a:p>
            <a:pPr marL="514350" lvl="0" indent="-514350">
              <a:buFont typeface="+mj-lt"/>
              <a:buAutoNum type="arabicPeriod"/>
            </a:pPr>
            <a:r>
              <a:rPr lang="en-US" dirty="0" smtClean="0"/>
              <a:t>If </a:t>
            </a:r>
            <a:r>
              <a:rPr lang="en-US" dirty="0"/>
              <a:t>required, the blood glucose should be corrected, as both hyperglycemia and hypoglycemia may worsen brain ischemia.</a:t>
            </a:r>
          </a:p>
          <a:p>
            <a:endParaRPr lang="en-US" dirty="0"/>
          </a:p>
        </p:txBody>
      </p:sp>
    </p:spTree>
    <p:extLst>
      <p:ext uri="{BB962C8B-B14F-4D97-AF65-F5344CB8AC3E}">
        <p14:creationId xmlns:p14="http://schemas.microsoft.com/office/powerpoint/2010/main" val="3783845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br>
              <a:rPr lang="en-US" dirty="0"/>
            </a:br>
            <a:r>
              <a:rPr lang="en-US" b="1" dirty="0"/>
              <a:t>TREATMENT OF ACUTE ISCHEMIC STROKE</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lvl="0" indent="0">
              <a:buNone/>
            </a:pPr>
            <a:r>
              <a:rPr lang="en-US" dirty="0" smtClean="0"/>
              <a:t>4. If </a:t>
            </a:r>
            <a:r>
              <a:rPr lang="en-US" dirty="0"/>
              <a:t>the patient is febrile, treat with acetaminophen, as fever is associated with brain ischemia and increased morbidity and mortality after </a:t>
            </a:r>
            <a:r>
              <a:rPr lang="en-US" dirty="0" smtClean="0"/>
              <a:t>stroke.</a:t>
            </a:r>
          </a:p>
          <a:p>
            <a:pPr marL="0" lvl="0" indent="0">
              <a:buNone/>
            </a:pPr>
            <a:r>
              <a:rPr lang="en-US" dirty="0" smtClean="0"/>
              <a:t>5. Intravenous </a:t>
            </a:r>
            <a:r>
              <a:rPr lang="en-US" dirty="0"/>
              <a:t>(IV) and subcutaneous heparin will significantly decrease the risk of developing deep vein thrombosis (DVT) post-stroke .Heparin 5000 units subcutaneously every 12 hours should be given for DVT prophylaxis in patients who are not candidates for intravenous </a:t>
            </a:r>
            <a:r>
              <a:rPr lang="en-US" dirty="0" err="1"/>
              <a:t>alteplase</a:t>
            </a:r>
            <a:r>
              <a:rPr lang="en-US" dirty="0"/>
              <a:t>. </a:t>
            </a:r>
          </a:p>
          <a:p>
            <a:endParaRPr lang="en-US" dirty="0"/>
          </a:p>
        </p:txBody>
      </p:sp>
    </p:spTree>
    <p:extLst>
      <p:ext uri="{BB962C8B-B14F-4D97-AF65-F5344CB8AC3E}">
        <p14:creationId xmlns:p14="http://schemas.microsoft.com/office/powerpoint/2010/main" val="3118609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br>
              <a:rPr lang="en-US" dirty="0"/>
            </a:br>
            <a:r>
              <a:rPr lang="en-US" b="1" dirty="0"/>
              <a:t>TREATMENT OF ACUTE ISCHEMIC STROKE</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marL="0" lvl="0" indent="0">
              <a:buNone/>
            </a:pPr>
            <a:r>
              <a:rPr lang="en-US" dirty="0" smtClean="0"/>
              <a:t>6- Blood </a:t>
            </a:r>
            <a:r>
              <a:rPr lang="en-US" dirty="0"/>
              <a:t>pressure should be optimized; however, hypertension should generally not be treated initially in acute stroke patients, as this may cause decreased blood flow in ischemic areas, potentially increasing the infarction size.</a:t>
            </a:r>
          </a:p>
          <a:p>
            <a:pPr marL="0" lvl="0" indent="0">
              <a:buNone/>
            </a:pPr>
            <a:r>
              <a:rPr lang="en-US" dirty="0" smtClean="0"/>
              <a:t> The </a:t>
            </a:r>
            <a:r>
              <a:rPr lang="en-US" dirty="0"/>
              <a:t>cautious use of antihypertensive medications may be necessary in patients who are otherwise candidates for thrombolytic therapy, including those with severely elevated blood pressure (systolic BP greater than 220 mm Hg or diastolic BP greater than 120 mm Hg), and those with other medical disorders requiring immediate lowering of BP.</a:t>
            </a:r>
          </a:p>
          <a:p>
            <a:endParaRPr lang="en-US" dirty="0"/>
          </a:p>
        </p:txBody>
      </p:sp>
    </p:spTree>
    <p:extLst>
      <p:ext uri="{BB962C8B-B14F-4D97-AF65-F5344CB8AC3E}">
        <p14:creationId xmlns:p14="http://schemas.microsoft.com/office/powerpoint/2010/main" val="1816565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Thrombolytic Therapy</a:t>
            </a:r>
            <a:endParaRPr lang="en-US" dirty="0"/>
          </a:p>
        </p:txBody>
      </p:sp>
      <p:sp>
        <p:nvSpPr>
          <p:cNvPr id="3" name="Content Placeholder 2"/>
          <p:cNvSpPr>
            <a:spLocks noGrp="1"/>
          </p:cNvSpPr>
          <p:nvPr>
            <p:ph idx="1"/>
          </p:nvPr>
        </p:nvSpPr>
        <p:spPr/>
        <p:txBody>
          <a:bodyPr/>
          <a:lstStyle/>
          <a:p>
            <a:pPr marL="0" lvl="0" indent="0">
              <a:buNone/>
            </a:pPr>
            <a:r>
              <a:rPr lang="en-US" b="1" dirty="0" smtClean="0"/>
              <a:t>7- Thrombolytic Therapy</a:t>
            </a:r>
          </a:p>
          <a:p>
            <a:r>
              <a:rPr lang="en-US" b="1" dirty="0"/>
              <a:t>Systemic Thrombolytic Therapy:</a:t>
            </a:r>
            <a:endParaRPr lang="en-US" dirty="0"/>
          </a:p>
          <a:p>
            <a:pPr marL="0" indent="0">
              <a:buNone/>
            </a:pPr>
            <a:r>
              <a:rPr lang="en-US" dirty="0"/>
              <a:t>The current American Stroke Association guidelines include </a:t>
            </a:r>
            <a:r>
              <a:rPr lang="en-US" dirty="0" err="1"/>
              <a:t>alteplase</a:t>
            </a:r>
            <a:r>
              <a:rPr lang="en-US" dirty="0"/>
              <a:t> as the only Food and Drug Administration (FDA) approved acute treatment for ischemic stroke and strongly encourage early diagnosis and treatment of appropriate patients.</a:t>
            </a:r>
          </a:p>
          <a:p>
            <a:pPr marL="0" lvl="0" indent="0">
              <a:buNone/>
            </a:pPr>
            <a:endParaRPr lang="en-US" dirty="0"/>
          </a:p>
          <a:p>
            <a:endParaRPr lang="en-US" dirty="0"/>
          </a:p>
        </p:txBody>
      </p:sp>
    </p:spTree>
    <p:extLst>
      <p:ext uri="{BB962C8B-B14F-4D97-AF65-F5344CB8AC3E}">
        <p14:creationId xmlns:p14="http://schemas.microsoft.com/office/powerpoint/2010/main" val="27681976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Thrombolytic Therapy</a:t>
            </a:r>
            <a:br>
              <a:rPr lang="en-US" b="1" dirty="0"/>
            </a:br>
            <a:endParaRPr lang="en-US" dirty="0"/>
          </a:p>
        </p:txBody>
      </p:sp>
      <p:sp>
        <p:nvSpPr>
          <p:cNvPr id="3" name="Content Placeholder 2"/>
          <p:cNvSpPr>
            <a:spLocks noGrp="1"/>
          </p:cNvSpPr>
          <p:nvPr>
            <p:ph idx="1"/>
          </p:nvPr>
        </p:nvSpPr>
        <p:spPr/>
        <p:txBody>
          <a:bodyPr>
            <a:normAutofit/>
          </a:bodyPr>
          <a:lstStyle/>
          <a:p>
            <a:r>
              <a:rPr lang="en-US" dirty="0"/>
              <a:t>Withhold antiplatelet / antithrombotic medication until CT scan or MRI excludes </a:t>
            </a:r>
            <a:r>
              <a:rPr lang="en-US" dirty="0" err="1"/>
              <a:t>haemorrhage</a:t>
            </a:r>
            <a:r>
              <a:rPr lang="en-US" dirty="0"/>
              <a:t>.</a:t>
            </a:r>
            <a:endParaRPr lang="en-US" sz="2800" dirty="0"/>
          </a:p>
          <a:p>
            <a:pPr marL="0" indent="0">
              <a:buNone/>
            </a:pPr>
            <a:endParaRPr lang="en-US" sz="2800" dirty="0"/>
          </a:p>
          <a:p>
            <a:pPr lvl="0"/>
            <a:r>
              <a:rPr lang="en-US" dirty="0"/>
              <a:t>If the patient presents </a:t>
            </a:r>
            <a:r>
              <a:rPr lang="en-US" b="1" dirty="0"/>
              <a:t>within 3 hours of onset </a:t>
            </a:r>
            <a:r>
              <a:rPr lang="en-US" dirty="0"/>
              <a:t>of focal symptoms, thrombolysis  may be appropriate.</a:t>
            </a:r>
            <a:endParaRPr lang="en-US" sz="2800" dirty="0"/>
          </a:p>
          <a:p>
            <a:pPr lvl="0"/>
            <a:r>
              <a:rPr lang="en-US" dirty="0"/>
              <a:t>If patient presents &gt; 3 hours, follow local protocol for stroke admissions.</a:t>
            </a:r>
            <a:endParaRPr lang="en-US" sz="2800" dirty="0"/>
          </a:p>
          <a:p>
            <a:pPr lvl="1"/>
            <a:r>
              <a:rPr lang="en-US" dirty="0" err="1"/>
              <a:t>alteplase</a:t>
            </a:r>
            <a:r>
              <a:rPr lang="en-US" dirty="0"/>
              <a:t> is effective in limiting the infarct size and protecting brain tissue from ischemia and cell death by restoring blood ﬂow</a:t>
            </a:r>
            <a:endParaRPr lang="en-US" sz="2400" dirty="0"/>
          </a:p>
          <a:p>
            <a:pPr lvl="1"/>
            <a:r>
              <a:rPr lang="en-US" dirty="0"/>
              <a:t>A dose of 0.9 mg/kg (maximum 90 mg) is recommended; the first 10% is given as an IV bolus and the remainder is infused over 1 hour.</a:t>
            </a:r>
            <a:endParaRPr lang="en-US" sz="2400" dirty="0"/>
          </a:p>
          <a:p>
            <a:endParaRPr lang="en-US" dirty="0"/>
          </a:p>
        </p:txBody>
      </p:sp>
    </p:spTree>
    <p:extLst>
      <p:ext uri="{BB962C8B-B14F-4D97-AF65-F5344CB8AC3E}">
        <p14:creationId xmlns:p14="http://schemas.microsoft.com/office/powerpoint/2010/main" val="2067903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Thrombolytic Therapy</a:t>
            </a:r>
            <a:endParaRPr lang="en-US" dirty="0"/>
          </a:p>
        </p:txBody>
      </p:sp>
      <p:sp>
        <p:nvSpPr>
          <p:cNvPr id="3" name="Content Placeholder 2"/>
          <p:cNvSpPr>
            <a:spLocks noGrp="1"/>
          </p:cNvSpPr>
          <p:nvPr>
            <p:ph idx="1"/>
          </p:nvPr>
        </p:nvSpPr>
        <p:spPr/>
        <p:txBody>
          <a:bodyPr/>
          <a:lstStyle/>
          <a:p>
            <a:r>
              <a:rPr lang="en-US" dirty="0"/>
              <a:t>Antiplatelet agents, anticoagulants, and invasive procedures such as the insertion of a central line or the placement of a nasogastric tube should be avoided for 24 hours after the infusion of </a:t>
            </a:r>
            <a:r>
              <a:rPr lang="en-US" dirty="0" err="1"/>
              <a:t>alteplase</a:t>
            </a:r>
            <a:r>
              <a:rPr lang="en-US" dirty="0"/>
              <a:t> to prevent bleeding complications. Bladder catheterization should also be avoided for 30 minutes post-infusion.</a:t>
            </a:r>
          </a:p>
          <a:p>
            <a:endParaRPr lang="en-US" dirty="0"/>
          </a:p>
        </p:txBody>
      </p:sp>
    </p:spTree>
    <p:extLst>
      <p:ext uri="{BB962C8B-B14F-4D97-AF65-F5344CB8AC3E}">
        <p14:creationId xmlns:p14="http://schemas.microsoft.com/office/powerpoint/2010/main" val="3565541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Thrombolytic Therapy</a:t>
            </a:r>
            <a:endParaRPr lang="en-US" dirty="0"/>
          </a:p>
        </p:txBody>
      </p:sp>
      <p:sp>
        <p:nvSpPr>
          <p:cNvPr id="3" name="Content Placeholder 2"/>
          <p:cNvSpPr>
            <a:spLocks noGrp="1"/>
          </p:cNvSpPr>
          <p:nvPr>
            <p:ph idx="1"/>
          </p:nvPr>
        </p:nvSpPr>
        <p:spPr/>
        <p:txBody>
          <a:bodyPr/>
          <a:lstStyle/>
          <a:p>
            <a:pPr marL="0" indent="0">
              <a:buNone/>
            </a:pPr>
            <a:r>
              <a:rPr lang="en-US" b="1" dirty="0"/>
              <a:t>Streptokinase</a:t>
            </a:r>
            <a:r>
              <a:rPr lang="en-US" b="1" dirty="0" smtClean="0"/>
              <a:t>:</a:t>
            </a:r>
            <a:endParaRPr lang="en-US" dirty="0" smtClean="0"/>
          </a:p>
          <a:p>
            <a:r>
              <a:rPr lang="en-US" dirty="0" smtClean="0"/>
              <a:t>Streptokinase </a:t>
            </a:r>
            <a:r>
              <a:rPr lang="en-US" dirty="0"/>
              <a:t>is not indicated for use in acute ischemic stroke treatment. due to a high incidence of hemorrhage in the streptokinase-treated patients.</a:t>
            </a:r>
          </a:p>
        </p:txBody>
      </p:sp>
    </p:spTree>
    <p:extLst>
      <p:ext uri="{BB962C8B-B14F-4D97-AF65-F5344CB8AC3E}">
        <p14:creationId xmlns:p14="http://schemas.microsoft.com/office/powerpoint/2010/main" val="7419828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49</TotalTime>
  <Words>1016</Words>
  <Application>Microsoft Office PowerPoint</Application>
  <PresentationFormat>On-screen Show (4:3)</PresentationFormat>
  <Paragraphs>64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Adjacency</vt:lpstr>
      <vt:lpstr>ISCHEMIC STROKE </vt:lpstr>
      <vt:lpstr>DESIRED TREATMENT OUTCOMES </vt:lpstr>
      <vt:lpstr>TREATMENT OF ACUTE ISCHEMIC STROKE </vt:lpstr>
      <vt:lpstr>  TREATMENT OF ACUTE ISCHEMIC STROKE </vt:lpstr>
      <vt:lpstr>  TREATMENT OF ACUTE ISCHEMIC STROKE </vt:lpstr>
      <vt:lpstr>Thrombolytic Therapy</vt:lpstr>
      <vt:lpstr>Thrombolytic Therapy </vt:lpstr>
      <vt:lpstr>Thrombolytic Therapy</vt:lpstr>
      <vt:lpstr>Thrombolytic Therapy</vt:lpstr>
      <vt:lpstr>Thrombolytic Therapy</vt:lpstr>
      <vt:lpstr>PowerPoint Presentation</vt:lpstr>
      <vt:lpstr>  PREVENTION OF ACUTE ISCHEMIC STROKE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ISCHEMIC STROKE </dc:title>
  <dc:creator>yahyaa</dc:creator>
  <cp:lastModifiedBy>DR.Ahmed Saker 2o1O</cp:lastModifiedBy>
  <cp:revision>5</cp:revision>
  <dcterms:created xsi:type="dcterms:W3CDTF">2006-08-16T00:00:00Z</dcterms:created>
  <dcterms:modified xsi:type="dcterms:W3CDTF">2019-06-27T15:12:34Z</dcterms:modified>
</cp:coreProperties>
</file>