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6/14/2019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6/14/2019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Ischemic Heart Disease</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Done by:</a:t>
            </a:r>
          </a:p>
          <a:p>
            <a:r>
              <a:rPr lang="en-US" dirty="0" err="1" smtClean="0"/>
              <a:t>Assist.lec</a:t>
            </a:r>
            <a:r>
              <a:rPr lang="en-US" dirty="0" smtClean="0"/>
              <a:t>. </a:t>
            </a:r>
            <a:r>
              <a:rPr lang="en-US" dirty="0" err="1" smtClean="0"/>
              <a:t>Shaymaa</a:t>
            </a:r>
            <a:r>
              <a:rPr lang="en-US" dirty="0" smtClean="0"/>
              <a:t> </a:t>
            </a:r>
            <a:r>
              <a:rPr lang="en-US" dirty="0" err="1" smtClean="0"/>
              <a:t>Hasan</a:t>
            </a:r>
            <a:r>
              <a:rPr lang="en-US" dirty="0" smtClean="0"/>
              <a:t> Abbas</a:t>
            </a:r>
            <a:endParaRPr lang="en-US" dirty="0"/>
          </a:p>
        </p:txBody>
      </p:sp>
    </p:spTree>
    <p:extLst>
      <p:ext uri="{BB962C8B-B14F-4D97-AF65-F5344CB8AC3E}">
        <p14:creationId xmlns:p14="http://schemas.microsoft.com/office/powerpoint/2010/main" val="241816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Pharmacotherapy to Prevent Acute Coronary Syndromes and Death</a:t>
            </a:r>
            <a:endParaRPr lang="en-US" dirty="0"/>
          </a:p>
        </p:txBody>
      </p:sp>
      <p:sp>
        <p:nvSpPr>
          <p:cNvPr id="3" name="Content Placeholder 2"/>
          <p:cNvSpPr>
            <a:spLocks noGrp="1"/>
          </p:cNvSpPr>
          <p:nvPr>
            <p:ph idx="1"/>
          </p:nvPr>
        </p:nvSpPr>
        <p:spPr/>
        <p:txBody>
          <a:bodyPr>
            <a:normAutofit fontScale="85000" lnSpcReduction="10000"/>
          </a:bodyPr>
          <a:lstStyle/>
          <a:p>
            <a:pPr marL="0" lvl="0" indent="0">
              <a:buNone/>
            </a:pPr>
            <a:r>
              <a:rPr lang="en-US" dirty="0" smtClean="0"/>
              <a:t>5- B-Blockers </a:t>
            </a:r>
            <a:r>
              <a:rPr lang="en-US" dirty="0"/>
              <a:t>are first-line therapy for preventing ischemic symptoms, particularly in patients with a history of myocardial infarction.</a:t>
            </a:r>
          </a:p>
          <a:p>
            <a:pPr marL="0" lvl="0" indent="0">
              <a:buNone/>
            </a:pPr>
            <a:r>
              <a:rPr lang="en-US" dirty="0"/>
              <a:t>- b-Blockers have been shown to decrease morbidity and improve survival in patients who have suffered an MI.</a:t>
            </a:r>
          </a:p>
          <a:p>
            <a:pPr marL="0" lvl="0" indent="0">
              <a:buNone/>
            </a:pPr>
            <a:r>
              <a:rPr lang="en-US" dirty="0"/>
              <a:t>Calcium channel blockers are recommended as initial treatment in IHD when B-blockers are contraindicated or not tolerated. In addition, CCBs may be used in combination with b-blockers when initial treatment is unsuccessful.</a:t>
            </a:r>
          </a:p>
          <a:p>
            <a:pPr marL="0" lvl="0" indent="0">
              <a:buNone/>
            </a:pPr>
            <a:r>
              <a:rPr lang="en-US" dirty="0"/>
              <a:t>Treatment with long-acting nitrates should be added to baseline therapy with either a B-blocker or calcium channel blocker or a combination of the two.</a:t>
            </a:r>
          </a:p>
          <a:p>
            <a:pPr marL="0" indent="0">
              <a:buNone/>
            </a:pPr>
            <a:endParaRPr lang="en-US" dirty="0"/>
          </a:p>
        </p:txBody>
      </p:sp>
    </p:spTree>
    <p:extLst>
      <p:ext uri="{BB962C8B-B14F-4D97-AF65-F5344CB8AC3E}">
        <p14:creationId xmlns:p14="http://schemas.microsoft.com/office/powerpoint/2010/main" val="590882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Interventional Approaches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 In most patients with IHD, the most effective treatments to improve myocardial oxygen supply are invasive mechanical interventions: </a:t>
            </a:r>
            <a:r>
              <a:rPr lang="en-US" b="1" dirty="0"/>
              <a:t>percutaneous</a:t>
            </a:r>
            <a:r>
              <a:rPr lang="en-US" dirty="0"/>
              <a:t> </a:t>
            </a:r>
            <a:r>
              <a:rPr lang="en-US" b="1" dirty="0"/>
              <a:t>coronary intervention (PCI) </a:t>
            </a:r>
            <a:r>
              <a:rPr lang="en-US" dirty="0"/>
              <a:t>and </a:t>
            </a:r>
            <a:r>
              <a:rPr lang="en-US" b="1" dirty="0"/>
              <a:t>coronary artery bypass graft</a:t>
            </a:r>
            <a:r>
              <a:rPr lang="en-US" dirty="0"/>
              <a:t> </a:t>
            </a:r>
            <a:r>
              <a:rPr lang="en-US" b="1" dirty="0"/>
              <a:t>(CABG) surgery</a:t>
            </a:r>
            <a:r>
              <a:rPr lang="en-US" dirty="0"/>
              <a:t>.</a:t>
            </a:r>
          </a:p>
          <a:p>
            <a:pPr marL="0" indent="0">
              <a:buNone/>
            </a:pPr>
            <a:r>
              <a:rPr lang="en-US" b="1" dirty="0"/>
              <a:t> </a:t>
            </a:r>
            <a:endParaRPr lang="en-US" dirty="0"/>
          </a:p>
          <a:p>
            <a:r>
              <a:rPr lang="en-US" dirty="0"/>
              <a:t>Percutaneous Coronary Intervention When drug therapy fails or if extensive coronary atherosclerosis is present, PCI is often performed to restore coronary blood ﬂow, relieve symptoms, and prevent major adverse cardiac events. Patients with one or more critical coronary </a:t>
            </a:r>
            <a:r>
              <a:rPr lang="en-US" dirty="0" err="1"/>
              <a:t>stenoses</a:t>
            </a:r>
            <a:r>
              <a:rPr lang="en-US" dirty="0"/>
              <a:t> (i.e., greater than 70% occlusion of the coronary lumen) detected during coronary angiography may be candidates for PCI.</a:t>
            </a:r>
            <a:endParaRPr lang="en-US" dirty="0"/>
          </a:p>
        </p:txBody>
      </p:sp>
    </p:spTree>
    <p:extLst>
      <p:ext uri="{BB962C8B-B14F-4D97-AF65-F5344CB8AC3E}">
        <p14:creationId xmlns:p14="http://schemas.microsoft.com/office/powerpoint/2010/main" val="3759311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Interventional Approaches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Several catheter-based interventions may be used during PCI, including:</a:t>
            </a:r>
          </a:p>
          <a:p>
            <a:pPr marL="0" indent="0">
              <a:buNone/>
            </a:pPr>
            <a:r>
              <a:rPr lang="en-US" dirty="0"/>
              <a:t>• Percutaneous </a:t>
            </a:r>
            <a:r>
              <a:rPr lang="en-US" dirty="0" err="1"/>
              <a:t>transluminal</a:t>
            </a:r>
            <a:r>
              <a:rPr lang="en-US" dirty="0"/>
              <a:t> coronary angioplasty (PTCA); </a:t>
            </a:r>
          </a:p>
          <a:p>
            <a:pPr marL="0" indent="0">
              <a:buNone/>
            </a:pPr>
            <a:r>
              <a:rPr lang="en-US" dirty="0"/>
              <a:t>• Intracoronary bare metal stent placement; </a:t>
            </a:r>
          </a:p>
          <a:p>
            <a:pPr marL="0" indent="0">
              <a:buNone/>
            </a:pPr>
            <a:r>
              <a:rPr lang="en-US" dirty="0"/>
              <a:t>• Intracoronary drug-eluting stent placement; and</a:t>
            </a:r>
          </a:p>
          <a:p>
            <a:pPr marL="0" indent="0">
              <a:buNone/>
            </a:pPr>
            <a:r>
              <a:rPr lang="en-US" dirty="0"/>
              <a:t> • Rotational </a:t>
            </a:r>
            <a:r>
              <a:rPr lang="en-US" dirty="0" err="1"/>
              <a:t>atherectomy</a:t>
            </a:r>
            <a:r>
              <a:rPr lang="en-US" dirty="0"/>
              <a:t>.</a:t>
            </a:r>
          </a:p>
          <a:p>
            <a:pPr marL="0" indent="0">
              <a:buNone/>
            </a:pPr>
            <a:endParaRPr lang="en-US" dirty="0"/>
          </a:p>
        </p:txBody>
      </p:sp>
    </p:spTree>
    <p:extLst>
      <p:ext uri="{BB962C8B-B14F-4D97-AF65-F5344CB8AC3E}">
        <p14:creationId xmlns:p14="http://schemas.microsoft.com/office/powerpoint/2010/main" val="3480196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Interventional Approaches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In chronic stable angina, percutaneous coronary intervention is reserved for patients who remain symptomatic despite optimal medical therapy, patients unable to tolerate adverse effects of medications, and those with high-risk findings on noninvasive imaging. </a:t>
            </a:r>
          </a:p>
          <a:p>
            <a:pPr lvl="0"/>
            <a:r>
              <a:rPr lang="en-US" dirty="0"/>
              <a:t>Patients with stable angina who undergo percutaneous coronary intervention should receive </a:t>
            </a:r>
            <a:r>
              <a:rPr lang="en-US" dirty="0" err="1"/>
              <a:t>clopidogrel</a:t>
            </a:r>
            <a:r>
              <a:rPr lang="en-US" dirty="0"/>
              <a:t> for 6 </a:t>
            </a:r>
            <a:r>
              <a:rPr lang="en-US" dirty="0" err="1"/>
              <a:t>monthes</a:t>
            </a:r>
            <a:r>
              <a:rPr lang="en-US" dirty="0"/>
              <a:t> following placement of a drug-eluting stent and for 2 weeks to 1 month following placement of a bare-metal stent; aspirin should be continued indefinitely. </a:t>
            </a:r>
          </a:p>
          <a:p>
            <a:endParaRPr lang="en-US" dirty="0"/>
          </a:p>
        </p:txBody>
      </p:sp>
    </p:spTree>
    <p:extLst>
      <p:ext uri="{BB962C8B-B14F-4D97-AF65-F5344CB8AC3E}">
        <p14:creationId xmlns:p14="http://schemas.microsoft.com/office/powerpoint/2010/main" val="3325985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Interventional Approaches</a:t>
            </a:r>
            <a:endParaRPr lang="en-US" dirty="0"/>
          </a:p>
        </p:txBody>
      </p:sp>
      <p:sp>
        <p:nvSpPr>
          <p:cNvPr id="3" name="Content Placeholder 2"/>
          <p:cNvSpPr>
            <a:spLocks noGrp="1"/>
          </p:cNvSpPr>
          <p:nvPr>
            <p:ph idx="1"/>
          </p:nvPr>
        </p:nvSpPr>
        <p:spPr/>
        <p:txBody>
          <a:bodyPr/>
          <a:lstStyle/>
          <a:p>
            <a:pPr lvl="0"/>
            <a:r>
              <a:rPr lang="en-US" dirty="0"/>
              <a:t>Coronary Artery Bypass Graft Surgery As an alternative to PCI, CABG surgery, or open-heart surgery, may be performed if the patient is found to have extensive coronary atherosclerosis (generally greater than 70% occlusion of three or more coronary arteries) or is refractory to medical treatment. In the former case, CABG surgery has been shown to reduce mortality from IHD.</a:t>
            </a:r>
          </a:p>
          <a:p>
            <a:endParaRPr lang="en-US" dirty="0"/>
          </a:p>
        </p:txBody>
      </p:sp>
    </p:spTree>
    <p:extLst>
      <p:ext uri="{BB962C8B-B14F-4D97-AF65-F5344CB8AC3E}">
        <p14:creationId xmlns:p14="http://schemas.microsoft.com/office/powerpoint/2010/main" val="40081613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r>
              <a:rPr lang="en-US" sz="8800" dirty="0" smtClean="0"/>
              <a:t>THANK YOU</a:t>
            </a:r>
            <a:endParaRPr lang="en-US" sz="8800" dirty="0"/>
          </a:p>
        </p:txBody>
      </p:sp>
    </p:spTree>
    <p:extLst>
      <p:ext uri="{BB962C8B-B14F-4D97-AF65-F5344CB8AC3E}">
        <p14:creationId xmlns:p14="http://schemas.microsoft.com/office/powerpoint/2010/main" val="3209340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Ischemic Heart Disease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a:t>The major goals for the treatment of IHD are to:</a:t>
            </a:r>
          </a:p>
          <a:p>
            <a:pPr marL="0" indent="0">
              <a:buNone/>
            </a:pPr>
            <a:r>
              <a:rPr lang="en-US" dirty="0"/>
              <a:t>• Prevent acute coronary syndromes and death </a:t>
            </a:r>
          </a:p>
          <a:p>
            <a:pPr marL="0" indent="0">
              <a:buNone/>
            </a:pPr>
            <a:r>
              <a:rPr lang="en-US" dirty="0"/>
              <a:t>• Alleviate acute symptoms of myocardial ischemia</a:t>
            </a:r>
          </a:p>
          <a:p>
            <a:pPr marL="0" indent="0">
              <a:buNone/>
            </a:pPr>
            <a:r>
              <a:rPr lang="en-US" dirty="0"/>
              <a:t>• Prevent recurrent symptoms of myocardial ischemia and </a:t>
            </a:r>
          </a:p>
          <a:p>
            <a:pPr marL="0" indent="0">
              <a:buNone/>
            </a:pPr>
            <a:r>
              <a:rPr lang="en-US" dirty="0"/>
              <a:t>• Avoid or minimize adverse treatment effects.</a:t>
            </a:r>
          </a:p>
          <a:p>
            <a:pPr marL="0" indent="0">
              <a:buNone/>
            </a:pPr>
            <a:endParaRPr lang="en-US" dirty="0"/>
          </a:p>
        </p:txBody>
      </p:sp>
    </p:spTree>
    <p:extLst>
      <p:ext uri="{BB962C8B-B14F-4D97-AF65-F5344CB8AC3E}">
        <p14:creationId xmlns:p14="http://schemas.microsoft.com/office/powerpoint/2010/main" val="1970522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Non- pharmacological therapy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Lifestyle modifications include smoking cessation, dietary modifications, increased physical activity, and weight loss.</a:t>
            </a:r>
          </a:p>
          <a:p>
            <a:endParaRPr lang="en-US" dirty="0"/>
          </a:p>
        </p:txBody>
      </p:sp>
    </p:spTree>
    <p:extLst>
      <p:ext uri="{BB962C8B-B14F-4D97-AF65-F5344CB8AC3E}">
        <p14:creationId xmlns:p14="http://schemas.microsoft.com/office/powerpoint/2010/main" val="1223793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Pharmacological Therapy</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Since chronic stable angina usually results from increased myocardial oxygen demand in the face of a relatively fixed reduction in oxygen supply, drug treatment is primarily aimed at reducing oxygen demand.</a:t>
            </a:r>
          </a:p>
          <a:p>
            <a:pPr marL="0" indent="0">
              <a:buNone/>
            </a:pPr>
            <a:endParaRPr lang="en-US" dirty="0"/>
          </a:p>
        </p:txBody>
      </p:sp>
    </p:spTree>
    <p:extLst>
      <p:ext uri="{BB962C8B-B14F-4D97-AF65-F5344CB8AC3E}">
        <p14:creationId xmlns:p14="http://schemas.microsoft.com/office/powerpoint/2010/main" val="1927734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sz="3600" b="1" dirty="0"/>
              <a:t>Pharmacotherapy to Prevent Acute Coronary Syndromes and Death</a:t>
            </a:r>
            <a:r>
              <a:rPr lang="en-US" dirty="0"/>
              <a:t/>
            </a:r>
            <a:br>
              <a:rPr lang="en-US" dirty="0"/>
            </a:br>
            <a:endParaRPr lang="en-US" dirty="0"/>
          </a:p>
        </p:txBody>
      </p:sp>
      <p:sp>
        <p:nvSpPr>
          <p:cNvPr id="3" name="Content Placeholder 2"/>
          <p:cNvSpPr>
            <a:spLocks noGrp="1"/>
          </p:cNvSpPr>
          <p:nvPr>
            <p:ph idx="1"/>
          </p:nvPr>
        </p:nvSpPr>
        <p:spPr/>
        <p:txBody>
          <a:bodyPr/>
          <a:lstStyle/>
          <a:p>
            <a:pPr marL="0" lvl="0" indent="0">
              <a:buNone/>
            </a:pPr>
            <a:r>
              <a:rPr lang="en-US" b="1" dirty="0" smtClean="0"/>
              <a:t>1- Short- </a:t>
            </a:r>
            <a:r>
              <a:rPr lang="en-US" b="1" dirty="0"/>
              <a:t>acting nitrates</a:t>
            </a:r>
            <a:r>
              <a:rPr lang="en-US" dirty="0"/>
              <a:t> are indicated to acutely relieve angina. All patients with a history of angina should have sublingual nitroglycerin tablets or spray to relieve acute ischemic symptoms at the onset of an angina attack, a 0.3 to 0.4 mg dose of nitroglycerin (tablet or spray) should be administered sublingually, and repeated every 5 minutes until symptoms resolve.</a:t>
            </a:r>
          </a:p>
          <a:p>
            <a:endParaRPr lang="en-US" dirty="0"/>
          </a:p>
        </p:txBody>
      </p:sp>
    </p:spTree>
    <p:extLst>
      <p:ext uri="{BB962C8B-B14F-4D97-AF65-F5344CB8AC3E}">
        <p14:creationId xmlns:p14="http://schemas.microsoft.com/office/powerpoint/2010/main" val="3021219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Pharmacotherapy to Prevent Acute Coronary Syndromes and Death</a:t>
            </a:r>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2- Antiplatelet </a:t>
            </a:r>
            <a:r>
              <a:rPr lang="en-US" dirty="0"/>
              <a:t>therapy with aspirin should be considered for all patients without contraindications, particularly in patients with a history of myocardial infarction. Aspirin doses of 75 to 325 mg daily have been shown to be </a:t>
            </a:r>
            <a:r>
              <a:rPr lang="en-US" dirty="0" err="1"/>
              <a:t>cardioprotective</a:t>
            </a:r>
            <a:r>
              <a:rPr lang="en-US" dirty="0"/>
              <a:t>. If aspirin is contraindicated (e.g., aspirin allergy, active peptic ulcer disease, or active internal bleeding) or is not tolerated by the patient, other antiplatelet agents such as </a:t>
            </a:r>
            <a:r>
              <a:rPr lang="en-US" dirty="0" err="1"/>
              <a:t>clopidogrel</a:t>
            </a:r>
            <a:r>
              <a:rPr lang="en-US" dirty="0"/>
              <a:t> should be considered.</a:t>
            </a:r>
          </a:p>
          <a:p>
            <a:endParaRPr lang="en-US" dirty="0"/>
          </a:p>
        </p:txBody>
      </p:sp>
    </p:spTree>
    <p:extLst>
      <p:ext uri="{BB962C8B-B14F-4D97-AF65-F5344CB8AC3E}">
        <p14:creationId xmlns:p14="http://schemas.microsoft.com/office/powerpoint/2010/main" val="2894056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Pharmacotherapy to Prevent Acute Coronary Syndromes and Death</a:t>
            </a:r>
            <a:endParaRPr lang="en-US" dirty="0"/>
          </a:p>
        </p:txBody>
      </p:sp>
      <p:sp>
        <p:nvSpPr>
          <p:cNvPr id="3" name="Content Placeholder 2"/>
          <p:cNvSpPr>
            <a:spLocks noGrp="1"/>
          </p:cNvSpPr>
          <p:nvPr>
            <p:ph idx="1"/>
          </p:nvPr>
        </p:nvSpPr>
        <p:spPr/>
        <p:txBody>
          <a:bodyPr/>
          <a:lstStyle/>
          <a:p>
            <a:pPr marL="0" lvl="0" indent="0">
              <a:buNone/>
            </a:pPr>
            <a:r>
              <a:rPr lang="en-US" dirty="0" smtClean="0"/>
              <a:t>3- ACE </a:t>
            </a:r>
            <a:r>
              <a:rPr lang="en-US" dirty="0"/>
              <a:t>inhibitors should be considered in ischemic heart disease patients who also have diabetes mellitus, left ventricular dysfunction, history of myocardial infarction, or any combination of these.</a:t>
            </a:r>
          </a:p>
          <a:p>
            <a:endParaRPr lang="en-US" dirty="0"/>
          </a:p>
        </p:txBody>
      </p:sp>
    </p:spTree>
    <p:extLst>
      <p:ext uri="{BB962C8B-B14F-4D97-AF65-F5344CB8AC3E}">
        <p14:creationId xmlns:p14="http://schemas.microsoft.com/office/powerpoint/2010/main" val="1040848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Pharmacotherapy to Prevent Acute Coronary Syndromes and Death</a:t>
            </a:r>
            <a:endParaRPr lang="en-US" dirty="0"/>
          </a:p>
        </p:txBody>
      </p:sp>
      <p:sp>
        <p:nvSpPr>
          <p:cNvPr id="3" name="Content Placeholder 2"/>
          <p:cNvSpPr>
            <a:spLocks noGrp="1"/>
          </p:cNvSpPr>
          <p:nvPr>
            <p:ph idx="1"/>
          </p:nvPr>
        </p:nvSpPr>
        <p:spPr/>
        <p:txBody>
          <a:bodyPr>
            <a:normAutofit fontScale="92500"/>
          </a:bodyPr>
          <a:lstStyle/>
          <a:p>
            <a:pPr marL="0" lvl="0" indent="0">
              <a:buNone/>
            </a:pPr>
            <a:r>
              <a:rPr lang="en-US" dirty="0" smtClean="0"/>
              <a:t>4- </a:t>
            </a:r>
            <a:r>
              <a:rPr lang="en-US" dirty="0"/>
              <a:t>Patients with chronic stable angina should receive </a:t>
            </a:r>
            <a:r>
              <a:rPr lang="en-US" b="1" dirty="0"/>
              <a:t>statin</a:t>
            </a:r>
            <a:r>
              <a:rPr lang="en-US" dirty="0"/>
              <a:t> therapy unless contraindicated. </a:t>
            </a:r>
          </a:p>
          <a:p>
            <a:pPr marL="0" indent="0">
              <a:buNone/>
            </a:pPr>
            <a:r>
              <a:rPr lang="en-US" dirty="0" smtClean="0"/>
              <a:t> -  </a:t>
            </a:r>
            <a:r>
              <a:rPr lang="en-US" dirty="0"/>
              <a:t>statins and angiotensin-converting enzyme (ACE) inhibitors are believed to provide </a:t>
            </a:r>
            <a:r>
              <a:rPr lang="en-US" dirty="0" err="1"/>
              <a:t>vasculoprotective</a:t>
            </a:r>
            <a:r>
              <a:rPr lang="en-US" dirty="0"/>
              <a:t> effects (properties that are generally protective of the vasculature, which may include anti-inﬂammatory effects, antiplatelet effects, improvement in endothelial function, and improvement in arterial compliance and tone), and in addition to aspirin, have been shown to reduce the risk of acute coronary events as well as mortality in patients with IHD</a:t>
            </a:r>
          </a:p>
          <a:p>
            <a:endParaRPr lang="en-US" dirty="0"/>
          </a:p>
        </p:txBody>
      </p:sp>
    </p:spTree>
    <p:extLst>
      <p:ext uri="{BB962C8B-B14F-4D97-AF65-F5344CB8AC3E}">
        <p14:creationId xmlns:p14="http://schemas.microsoft.com/office/powerpoint/2010/main" val="3221108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Pharmacotherapy to Prevent Acute Coronary Syndromes and Death</a:t>
            </a:r>
            <a:endParaRPr lang="en-US" dirty="0"/>
          </a:p>
        </p:txBody>
      </p:sp>
      <p:sp>
        <p:nvSpPr>
          <p:cNvPr id="3" name="Content Placeholder 2"/>
          <p:cNvSpPr>
            <a:spLocks noGrp="1"/>
          </p:cNvSpPr>
          <p:nvPr>
            <p:ph idx="1"/>
          </p:nvPr>
        </p:nvSpPr>
        <p:spPr/>
        <p:txBody>
          <a:bodyPr/>
          <a:lstStyle/>
          <a:p>
            <a:pPr marL="0" indent="0">
              <a:buNone/>
            </a:pPr>
            <a:r>
              <a:rPr lang="en-US" b="1" dirty="0"/>
              <a:t> </a:t>
            </a:r>
            <a:r>
              <a:rPr lang="en-US" b="1" dirty="0" smtClean="0"/>
              <a:t>5- </a:t>
            </a:r>
            <a:r>
              <a:rPr lang="en-US" dirty="0"/>
              <a:t>B Blockers, calcium channel blockers (CCBs), and long acting nitrates are traditionally used to prevent ischemic symptoms,  reduce the frequency of angina and improve exercise tolerance.</a:t>
            </a:r>
          </a:p>
          <a:p>
            <a:endParaRPr lang="en-US" dirty="0"/>
          </a:p>
        </p:txBody>
      </p:sp>
    </p:spTree>
    <p:extLst>
      <p:ext uri="{BB962C8B-B14F-4D97-AF65-F5344CB8AC3E}">
        <p14:creationId xmlns:p14="http://schemas.microsoft.com/office/powerpoint/2010/main" val="7440038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TotalTime>
  <Words>747</Words>
  <Application>Microsoft Office PowerPoint</Application>
  <PresentationFormat>On-screen Show (4:3)</PresentationFormat>
  <Paragraphs>46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Ischemic Heart Disease </vt:lpstr>
      <vt:lpstr>Ischemic Heart Disease </vt:lpstr>
      <vt:lpstr>Non- pharmacological therapy </vt:lpstr>
      <vt:lpstr>Pharmacological Therapy </vt:lpstr>
      <vt:lpstr>Pharmacotherapy to Prevent Acute Coronary Syndromes and Death </vt:lpstr>
      <vt:lpstr>Pharmacotherapy to Prevent Acute Coronary Syndromes and Death</vt:lpstr>
      <vt:lpstr>Pharmacotherapy to Prevent Acute Coronary Syndromes and Death</vt:lpstr>
      <vt:lpstr>Pharmacotherapy to Prevent Acute Coronary Syndromes and Death</vt:lpstr>
      <vt:lpstr>Pharmacotherapy to Prevent Acute Coronary Syndromes and Death</vt:lpstr>
      <vt:lpstr>Pharmacotherapy to Prevent Acute Coronary Syndromes and Death</vt:lpstr>
      <vt:lpstr>  Interventional Approaches </vt:lpstr>
      <vt:lpstr>Interventional Approaches </vt:lpstr>
      <vt:lpstr>Interventional Approaches </vt:lpstr>
      <vt:lpstr>Interventional Approaches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Ischemic Heart Disease </dc:title>
  <dc:creator>yahyaa</dc:creator>
  <cp:lastModifiedBy>DR.Ahmed Saker 2o1O</cp:lastModifiedBy>
  <cp:revision>2</cp:revision>
  <dcterms:created xsi:type="dcterms:W3CDTF">2006-08-16T00:00:00Z</dcterms:created>
  <dcterms:modified xsi:type="dcterms:W3CDTF">2019-06-14T15:10:09Z</dcterms:modified>
</cp:coreProperties>
</file>