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6/14/2019</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6/14/2019</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ACUTE CORONARY ARTERY DISEASE (NON- STEMI)</a:t>
            </a:r>
            <a:endParaRPr lang="en-US" dirty="0"/>
          </a:p>
        </p:txBody>
      </p:sp>
      <p:sp>
        <p:nvSpPr>
          <p:cNvPr id="3" name="Subtitle 2"/>
          <p:cNvSpPr>
            <a:spLocks noGrp="1"/>
          </p:cNvSpPr>
          <p:nvPr>
            <p:ph type="subTitle" idx="1"/>
          </p:nvPr>
        </p:nvSpPr>
        <p:spPr/>
        <p:txBody>
          <a:bodyPr/>
          <a:lstStyle/>
          <a:p>
            <a:r>
              <a:rPr lang="en-US" dirty="0" smtClean="0"/>
              <a:t>DONE BY:</a:t>
            </a:r>
          </a:p>
          <a:p>
            <a:r>
              <a:rPr lang="en-US" dirty="0" err="1" smtClean="0"/>
              <a:t>Assest</a:t>
            </a:r>
            <a:r>
              <a:rPr lang="en-US" dirty="0" smtClean="0"/>
              <a:t>. </a:t>
            </a:r>
            <a:r>
              <a:rPr lang="en-US" dirty="0" err="1" smtClean="0"/>
              <a:t>Lec</a:t>
            </a:r>
            <a:r>
              <a:rPr lang="en-US" dirty="0" smtClean="0"/>
              <a:t>. </a:t>
            </a:r>
            <a:r>
              <a:rPr lang="en-US" dirty="0" err="1" smtClean="0"/>
              <a:t>Shaymma</a:t>
            </a:r>
            <a:r>
              <a:rPr lang="en-US" dirty="0" smtClean="0"/>
              <a:t> </a:t>
            </a:r>
            <a:r>
              <a:rPr lang="en-US" dirty="0" err="1" smtClean="0"/>
              <a:t>Hasan</a:t>
            </a:r>
            <a:r>
              <a:rPr lang="en-US" dirty="0" smtClean="0"/>
              <a:t> Abbas</a:t>
            </a:r>
            <a:endParaRPr lang="en-US" dirty="0"/>
          </a:p>
        </p:txBody>
      </p:sp>
    </p:spTree>
    <p:extLst>
      <p:ext uri="{BB962C8B-B14F-4D97-AF65-F5344CB8AC3E}">
        <p14:creationId xmlns:p14="http://schemas.microsoft.com/office/powerpoint/2010/main" val="158148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Secondary Prevention Following Myocardial Infarction</a:t>
            </a:r>
            <a:endParaRPr lang="en-US" dirty="0"/>
          </a:p>
        </p:txBody>
      </p:sp>
      <p:sp>
        <p:nvSpPr>
          <p:cNvPr id="3" name="Content Placeholder 2"/>
          <p:cNvSpPr>
            <a:spLocks noGrp="1"/>
          </p:cNvSpPr>
          <p:nvPr>
            <p:ph idx="1"/>
          </p:nvPr>
        </p:nvSpPr>
        <p:spPr/>
        <p:txBody>
          <a:bodyPr>
            <a:normAutofit/>
          </a:bodyPr>
          <a:lstStyle/>
          <a:p>
            <a:r>
              <a:rPr lang="en-US" dirty="0"/>
              <a:t>Most patients will receive a statin to reduce low-density lipoprotein cholesterol to less than 100 mg/</a:t>
            </a:r>
            <a:r>
              <a:rPr lang="en-US" dirty="0" err="1"/>
              <a:t>dL</a:t>
            </a:r>
            <a:r>
              <a:rPr lang="en-US" dirty="0"/>
              <a:t>. </a:t>
            </a:r>
          </a:p>
          <a:p>
            <a:r>
              <a:rPr lang="en-US" dirty="0"/>
              <a:t>Selected patients will also be treated with long term warfarin anticoagulation. For all ACS patients, treatment and control of modifiable risk factors such as hypertension, dyslipidemia, and diabetes mellitus is essential.</a:t>
            </a:r>
          </a:p>
        </p:txBody>
      </p:sp>
    </p:spTree>
    <p:extLst>
      <p:ext uri="{BB962C8B-B14F-4D97-AF65-F5344CB8AC3E}">
        <p14:creationId xmlns:p14="http://schemas.microsoft.com/office/powerpoint/2010/main" val="3569211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a:bodyPr>
          <a:lstStyle/>
          <a:p>
            <a:r>
              <a:rPr lang="en-US" sz="9600" dirty="0" smtClean="0"/>
              <a:t>Thank you</a:t>
            </a:r>
            <a:endParaRPr lang="en-US" sz="9600" dirty="0"/>
          </a:p>
        </p:txBody>
      </p:sp>
    </p:spTree>
    <p:extLst>
      <p:ext uri="{BB962C8B-B14F-4D97-AF65-F5344CB8AC3E}">
        <p14:creationId xmlns:p14="http://schemas.microsoft.com/office/powerpoint/2010/main" val="322384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92500"/>
          </a:bodyPr>
          <a:lstStyle/>
          <a:p>
            <a:r>
              <a:rPr lang="en-US" dirty="0"/>
              <a:t>According to the ACC/AHA non–ST-segment elevation ACS practice guidelines, in the absence of contraindications, early pharmacotherapy of NSTE ACS should include</a:t>
            </a:r>
          </a:p>
          <a:p>
            <a:pPr marL="0" lvl="0" indent="0">
              <a:buNone/>
            </a:pPr>
            <a:r>
              <a:rPr lang="en-US" dirty="0" smtClean="0"/>
              <a:t>1- intranasal </a:t>
            </a:r>
            <a:r>
              <a:rPr lang="en-US" dirty="0"/>
              <a:t>oxygen (if oxygen saturation is low),</a:t>
            </a:r>
          </a:p>
          <a:p>
            <a:pPr marL="0" lvl="0" indent="0">
              <a:buNone/>
            </a:pPr>
            <a:r>
              <a:rPr lang="en-US" b="1" dirty="0" smtClean="0"/>
              <a:t>2- Nitrates </a:t>
            </a:r>
            <a:r>
              <a:rPr lang="en-US" dirty="0"/>
              <a:t>Sublingual NTG followed by intravenous NTG should be administered to patients with NSTE ACS and ongoing ischemia</a:t>
            </a:r>
          </a:p>
          <a:p>
            <a:endParaRPr lang="en-US" dirty="0"/>
          </a:p>
        </p:txBody>
      </p:sp>
    </p:spTree>
    <p:extLst>
      <p:ext uri="{BB962C8B-B14F-4D97-AF65-F5344CB8AC3E}">
        <p14:creationId xmlns:p14="http://schemas.microsoft.com/office/powerpoint/2010/main" val="119234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lstStyle/>
          <a:p>
            <a:pPr marL="0" lvl="0" indent="0">
              <a:buNone/>
            </a:pPr>
            <a:r>
              <a:rPr lang="en-US" dirty="0" smtClean="0"/>
              <a:t>3-  </a:t>
            </a:r>
            <a:r>
              <a:rPr lang="en-US" b="1" dirty="0"/>
              <a:t>Aspirin. </a:t>
            </a:r>
            <a:r>
              <a:rPr lang="en-US" dirty="0"/>
              <a:t>aspirin reduces the risk of death or developing MI by about 50% (compared to no antiplatelet therapy) in patients with NSTE ACS. Therefore, aspirin remains the cornerstone of early treatment for all ACS. Dosing of aspirin for NSTE ACS is the same as that for STE ACS . Aspirin is continued indefinitely.</a:t>
            </a:r>
          </a:p>
          <a:p>
            <a:endParaRPr lang="en-US" dirty="0"/>
          </a:p>
        </p:txBody>
      </p:sp>
    </p:spTree>
    <p:extLst>
      <p:ext uri="{BB962C8B-B14F-4D97-AF65-F5344CB8AC3E}">
        <p14:creationId xmlns:p14="http://schemas.microsoft.com/office/powerpoint/2010/main" val="2689282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smtClean="0"/>
              <a:t>4- </a:t>
            </a:r>
            <a:r>
              <a:rPr lang="en-US" b="1" dirty="0" err="1" smtClean="0"/>
              <a:t>Thienopyridines</a:t>
            </a:r>
            <a:endParaRPr lang="en-US" dirty="0"/>
          </a:p>
          <a:p>
            <a:pPr marL="0" indent="0">
              <a:buNone/>
            </a:pPr>
            <a:r>
              <a:rPr lang="en-US" dirty="0" smtClean="0"/>
              <a:t> For </a:t>
            </a:r>
            <a:r>
              <a:rPr lang="en-US" dirty="0"/>
              <a:t>patients with NSTE ACS, </a:t>
            </a:r>
            <a:r>
              <a:rPr lang="en-US" dirty="0" err="1"/>
              <a:t>clopidogrel</a:t>
            </a:r>
            <a:r>
              <a:rPr lang="en-US" dirty="0"/>
              <a:t> started on the first day of hospitalization as a 300 to 600 mg loading dose and followed the next day by 75 mg orally per day </a:t>
            </a:r>
          </a:p>
          <a:p>
            <a:pPr marL="0" indent="0">
              <a:buNone/>
            </a:pPr>
            <a:r>
              <a:rPr lang="en-US" dirty="0" smtClean="0"/>
              <a:t> for </a:t>
            </a:r>
            <a:r>
              <a:rPr lang="en-US" dirty="0"/>
              <a:t>9 to 12 months</a:t>
            </a:r>
            <a:r>
              <a:rPr lang="en-US" dirty="0" smtClean="0"/>
              <a:t>.</a:t>
            </a:r>
            <a:r>
              <a:rPr lang="en-US" dirty="0"/>
              <a:t> </a:t>
            </a:r>
          </a:p>
          <a:p>
            <a:pPr marL="0" lvl="0" indent="0">
              <a:buNone/>
            </a:pPr>
            <a:r>
              <a:rPr lang="en-US" b="1" dirty="0" smtClean="0"/>
              <a:t>5- Beta-Blockers</a:t>
            </a:r>
            <a:endParaRPr lang="en-US" dirty="0"/>
          </a:p>
          <a:p>
            <a:pPr marL="0" indent="0">
              <a:buNone/>
            </a:pPr>
            <a:r>
              <a:rPr lang="en-US" dirty="0"/>
              <a:t>Intravenous -blockers followed by oral -blockers should be administered to all patients with NSTE ACS in the absence of contraindications.</a:t>
            </a:r>
          </a:p>
          <a:p>
            <a:endParaRPr lang="en-US" dirty="0"/>
          </a:p>
        </p:txBody>
      </p:sp>
    </p:spTree>
    <p:extLst>
      <p:ext uri="{BB962C8B-B14F-4D97-AF65-F5344CB8AC3E}">
        <p14:creationId xmlns:p14="http://schemas.microsoft.com/office/powerpoint/2010/main" val="3589589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lstStyle/>
          <a:p>
            <a:pPr marL="0" lvl="0" indent="0">
              <a:buNone/>
            </a:pPr>
            <a:r>
              <a:rPr lang="en-US" b="1" dirty="0" smtClean="0"/>
              <a:t>6- Anticoagulants</a:t>
            </a:r>
            <a:endParaRPr lang="en-US" dirty="0"/>
          </a:p>
          <a:p>
            <a:pPr marL="0" indent="0">
              <a:buNone/>
            </a:pPr>
            <a:r>
              <a:rPr lang="en-US" dirty="0"/>
              <a:t>Either UFH or LMWH should be administered to patients with NSTE ACS. Therapy should be continued for up to 48 hours or until the end of the angiography or PCI procedure.</a:t>
            </a:r>
          </a:p>
          <a:p>
            <a:pPr marL="0" lvl="0" indent="0">
              <a:buNone/>
            </a:pPr>
            <a:r>
              <a:rPr lang="en-US" dirty="0" smtClean="0"/>
              <a:t>7- Morphine </a:t>
            </a:r>
            <a:r>
              <a:rPr lang="en-US" dirty="0"/>
              <a:t>is also administered to patients as described previously. </a:t>
            </a:r>
          </a:p>
          <a:p>
            <a:endParaRPr lang="en-US" dirty="0"/>
          </a:p>
        </p:txBody>
      </p:sp>
    </p:spTree>
    <p:extLst>
      <p:ext uri="{BB962C8B-B14F-4D97-AF65-F5344CB8AC3E}">
        <p14:creationId xmlns:p14="http://schemas.microsoft.com/office/powerpoint/2010/main" val="4130484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lstStyle/>
          <a:p>
            <a:pPr marL="0" lvl="0" indent="0">
              <a:buNone/>
            </a:pPr>
            <a:r>
              <a:rPr lang="en-US" b="1" dirty="0" smtClean="0"/>
              <a:t>8- </a:t>
            </a:r>
            <a:r>
              <a:rPr lang="en-US" b="1" dirty="0" err="1" smtClean="0"/>
              <a:t>Fibrinolytic</a:t>
            </a:r>
            <a:r>
              <a:rPr lang="en-US" b="1" dirty="0" smtClean="0"/>
              <a:t> </a:t>
            </a:r>
            <a:r>
              <a:rPr lang="en-US" b="1" dirty="0"/>
              <a:t>Therapy:  </a:t>
            </a:r>
            <a:r>
              <a:rPr lang="en-US" dirty="0" err="1"/>
              <a:t>Fibrinolytic</a:t>
            </a:r>
            <a:r>
              <a:rPr lang="en-US" dirty="0"/>
              <a:t> therapy is not indicated in any patient with NSTE</a:t>
            </a:r>
          </a:p>
          <a:p>
            <a:pPr marL="0" indent="0">
              <a:buNone/>
            </a:pPr>
            <a:r>
              <a:rPr lang="en-US" dirty="0"/>
              <a:t>ACS, as increased mortality has been reported with </a:t>
            </a:r>
            <a:r>
              <a:rPr lang="en-US" dirty="0" err="1"/>
              <a:t>fibrinolytics</a:t>
            </a:r>
            <a:r>
              <a:rPr lang="en-US" dirty="0"/>
              <a:t> compared to controls in clinical trials in which </a:t>
            </a:r>
            <a:r>
              <a:rPr lang="en-US" dirty="0" err="1"/>
              <a:t>fibrinolytics</a:t>
            </a:r>
            <a:r>
              <a:rPr lang="en-US" dirty="0"/>
              <a:t> have been administered to patients with NSTE ACS (patients with</a:t>
            </a:r>
          </a:p>
          <a:p>
            <a:pPr marL="0" indent="0">
              <a:buNone/>
            </a:pPr>
            <a:r>
              <a:rPr lang="en-US" dirty="0"/>
              <a:t>normal or ST-segment depression ECGs).</a:t>
            </a:r>
          </a:p>
          <a:p>
            <a:endParaRPr lang="en-US" dirty="0"/>
          </a:p>
        </p:txBody>
      </p:sp>
    </p:spTree>
    <p:extLst>
      <p:ext uri="{BB962C8B-B14F-4D97-AF65-F5344CB8AC3E}">
        <p14:creationId xmlns:p14="http://schemas.microsoft.com/office/powerpoint/2010/main" val="2820227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smtClean="0"/>
              <a:t>9- Glycoprotein </a:t>
            </a:r>
            <a:r>
              <a:rPr lang="en-US" b="1" dirty="0" err="1"/>
              <a:t>IIb</a:t>
            </a:r>
            <a:r>
              <a:rPr lang="en-US" b="1" dirty="0"/>
              <a:t>/</a:t>
            </a:r>
            <a:r>
              <a:rPr lang="en-US" b="1" dirty="0" err="1"/>
              <a:t>IIIa</a:t>
            </a:r>
            <a:r>
              <a:rPr lang="en-US" b="1" dirty="0"/>
              <a:t> Receptor Inhibitors</a:t>
            </a:r>
            <a:endParaRPr lang="en-US" dirty="0"/>
          </a:p>
          <a:p>
            <a:pPr marL="0" indent="0">
              <a:buNone/>
            </a:pPr>
            <a:r>
              <a:rPr lang="en-US" dirty="0"/>
              <a:t>Administration of </a:t>
            </a:r>
            <a:r>
              <a:rPr lang="en-US" dirty="0" err="1"/>
              <a:t>tirofiban</a:t>
            </a:r>
            <a:r>
              <a:rPr lang="en-US" dirty="0"/>
              <a:t> or </a:t>
            </a:r>
            <a:r>
              <a:rPr lang="en-US" dirty="0" err="1"/>
              <a:t>eptifibatide</a:t>
            </a:r>
            <a:r>
              <a:rPr lang="en-US" dirty="0"/>
              <a:t> is recommended for high-risk NSTE ACS patients as medical therapy without planned revascularization and for patients with continued or recurrent ischemia despite treatment with aspirin and an anticoagulant. In these patients, the benefit of glycoprotein </a:t>
            </a:r>
            <a:r>
              <a:rPr lang="en-US" dirty="0" err="1"/>
              <a:t>IIb</a:t>
            </a:r>
            <a:r>
              <a:rPr lang="en-US" dirty="0"/>
              <a:t>/</a:t>
            </a:r>
            <a:r>
              <a:rPr lang="en-US" dirty="0" err="1"/>
              <a:t>IIIa</a:t>
            </a:r>
            <a:endParaRPr lang="en-US" dirty="0"/>
          </a:p>
          <a:p>
            <a:pPr marL="0" indent="0">
              <a:buNone/>
            </a:pPr>
            <a:r>
              <a:rPr lang="en-US" dirty="0"/>
              <a:t>inhibitors appears to be limited to those undergoing PCI.</a:t>
            </a:r>
          </a:p>
          <a:p>
            <a:pPr marL="0" indent="0">
              <a:buNone/>
            </a:pPr>
            <a:r>
              <a:rPr lang="en-US" dirty="0"/>
              <a:t> </a:t>
            </a:r>
            <a:r>
              <a:rPr lang="en-US" dirty="0" err="1"/>
              <a:t>Abciximab</a:t>
            </a:r>
            <a:r>
              <a:rPr lang="en-US" dirty="0"/>
              <a:t> should not be used in this setting, because its use in such a setting has not been shown to be beneficial.</a:t>
            </a:r>
          </a:p>
          <a:p>
            <a:pPr marL="0" indent="0">
              <a:buNone/>
            </a:pPr>
            <a:endParaRPr lang="en-US" dirty="0"/>
          </a:p>
        </p:txBody>
      </p:sp>
    </p:spTree>
    <p:extLst>
      <p:ext uri="{BB962C8B-B14F-4D97-AF65-F5344CB8AC3E}">
        <p14:creationId xmlns:p14="http://schemas.microsoft.com/office/powerpoint/2010/main" val="311179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Early Pharmacotherapy for Non–ST-Segment Elevation Acute Coronary Syndromes</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b="1" dirty="0" smtClean="0"/>
              <a:t>10- Calcium </a:t>
            </a:r>
            <a:r>
              <a:rPr lang="en-US" b="1" dirty="0"/>
              <a:t>Channel Blockers</a:t>
            </a:r>
            <a:endParaRPr lang="en-US" dirty="0"/>
          </a:p>
          <a:p>
            <a:pPr marL="0" indent="0">
              <a:buNone/>
            </a:pPr>
            <a:r>
              <a:rPr lang="en-US" dirty="0"/>
              <a:t>calcium channel blockers should not be administered to most patients with ACS. Their role is a second-line treatment for patients with certain contraindications</a:t>
            </a:r>
          </a:p>
          <a:p>
            <a:pPr marL="0" indent="0">
              <a:buNone/>
            </a:pPr>
            <a:r>
              <a:rPr lang="en-US" dirty="0"/>
              <a:t>to B-blockers and those with continued ischemia despite B-blocker and nitrate therapy. Administration of either amlodipine, </a:t>
            </a:r>
            <a:r>
              <a:rPr lang="en-US" dirty="0" err="1"/>
              <a:t>diltiazem</a:t>
            </a:r>
            <a:r>
              <a:rPr lang="en-US" dirty="0"/>
              <a:t>, or verapamil is preferred. Agent selection is based on heart rate and left ventricular dysfunction (</a:t>
            </a:r>
            <a:r>
              <a:rPr lang="en-US" dirty="0" err="1"/>
              <a:t>diltiazem</a:t>
            </a:r>
            <a:r>
              <a:rPr lang="en-US" dirty="0"/>
              <a:t> and verapamil are contraindicated in patients with </a:t>
            </a:r>
            <a:r>
              <a:rPr lang="en-US" dirty="0" err="1"/>
              <a:t>bradycardia</a:t>
            </a:r>
            <a:r>
              <a:rPr lang="en-US" dirty="0"/>
              <a:t>, heart block, or systolic heart failure).</a:t>
            </a:r>
          </a:p>
          <a:p>
            <a:pPr marL="0" indent="0">
              <a:buNone/>
            </a:pPr>
            <a:endParaRPr lang="en-US" dirty="0"/>
          </a:p>
        </p:txBody>
      </p:sp>
    </p:spTree>
    <p:extLst>
      <p:ext uri="{BB962C8B-B14F-4D97-AF65-F5344CB8AC3E}">
        <p14:creationId xmlns:p14="http://schemas.microsoft.com/office/powerpoint/2010/main" val="3219092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Secondary Prevention Following Myocardial Infarction</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Pharmacotherapy, which has been proven to decrease mortality, heart failure, </a:t>
            </a:r>
            <a:r>
              <a:rPr lang="en-US" dirty="0" err="1"/>
              <a:t>reinfarction</a:t>
            </a:r>
            <a:r>
              <a:rPr lang="en-US" dirty="0"/>
              <a:t>, or stroke, should be initiated prior to hospital discharge. for secondary prevention, Guidelines from the ACC/AHA suggest that in the absence of contraindications, following MI from either STE ACS or NSTE ACS, patients should receive indefinite treatment with aspirin, a b-blocker, and an ACE inhibitor. For NSTE ACS, most patients should receive </a:t>
            </a:r>
            <a:r>
              <a:rPr lang="en-US" dirty="0" err="1"/>
              <a:t>clopidogrel</a:t>
            </a:r>
            <a:r>
              <a:rPr lang="en-US" dirty="0"/>
              <a:t>, in addition to aspirin, for up to 9 months.</a:t>
            </a:r>
          </a:p>
          <a:p>
            <a:endParaRPr lang="en-US" dirty="0"/>
          </a:p>
          <a:p>
            <a:r>
              <a:rPr lang="en-US" b="1" dirty="0"/>
              <a:t> </a:t>
            </a:r>
            <a:endParaRPr lang="en-US" dirty="0"/>
          </a:p>
          <a:p>
            <a:endParaRPr lang="en-US" dirty="0"/>
          </a:p>
        </p:txBody>
      </p:sp>
    </p:spTree>
    <p:extLst>
      <p:ext uri="{BB962C8B-B14F-4D97-AF65-F5344CB8AC3E}">
        <p14:creationId xmlns:p14="http://schemas.microsoft.com/office/powerpoint/2010/main" val="3612748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647</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ACUTE CORONARY ARTERY DISEASE (NON- STEMI)</vt:lpstr>
      <vt:lpstr>Early Pharmacotherapy for Non–ST-Segment Elevation Acute Coronary Syndromes </vt:lpstr>
      <vt:lpstr>Early Pharmacotherapy for Non–ST-Segment Elevation Acute Coronary Syndromes </vt:lpstr>
      <vt:lpstr>Early Pharmacotherapy for Non–ST-Segment Elevation Acute Coronary Syndromes </vt:lpstr>
      <vt:lpstr>Early Pharmacotherapy for Non–ST-Segment Elevation Acute Coronary Syndromes </vt:lpstr>
      <vt:lpstr>Early Pharmacotherapy for Non–ST-Segment Elevation Acute Coronary Syndromes </vt:lpstr>
      <vt:lpstr>Early Pharmacotherapy for Non–ST-Segment Elevation Acute Coronary Syndromes </vt:lpstr>
      <vt:lpstr>Early Pharmacotherapy for Non–ST-Segment Elevation Acute Coronary Syndromes </vt:lpstr>
      <vt:lpstr>Secondary Prevention Following Myocardial Infarction </vt:lpstr>
      <vt:lpstr>Secondary Prevention Following Myocardial Infarction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CORONARY ARTERY DISEASE (NON- STEMI)</dc:title>
  <dc:creator>yahyaa</dc:creator>
  <cp:lastModifiedBy>DR.Ahmed Saker 2o1O</cp:lastModifiedBy>
  <cp:revision>2</cp:revision>
  <dcterms:created xsi:type="dcterms:W3CDTF">2006-08-16T00:00:00Z</dcterms:created>
  <dcterms:modified xsi:type="dcterms:W3CDTF">2019-06-14T15:47:19Z</dcterms:modified>
</cp:coreProperties>
</file>