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9" r:id="rId5"/>
    <p:sldId id="265" r:id="rId6"/>
    <p:sldId id="266" r:id="rId7"/>
    <p:sldId id="267" r:id="rId8"/>
    <p:sldId id="268" r:id="rId9"/>
    <p:sldId id="270" r:id="rId10"/>
    <p:sldId id="271" r:id="rId11"/>
    <p:sldId id="259" r:id="rId12"/>
    <p:sldId id="275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0722-DA7B-4D0D-A1BF-F5238D8C5AB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C1F3-9813-4B09-B37A-45058CB1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0722-DA7B-4D0D-A1BF-F5238D8C5AB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C1F3-9813-4B09-B37A-45058CB1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1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0722-DA7B-4D0D-A1BF-F5238D8C5AB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C1F3-9813-4B09-B37A-45058CB1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0722-DA7B-4D0D-A1BF-F5238D8C5AB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C1F3-9813-4B09-B37A-45058CB1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4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0722-DA7B-4D0D-A1BF-F5238D8C5AB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C1F3-9813-4B09-B37A-45058CB1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0722-DA7B-4D0D-A1BF-F5238D8C5AB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C1F3-9813-4B09-B37A-45058CB1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2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0722-DA7B-4D0D-A1BF-F5238D8C5AB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C1F3-9813-4B09-B37A-45058CB1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1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0722-DA7B-4D0D-A1BF-F5238D8C5AB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C1F3-9813-4B09-B37A-45058CB1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0722-DA7B-4D0D-A1BF-F5238D8C5AB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C1F3-9813-4B09-B37A-45058CB1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8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0722-DA7B-4D0D-A1BF-F5238D8C5AB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C1F3-9813-4B09-B37A-45058CB1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6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0722-DA7B-4D0D-A1BF-F5238D8C5AB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C1F3-9813-4B09-B37A-45058CB1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5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0722-DA7B-4D0D-A1BF-F5238D8C5AB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C1F3-9813-4B09-B37A-45058CB1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0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cop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2" y="653233"/>
            <a:ext cx="11470181" cy="56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0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emphyse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7" y="171774"/>
            <a:ext cx="11067535" cy="64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8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3" y="518252"/>
            <a:ext cx="11317422" cy="594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1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10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Lung function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i="1" u="sng" dirty="0" smtClean="0"/>
              <a:t>Vital </a:t>
            </a:r>
            <a:r>
              <a:rPr lang="en-US" i="1" u="sng" dirty="0"/>
              <a:t>capacity (VC</a:t>
            </a:r>
            <a:r>
              <a:rPr lang="en-US" i="1" u="sng" dirty="0" smtClean="0"/>
              <a:t>)</a:t>
            </a:r>
            <a:r>
              <a:rPr lang="en-US" i="1" u="sng" dirty="0" smtClean="0">
                <a:solidFill>
                  <a:srgbClr val="FF0000"/>
                </a:solidFill>
              </a:rPr>
              <a:t>↓</a:t>
            </a:r>
            <a:r>
              <a:rPr lang="en-US" u="sng" dirty="0" smtClean="0"/>
              <a:t>: </a:t>
            </a:r>
            <a:r>
              <a:rPr lang="en-US" dirty="0"/>
              <a:t>the volume of air inhaled </a:t>
            </a:r>
            <a:r>
              <a:rPr lang="en-US" dirty="0" smtClean="0"/>
              <a:t>and exhaled </a:t>
            </a:r>
            <a:r>
              <a:rPr lang="en-US" dirty="0"/>
              <a:t>during maximal ventilation;</a:t>
            </a:r>
            <a:endParaRPr lang="en-US" dirty="0" smtClean="0"/>
          </a:p>
          <a:p>
            <a:r>
              <a:rPr lang="en-US" i="1" u="sng" dirty="0"/>
              <a:t>Forced vital capacity (FVC</a:t>
            </a:r>
            <a:r>
              <a:rPr lang="en-US" i="1" u="sng" dirty="0" smtClean="0"/>
              <a:t>)</a:t>
            </a:r>
            <a:r>
              <a:rPr lang="en-US" i="1" u="sng" dirty="0">
                <a:solidFill>
                  <a:srgbClr val="FF0000"/>
                </a:solidFill>
              </a:rPr>
              <a:t> ↓ </a:t>
            </a:r>
            <a:r>
              <a:rPr lang="en-US" u="sng" dirty="0" smtClean="0"/>
              <a:t>: </a:t>
            </a:r>
            <a:r>
              <a:rPr lang="en-US" dirty="0"/>
              <a:t>the volume of air </a:t>
            </a:r>
            <a:r>
              <a:rPr lang="en-US" dirty="0" smtClean="0"/>
              <a:t>inhaled and </a:t>
            </a:r>
            <a:r>
              <a:rPr lang="en-US" dirty="0"/>
              <a:t>exhaled during a forced maximal expiration after </a:t>
            </a:r>
            <a:r>
              <a:rPr lang="en-US" dirty="0" smtClean="0"/>
              <a:t>full inspiration</a:t>
            </a:r>
            <a:r>
              <a:rPr lang="en-US" dirty="0"/>
              <a:t>;</a:t>
            </a:r>
          </a:p>
          <a:p>
            <a:r>
              <a:rPr lang="en-US" i="1" u="sng" dirty="0" smtClean="0"/>
              <a:t>Residual </a:t>
            </a:r>
            <a:r>
              <a:rPr lang="en-US" i="1" u="sng" dirty="0"/>
              <a:t>volume (RV</a:t>
            </a:r>
            <a:r>
              <a:rPr lang="en-US" i="1" u="sng" dirty="0" smtClean="0"/>
              <a:t>)</a:t>
            </a:r>
            <a:r>
              <a:rPr lang="en-US" i="1" u="sng" dirty="0" smtClean="0">
                <a:solidFill>
                  <a:srgbClr val="FF0000"/>
                </a:solidFill>
              </a:rPr>
              <a:t>↑</a:t>
            </a:r>
            <a:r>
              <a:rPr lang="en-US" u="sng" dirty="0" smtClean="0"/>
              <a:t>: </a:t>
            </a:r>
            <a:r>
              <a:rPr lang="en-US" dirty="0"/>
              <a:t>the volume of air left in the </a:t>
            </a:r>
            <a:r>
              <a:rPr lang="en-US" dirty="0" smtClean="0"/>
              <a:t>lungs after </a:t>
            </a:r>
            <a:r>
              <a:rPr lang="en-US" dirty="0"/>
              <a:t>maximal exhalation.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Airflow obstruction is defined as:</a:t>
            </a:r>
          </a:p>
          <a:p>
            <a:r>
              <a:rPr lang="en-US" dirty="0" smtClean="0"/>
              <a:t>FEV</a:t>
            </a:r>
            <a:r>
              <a:rPr lang="en-US" sz="22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less than </a:t>
            </a:r>
            <a:r>
              <a:rPr lang="en-US" dirty="0">
                <a:solidFill>
                  <a:srgbClr val="FF0000"/>
                </a:solidFill>
              </a:rPr>
              <a:t>80%</a:t>
            </a:r>
            <a:r>
              <a:rPr lang="en-US" dirty="0"/>
              <a:t> of that predicted for the patient and</a:t>
            </a:r>
          </a:p>
          <a:p>
            <a:r>
              <a:rPr lang="en-US" dirty="0" smtClean="0"/>
              <a:t>FEV</a:t>
            </a:r>
            <a:r>
              <a:rPr lang="en-US" sz="2200" dirty="0" smtClean="0"/>
              <a:t>1</a:t>
            </a:r>
            <a:r>
              <a:rPr lang="en-US" dirty="0" smtClean="0"/>
              <a:t>/FVC </a:t>
            </a:r>
            <a:r>
              <a:rPr lang="en-US" dirty="0"/>
              <a:t>less than </a:t>
            </a:r>
            <a:r>
              <a:rPr lang="en-US" dirty="0" smtClean="0">
                <a:solidFill>
                  <a:srgbClr val="FF0000"/>
                </a:solidFill>
              </a:rPr>
              <a:t>0.7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4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28" y="132202"/>
            <a:ext cx="11801465" cy="65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4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3" y="365125"/>
            <a:ext cx="3536414" cy="6256012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Fig. 26.1 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dirty="0" smtClean="0"/>
              <a:t>Stepwise </a:t>
            </a:r>
            <a:r>
              <a:rPr lang="en-US" sz="3600" dirty="0"/>
              <a:t>approach to the pharmacological management of chronic </a:t>
            </a:r>
            <a:r>
              <a:rPr lang="en-US" sz="3600" dirty="0" smtClean="0"/>
              <a:t>COPD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1493" y="0"/>
            <a:ext cx="7414352" cy="67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6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394325"/>
            <a:ext cx="12049125" cy="112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0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sz="7200" dirty="0" smtClean="0">
                <a:latin typeface="Bell MT" panose="02020503060305020303" pitchFamily="18" charset="0"/>
              </a:rPr>
              <a:t>COPD</a:t>
            </a:r>
            <a:endParaRPr lang="en-US" sz="7200" dirty="0">
              <a:latin typeface="Bell MT" panose="020205030603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2146" y="2060154"/>
            <a:ext cx="2830876" cy="1841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Airflow Limitation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75393" y="3459296"/>
            <a:ext cx="3569465" cy="29194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abnormal inflammatory response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44858" y="2060154"/>
            <a:ext cx="3360144" cy="20402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Excessive mucus secretion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central air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04" y="0"/>
            <a:ext cx="5724255" cy="6858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5191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4" y="365125"/>
            <a:ext cx="12153611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1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65" y="88135"/>
            <a:ext cx="7867986" cy="67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3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p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89" y="99152"/>
            <a:ext cx="9552966" cy="66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8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p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9" y="440675"/>
            <a:ext cx="10790071" cy="62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0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emphys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55" y="216362"/>
            <a:ext cx="8629766" cy="647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5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98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Bell MT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COPD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Lung function test</vt:lpstr>
      <vt:lpstr>PowerPoint Presentation</vt:lpstr>
      <vt:lpstr>Fig. 26.1  Stepwise approach to the pharmacological management of chronic COPD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COPD</dc:title>
  <dc:creator>HP HADEEL</dc:creator>
  <cp:lastModifiedBy>HP HADEEL</cp:lastModifiedBy>
  <cp:revision>15</cp:revision>
  <dcterms:created xsi:type="dcterms:W3CDTF">2019-03-02T20:25:15Z</dcterms:created>
  <dcterms:modified xsi:type="dcterms:W3CDTF">2019-03-05T17:07:02Z</dcterms:modified>
</cp:coreProperties>
</file>