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81" r:id="rId22"/>
    <p:sldId id="296" r:id="rId23"/>
    <p:sldId id="276" r:id="rId24"/>
    <p:sldId id="277" r:id="rId25"/>
    <p:sldId id="278" r:id="rId26"/>
    <p:sldId id="279" r:id="rId27"/>
    <p:sldId id="282" r:id="rId28"/>
    <p:sldId id="284" r:id="rId29"/>
    <p:sldId id="286" r:id="rId30"/>
    <p:sldId id="287" r:id="rId31"/>
    <p:sldId id="288" r:id="rId32"/>
    <p:sldId id="289" r:id="rId33"/>
    <p:sldId id="294" r:id="rId34"/>
    <p:sldId id="291" r:id="rId35"/>
    <p:sldId id="292" r:id="rId36"/>
    <p:sldId id="293" r:id="rId37"/>
    <p:sldId id="297" r:id="rId38"/>
    <p:sldId id="295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696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4D4EE-BE32-4D72-A691-A63B6EE4E50A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2865C1-F23D-4BB4-A6B3-B92F28627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088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2865C1-F23D-4BB4-A6B3-B92F286276C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3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848600" cy="2133600"/>
          </a:xfrm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sz="4000" b="1" dirty="0"/>
              <a:t>Electronic Communication</a:t>
            </a:r>
            <a:br>
              <a:rPr lang="en-US" sz="4000" b="1" dirty="0"/>
            </a:br>
            <a:r>
              <a:rPr lang="en-US" sz="4000" b="1" dirty="0"/>
              <a:t>in Health Care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7699" y="4495800"/>
            <a:ext cx="7848600" cy="2057400"/>
          </a:xfrm>
          <a:ln w="28575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algn="ctr"/>
            <a:endParaRPr lang="en-US" sz="3200" b="1" i="1" dirty="0" smtClean="0"/>
          </a:p>
          <a:p>
            <a:pPr algn="ctr"/>
            <a:r>
              <a:rPr lang="en-US" sz="3200" b="1" i="1" dirty="0" smtClean="0"/>
              <a:t>Done by assistant lecturer:</a:t>
            </a:r>
          </a:p>
          <a:p>
            <a:pPr algn="ctr"/>
            <a:r>
              <a:rPr lang="en-US" sz="3200" b="1" i="1" dirty="0" err="1" smtClean="0"/>
              <a:t>Zahraa</a:t>
            </a:r>
            <a:r>
              <a:rPr lang="en-US" sz="3200" b="1" i="1" dirty="0" smtClean="0"/>
              <a:t> Abdul-</a:t>
            </a:r>
            <a:r>
              <a:rPr lang="en-US" sz="3200" b="1" i="1" dirty="0" err="1" smtClean="0"/>
              <a:t>Ghani</a:t>
            </a:r>
            <a:endParaRPr lang="en-US" sz="3200" b="1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895600"/>
            <a:ext cx="2175610" cy="13858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2895601"/>
            <a:ext cx="1981200" cy="1388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034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Continue…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000" b="1" dirty="0" smtClean="0">
                <a:solidFill>
                  <a:srgbClr val="FF0000"/>
                </a:solidFill>
              </a:rPr>
              <a:t>A </a:t>
            </a:r>
            <a:r>
              <a:rPr lang="en-US" sz="2000" b="1" dirty="0">
                <a:solidFill>
                  <a:srgbClr val="FF0000"/>
                </a:solidFill>
              </a:rPr>
              <a:t>recent study of </a:t>
            </a:r>
            <a:r>
              <a:rPr lang="en-US" sz="2000" b="1" dirty="0" smtClean="0">
                <a:solidFill>
                  <a:srgbClr val="FF0000"/>
                </a:solidFill>
              </a:rPr>
              <a:t>pharmacy patient preferences indicated </a:t>
            </a:r>
            <a:r>
              <a:rPr lang="en-US" sz="2000" b="1" dirty="0">
                <a:solidFill>
                  <a:srgbClr val="FF0000"/>
                </a:solidFill>
              </a:rPr>
              <a:t>that waiting to talk to the pharmacist face to face was undesirable for </a:t>
            </a:r>
            <a:r>
              <a:rPr lang="en-US" sz="2000" b="1" dirty="0" smtClean="0">
                <a:solidFill>
                  <a:srgbClr val="FF0000"/>
                </a:solidFill>
              </a:rPr>
              <a:t>a number </a:t>
            </a:r>
            <a:r>
              <a:rPr lang="en-US" sz="2000" b="1" dirty="0">
                <a:solidFill>
                  <a:srgbClr val="FF0000"/>
                </a:solidFill>
              </a:rPr>
              <a:t>of reasons, </a:t>
            </a:r>
            <a:r>
              <a:rPr lang="en-US" sz="2000" b="1" dirty="0" smtClean="0">
                <a:solidFill>
                  <a:srgbClr val="FF0000"/>
                </a:solidFill>
              </a:rPr>
              <a:t>including:</a:t>
            </a:r>
          </a:p>
          <a:p>
            <a:pPr algn="just">
              <a:buFont typeface="Wingdings" pitchFamily="2" charset="2"/>
              <a:buChar char="q"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sz="2000" b="1" dirty="0" smtClean="0"/>
              <a:t>1. </a:t>
            </a:r>
            <a:r>
              <a:rPr lang="en-US" sz="2000" dirty="0" smtClean="0"/>
              <a:t>the </a:t>
            </a:r>
            <a:r>
              <a:rPr lang="en-US" sz="2000" dirty="0"/>
              <a:t>patient felt too ill or tired after their </a:t>
            </a:r>
            <a:r>
              <a:rPr lang="en-US" sz="2000" dirty="0" smtClean="0"/>
              <a:t>physician visit</a:t>
            </a:r>
            <a:r>
              <a:rPr lang="en-US" sz="2000" dirty="0"/>
              <a:t>, </a:t>
            </a:r>
            <a:endParaRPr lang="en-US" sz="2000" dirty="0" smtClean="0"/>
          </a:p>
          <a:p>
            <a:pPr marL="0" indent="0" algn="just">
              <a:buNone/>
            </a:pPr>
            <a:r>
              <a:rPr lang="en-US" sz="2000" dirty="0" smtClean="0"/>
              <a:t>2. </a:t>
            </a:r>
            <a:r>
              <a:rPr lang="en-US" sz="2000" dirty="0"/>
              <a:t>the lack of privacy in the pharmacy discouraged </a:t>
            </a:r>
            <a:r>
              <a:rPr lang="en-US" sz="2000" dirty="0" smtClean="0"/>
              <a:t>communication with </a:t>
            </a:r>
            <a:r>
              <a:rPr lang="en-US" sz="2000" dirty="0"/>
              <a:t>the </a:t>
            </a:r>
            <a:r>
              <a:rPr lang="en-US" sz="2000" dirty="0" smtClean="0"/>
              <a:t>pharmacist.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/>
              <a:t>Individual pharmacy e-mail use in daily practice is not well documented. A </a:t>
            </a:r>
            <a:r>
              <a:rPr lang="en-US" sz="2000" dirty="0" smtClean="0"/>
              <a:t>survey by </a:t>
            </a:r>
            <a:r>
              <a:rPr lang="en-US" sz="2000" dirty="0"/>
              <a:t>WebMD of community and chain pharmacists reported that 22% of </a:t>
            </a:r>
            <a:r>
              <a:rPr lang="en-US" sz="2000" dirty="0" smtClean="0"/>
              <a:t>retail pharmacists </a:t>
            </a:r>
            <a:r>
              <a:rPr lang="en-US" sz="2000" dirty="0"/>
              <a:t>communicate with other professionals by e-mail and 10% with </a:t>
            </a:r>
            <a:r>
              <a:rPr lang="en-US" sz="2000" dirty="0" smtClean="0"/>
              <a:t>their patients/customers.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50325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Continue….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56260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US" dirty="0" smtClean="0"/>
              <a:t>The </a:t>
            </a:r>
            <a:r>
              <a:rPr lang="en-US" dirty="0"/>
              <a:t>potential </a:t>
            </a:r>
            <a:r>
              <a:rPr lang="en-US" dirty="0" smtClean="0"/>
              <a:t>currently use of </a:t>
            </a:r>
            <a:r>
              <a:rPr lang="en-US" dirty="0"/>
              <a:t>health care professionals </a:t>
            </a:r>
            <a:r>
              <a:rPr lang="en-US" dirty="0" smtClean="0"/>
              <a:t>to communicate </a:t>
            </a:r>
            <a:r>
              <a:rPr lang="en-US" dirty="0"/>
              <a:t>with patients and monitor their response to therapy </a:t>
            </a:r>
            <a:r>
              <a:rPr lang="en-US" dirty="0" smtClean="0"/>
              <a:t>electronically, this </a:t>
            </a:r>
            <a:r>
              <a:rPr lang="en-US" dirty="0"/>
              <a:t>is rarely seen in practice. </a:t>
            </a:r>
            <a:endParaRPr lang="en-US" dirty="0" smtClean="0"/>
          </a:p>
          <a:p>
            <a:pPr marL="0" indent="0" algn="just">
              <a:buNone/>
            </a:pPr>
            <a:r>
              <a:rPr lang="en-US" b="1" dirty="0" smtClean="0"/>
              <a:t>The </a:t>
            </a:r>
            <a:r>
              <a:rPr lang="en-US" b="1" dirty="0"/>
              <a:t>factors commonly cited that limit e-mail </a:t>
            </a:r>
            <a:r>
              <a:rPr lang="en-US" b="1" dirty="0" smtClean="0"/>
              <a:t>use with </a:t>
            </a:r>
            <a:r>
              <a:rPr lang="en-US" b="1" dirty="0"/>
              <a:t>patients </a:t>
            </a:r>
            <a:r>
              <a:rPr lang="en-US" b="1" dirty="0" smtClean="0"/>
              <a:t>are:</a:t>
            </a:r>
          </a:p>
          <a:p>
            <a:pPr marL="0" indent="0" algn="just">
              <a:buNone/>
            </a:pPr>
            <a:r>
              <a:rPr lang="en-US" dirty="0" smtClean="0"/>
              <a:t>(</a:t>
            </a:r>
            <a:r>
              <a:rPr lang="en-US" dirty="0"/>
              <a:t>1) providers prefer face-to-face communication</a:t>
            </a:r>
            <a:r>
              <a:rPr lang="en-US" dirty="0" smtClean="0"/>
              <a:t>,</a:t>
            </a:r>
          </a:p>
          <a:p>
            <a:pPr marL="0" indent="0" algn="just">
              <a:buNone/>
            </a:pPr>
            <a:r>
              <a:rPr lang="en-US" dirty="0" smtClean="0"/>
              <a:t>(</a:t>
            </a:r>
            <a:r>
              <a:rPr lang="en-US" dirty="0"/>
              <a:t>2) there is </a:t>
            </a:r>
            <a:r>
              <a:rPr lang="en-US" dirty="0" smtClean="0"/>
              <a:t>a lack </a:t>
            </a:r>
            <a:r>
              <a:rPr lang="en-US" dirty="0"/>
              <a:t>of reimbursement for e-mail communication, 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(</a:t>
            </a:r>
            <a:r>
              <a:rPr lang="en-US" dirty="0"/>
              <a:t>3) privacy/security </a:t>
            </a:r>
            <a:r>
              <a:rPr lang="en-US" dirty="0" smtClean="0"/>
              <a:t>concerns, and </a:t>
            </a:r>
          </a:p>
          <a:p>
            <a:pPr algn="just"/>
            <a:r>
              <a:rPr lang="en-US" dirty="0" smtClean="0"/>
              <a:t>(</a:t>
            </a:r>
            <a:r>
              <a:rPr lang="en-US" dirty="0"/>
              <a:t>4) the potential increase in workload associated with using e-mail </a:t>
            </a:r>
          </a:p>
        </p:txBody>
      </p:sp>
    </p:spTree>
    <p:extLst>
      <p:ext uri="{BB962C8B-B14F-4D97-AF65-F5344CB8AC3E}">
        <p14:creationId xmlns:p14="http://schemas.microsoft.com/office/powerpoint/2010/main" val="4121031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The important barriers </a:t>
            </a:r>
            <a:r>
              <a:rPr lang="en-US" sz="3200" dirty="0"/>
              <a:t>to use of the Internet by providers in patient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105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these barriers are:</a:t>
            </a:r>
          </a:p>
          <a:p>
            <a:r>
              <a:rPr lang="en-US" sz="3600" dirty="0" smtClean="0"/>
              <a:t>1/Reimbursement barriers</a:t>
            </a:r>
          </a:p>
          <a:p>
            <a:r>
              <a:rPr lang="en-US" sz="3600" dirty="0" smtClean="0"/>
              <a:t>2/“Digital divide” barriers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14742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REIMBURSEMENT BARRIERS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915400" cy="57150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/>
              <a:t>An important barrier to use of the Internet by providers in patient care </a:t>
            </a:r>
            <a:r>
              <a:rPr lang="en-US" dirty="0" smtClean="0"/>
              <a:t>has been </a:t>
            </a:r>
            <a:r>
              <a:rPr lang="en-US" dirty="0"/>
              <a:t>the lack of a reimbursement structure. </a:t>
            </a:r>
            <a:endParaRPr lang="en-US" dirty="0" smtClean="0"/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The </a:t>
            </a:r>
            <a:r>
              <a:rPr lang="en-US" dirty="0"/>
              <a:t>magic key to </a:t>
            </a:r>
            <a:r>
              <a:rPr lang="en-US" dirty="0" smtClean="0"/>
              <a:t>reimbursement is </a:t>
            </a:r>
            <a:r>
              <a:rPr lang="en-US" dirty="0"/>
              <a:t>to have approval for Medicare payment. </a:t>
            </a:r>
          </a:p>
        </p:txBody>
      </p:sp>
    </p:spTree>
    <p:extLst>
      <p:ext uri="{BB962C8B-B14F-4D97-AF65-F5344CB8AC3E}">
        <p14:creationId xmlns:p14="http://schemas.microsoft.com/office/powerpoint/2010/main" val="1961650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“</a:t>
            </a:r>
            <a:r>
              <a:rPr lang="en-US" dirty="0"/>
              <a:t>DIGITAL DIVIDE” BARRIERS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5626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/>
              <a:t>Another important barrier to the use of electronic communication in patient </a:t>
            </a:r>
            <a:r>
              <a:rPr lang="en-US" dirty="0" smtClean="0"/>
              <a:t>care is </a:t>
            </a:r>
            <a:r>
              <a:rPr lang="en-US" dirty="0"/>
              <a:t>the fact that Internet use and e-mail adoption are not uniform across the </a:t>
            </a:r>
            <a:r>
              <a:rPr lang="en-US" dirty="0" smtClean="0"/>
              <a:t>entire population</a:t>
            </a:r>
            <a:r>
              <a:rPr lang="en-US" dirty="0"/>
              <a:t>; this has been dubbed the “digital divide</a:t>
            </a:r>
            <a:r>
              <a:rPr lang="en-US" dirty="0" smtClean="0"/>
              <a:t>.”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/>
              <a:t>The digital divide is </a:t>
            </a:r>
            <a:r>
              <a:rPr lang="en-US" dirty="0" smtClean="0"/>
              <a:t>often characterized </a:t>
            </a:r>
            <a:r>
              <a:rPr lang="en-US" dirty="0"/>
              <a:t>in </a:t>
            </a:r>
            <a:r>
              <a:rPr lang="en-US" dirty="0" smtClean="0"/>
              <a:t>:</a:t>
            </a:r>
            <a:r>
              <a:rPr lang="en-US" b="1" dirty="0" smtClean="0">
                <a:solidFill>
                  <a:srgbClr val="FF0000"/>
                </a:solidFill>
              </a:rPr>
              <a:t>age</a:t>
            </a:r>
            <a:r>
              <a:rPr lang="en-US" b="1" dirty="0">
                <a:solidFill>
                  <a:srgbClr val="FF0000"/>
                </a:solidFill>
              </a:rPr>
              <a:t>, racial, ethnic, socio-economic, and disability terms. </a:t>
            </a:r>
            <a:r>
              <a:rPr lang="en-US" dirty="0" smtClean="0"/>
              <a:t>The highest </a:t>
            </a:r>
            <a:r>
              <a:rPr lang="en-US" dirty="0"/>
              <a:t>Internet usage rates are found among those who are </a:t>
            </a:r>
            <a:r>
              <a:rPr lang="en-US" b="1" dirty="0">
                <a:solidFill>
                  <a:srgbClr val="FF0000"/>
                </a:solidFill>
              </a:rPr>
              <a:t>younger, richer, </a:t>
            </a:r>
            <a:r>
              <a:rPr lang="en-US" b="1" dirty="0" smtClean="0">
                <a:solidFill>
                  <a:srgbClr val="FF0000"/>
                </a:solidFill>
              </a:rPr>
              <a:t>and have </a:t>
            </a:r>
            <a:r>
              <a:rPr lang="en-US" b="1" dirty="0">
                <a:solidFill>
                  <a:srgbClr val="FF0000"/>
                </a:solidFill>
              </a:rPr>
              <a:t>more years of formal education</a:t>
            </a:r>
            <a:r>
              <a:rPr lang="en-US" dirty="0"/>
              <a:t>. Only </a:t>
            </a:r>
            <a:r>
              <a:rPr lang="en-US" b="1" dirty="0">
                <a:solidFill>
                  <a:srgbClr val="002060"/>
                </a:solidFill>
              </a:rPr>
              <a:t>22%</a:t>
            </a:r>
            <a:r>
              <a:rPr lang="en-US" dirty="0"/>
              <a:t> of those 70 and over go online </a:t>
            </a:r>
            <a:r>
              <a:rPr lang="en-US" dirty="0" smtClean="0"/>
              <a:t>as compared </a:t>
            </a:r>
            <a:r>
              <a:rPr lang="en-US" dirty="0"/>
              <a:t>to </a:t>
            </a:r>
            <a:r>
              <a:rPr lang="en-US" b="1" dirty="0">
                <a:solidFill>
                  <a:srgbClr val="002060"/>
                </a:solidFill>
              </a:rPr>
              <a:t>84%</a:t>
            </a:r>
            <a:r>
              <a:rPr lang="en-US" dirty="0"/>
              <a:t> of those 18–29 .</a:t>
            </a:r>
            <a:r>
              <a:rPr lang="en-US" dirty="0" smtClean="0"/>
              <a:t> 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The </a:t>
            </a:r>
            <a:r>
              <a:rPr lang="en-US" dirty="0"/>
              <a:t>digital divide not only </a:t>
            </a:r>
            <a:r>
              <a:rPr lang="en-US" dirty="0" smtClean="0"/>
              <a:t>separates those </a:t>
            </a:r>
            <a:r>
              <a:rPr lang="en-US" dirty="0"/>
              <a:t>who have never used the Internet from those who have, but also </a:t>
            </a:r>
            <a:r>
              <a:rPr lang="en-US" dirty="0" smtClean="0"/>
              <a:t>those who </a:t>
            </a:r>
            <a:r>
              <a:rPr lang="en-US" dirty="0"/>
              <a:t>have access to broadband connections and those who do not 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0395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Continue….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63880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/>
              <a:t>Not surprisingly, those with </a:t>
            </a:r>
            <a:r>
              <a:rPr lang="en-US" b="1" dirty="0">
                <a:solidFill>
                  <a:srgbClr val="002060"/>
                </a:solidFill>
              </a:rPr>
              <a:t>lower socio-economic status </a:t>
            </a:r>
            <a:r>
              <a:rPr lang="en-US" dirty="0"/>
              <a:t>were less likely to have access to high-speed connections</a:t>
            </a:r>
            <a:r>
              <a:rPr lang="en-US" dirty="0" smtClean="0"/>
              <a:t>.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b="1" dirty="0">
                <a:solidFill>
                  <a:srgbClr val="002060"/>
                </a:solidFill>
              </a:rPr>
              <a:t>Education level </a:t>
            </a:r>
            <a:r>
              <a:rPr lang="en-US" dirty="0"/>
              <a:t>was also related. Only 29% of those who had not graduated from high school had access to broadband as compared to 61% of high school graduates and 89% of college graduates </a:t>
            </a:r>
            <a:r>
              <a:rPr lang="en-US" dirty="0" smtClean="0"/>
              <a:t>.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Also those </a:t>
            </a:r>
            <a:r>
              <a:rPr lang="en-US" dirty="0"/>
              <a:t>with a </a:t>
            </a:r>
            <a:r>
              <a:rPr lang="en-US" b="1" dirty="0">
                <a:solidFill>
                  <a:srgbClr val="002060"/>
                </a:solidFill>
              </a:rPr>
              <a:t>disability</a:t>
            </a:r>
            <a:r>
              <a:rPr lang="en-US" dirty="0"/>
              <a:t> are less likely to have Internet access. This is important because </a:t>
            </a:r>
            <a:r>
              <a:rPr lang="en-US" dirty="0" smtClean="0"/>
              <a:t>those </a:t>
            </a:r>
            <a:r>
              <a:rPr lang="en-US" dirty="0"/>
              <a:t>individuals over the age of 60 have one or more disabilities in the area of vision, hearing, typing, and motor control that could potentially interfere with the use of e-mail. </a:t>
            </a:r>
            <a:r>
              <a:rPr lang="en-US" dirty="0" smtClean="0"/>
              <a:t>Twice </a:t>
            </a:r>
            <a:r>
              <a:rPr lang="en-US" dirty="0"/>
              <a:t>as many disabled reported that the Internet significantly increased the quality of their lives compared to nondisabled individuals.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/>
              <a:t>Finally, just because someone has </a:t>
            </a:r>
            <a:r>
              <a:rPr lang="en-US" b="1" dirty="0">
                <a:solidFill>
                  <a:srgbClr val="002060"/>
                </a:solidFill>
              </a:rPr>
              <a:t>access to the Internet does not mean they can read and comprehend the written information</a:t>
            </a:r>
            <a:r>
              <a:rPr lang="en-US" dirty="0"/>
              <a:t>. Most websites continue to provide information at levels that would exclude significant numbers of the general population from understanding the information because of low health literacy.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709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458200" cy="609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Inter-professional </a:t>
            </a:r>
            <a:r>
              <a:rPr lang="en-US" sz="2800" dirty="0"/>
              <a:t>Use of Electronic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56260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 smtClean="0"/>
              <a:t>Electronic means of communication resulting in startling changes in the delivery of health care. Many </a:t>
            </a:r>
            <a:r>
              <a:rPr lang="en-US" dirty="0"/>
              <a:t>providers are using e-mail to </a:t>
            </a:r>
            <a:r>
              <a:rPr lang="en-US" dirty="0" smtClean="0"/>
              <a:t>better coordinate </a:t>
            </a:r>
            <a:r>
              <a:rPr lang="en-US" dirty="0"/>
              <a:t>care of individual patients. </a:t>
            </a:r>
            <a:endParaRPr lang="en-US" dirty="0" smtClean="0"/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Unfortunately</a:t>
            </a:r>
            <a:r>
              <a:rPr lang="en-US" dirty="0"/>
              <a:t>, use of </a:t>
            </a:r>
            <a:r>
              <a:rPr lang="en-US" dirty="0" smtClean="0"/>
              <a:t>e-mail among </a:t>
            </a:r>
            <a:r>
              <a:rPr lang="en-US" dirty="0"/>
              <a:t>providers related to the care of a patient has the same privacy and </a:t>
            </a:r>
            <a:r>
              <a:rPr lang="en-US" dirty="0" smtClean="0"/>
              <a:t>system security concerns and risks of HIPAA (Health Insurance Portability and Accountability Act of 1996) violations as does use of e-mail between providers and patients. If </a:t>
            </a:r>
            <a:r>
              <a:rPr lang="en-US" dirty="0"/>
              <a:t>you send or receive patient information to anyone via your </a:t>
            </a:r>
            <a:r>
              <a:rPr lang="en-US" dirty="0" smtClean="0"/>
              <a:t>computer, either </a:t>
            </a:r>
            <a:r>
              <a:rPr lang="en-US" dirty="0"/>
              <a:t>with computer-generated fax or e-mail, you are required to </a:t>
            </a:r>
            <a:r>
              <a:rPr lang="en-US" dirty="0" smtClean="0"/>
              <a:t>be HIPAA </a:t>
            </a:r>
            <a:r>
              <a:rPr lang="en-US" dirty="0"/>
              <a:t>compliant</a:t>
            </a:r>
            <a:r>
              <a:rPr lang="en-US" dirty="0" smtClean="0"/>
              <a:t>.</a:t>
            </a:r>
          </a:p>
          <a:p>
            <a:pPr algn="just">
              <a:buFont typeface="Wingdings" pitchFamily="2" charset="2"/>
              <a:buChar char="q"/>
            </a:pPr>
            <a:r>
              <a:rPr lang="en-US" b="1" dirty="0"/>
              <a:t>Computerized Physician Order Entry (CPOE)</a:t>
            </a:r>
            <a:r>
              <a:rPr lang="en-US" dirty="0"/>
              <a:t> along with Clinical </a:t>
            </a:r>
            <a:r>
              <a:rPr lang="en-US" dirty="0" smtClean="0"/>
              <a:t>Decision is </a:t>
            </a:r>
            <a:r>
              <a:rPr lang="en-US" dirty="0"/>
              <a:t>designed to reduce medication errors by providing prescribers with a menu </a:t>
            </a:r>
            <a:r>
              <a:rPr lang="en-US" dirty="0" smtClean="0"/>
              <a:t>of drugs </a:t>
            </a:r>
            <a:r>
              <a:rPr lang="en-US" dirty="0"/>
              <a:t>and default dosages from which to pick. Such a system can reduce </a:t>
            </a:r>
            <a:r>
              <a:rPr lang="en-US" dirty="0" smtClean="0"/>
              <a:t>certain types </a:t>
            </a:r>
            <a:r>
              <a:rPr lang="en-US" dirty="0"/>
              <a:t>of medication errors such as those caused by the illegibility of </a:t>
            </a:r>
            <a:r>
              <a:rPr lang="en-US" dirty="0" smtClean="0"/>
              <a:t>handwritten orders</a:t>
            </a:r>
            <a:r>
              <a:rPr lang="en-US" dirty="0"/>
              <a:t>, similarity of drug names, and misspecification of dose. They can </a:t>
            </a:r>
            <a:r>
              <a:rPr lang="en-US" dirty="0" smtClean="0"/>
              <a:t>also improve </a:t>
            </a:r>
            <a:r>
              <a:rPr lang="en-US" dirty="0"/>
              <a:t>patient safety by providing readily accessible information on patient </a:t>
            </a:r>
            <a:r>
              <a:rPr lang="en-US" dirty="0" smtClean="0"/>
              <a:t>allergies, concurrent </a:t>
            </a:r>
            <a:r>
              <a:rPr lang="en-US" dirty="0"/>
              <a:t>medications, and lab results at the time an order is written.</a:t>
            </a:r>
          </a:p>
        </p:txBody>
      </p:sp>
    </p:spTree>
    <p:extLst>
      <p:ext uri="{BB962C8B-B14F-4D97-AF65-F5344CB8AC3E}">
        <p14:creationId xmlns:p14="http://schemas.microsoft.com/office/powerpoint/2010/main" val="23707442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457200"/>
          </a:xfrm>
        </p:spPr>
        <p:txBody>
          <a:bodyPr>
            <a:noAutofit/>
          </a:bodyPr>
          <a:lstStyle/>
          <a:p>
            <a:r>
              <a:rPr lang="en-US" sz="3200" dirty="0"/>
              <a:t>Patient Privacy and System Security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715000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/>
              <a:t>Information privacy and security are contentious issues throughout the whole </a:t>
            </a:r>
            <a:r>
              <a:rPr lang="en-US" dirty="0" smtClean="0"/>
              <a:t>of society</a:t>
            </a:r>
            <a:r>
              <a:rPr lang="en-US" dirty="0"/>
              <a:t>. The Internet has brought into focus the fact that information (data) </a:t>
            </a:r>
            <a:r>
              <a:rPr lang="en-US" dirty="0" smtClean="0"/>
              <a:t>about individuals </a:t>
            </a:r>
            <a:r>
              <a:rPr lang="en-US" dirty="0"/>
              <a:t>is a very valuable commodity and vulnerable to theft. </a:t>
            </a:r>
            <a:endParaRPr lang="en-US" dirty="0" smtClean="0"/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In marketing terms</a:t>
            </a:r>
            <a:r>
              <a:rPr lang="en-US" dirty="0"/>
              <a:t>, the ability to target individuals with tailored messages at the </a:t>
            </a:r>
            <a:r>
              <a:rPr lang="en-US" dirty="0" smtClean="0"/>
              <a:t>correct moment </a:t>
            </a:r>
            <a:r>
              <a:rPr lang="en-US" dirty="0"/>
              <a:t>by the right method is worth billions of dollars. In addition, </a:t>
            </a:r>
            <a:r>
              <a:rPr lang="en-US" dirty="0" smtClean="0"/>
              <a:t>consumers want </a:t>
            </a:r>
            <a:r>
              <a:rPr lang="en-US" dirty="0"/>
              <a:t>the personalization, but only on their own terms and under their </a:t>
            </a:r>
            <a:r>
              <a:rPr lang="en-US" dirty="0" smtClean="0"/>
              <a:t>control, which </a:t>
            </a:r>
            <a:r>
              <a:rPr lang="en-US" dirty="0"/>
              <a:t>increases the cost of obtaining and manipulating the information on </a:t>
            </a:r>
            <a:r>
              <a:rPr lang="en-US" dirty="0" smtClean="0"/>
              <a:t>individuals. 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This </a:t>
            </a:r>
            <a:r>
              <a:rPr lang="en-US" dirty="0"/>
              <a:t>dynamic tension between the individual’s control of his or her own </a:t>
            </a:r>
            <a:r>
              <a:rPr lang="en-US" dirty="0" smtClean="0"/>
              <a:t>information  </a:t>
            </a:r>
            <a:r>
              <a:rPr lang="en-US" dirty="0"/>
              <a:t>is behind the genesis and implementation of HIPAA. </a:t>
            </a:r>
            <a:endParaRPr lang="en-US" dirty="0" smtClean="0"/>
          </a:p>
          <a:p>
            <a:pPr algn="just">
              <a:buFont typeface="Wingdings" pitchFamily="2" charset="2"/>
              <a:buChar char="q"/>
            </a:pPr>
            <a:endParaRPr lang="en-US" dirty="0" smtClean="0"/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The privacy regulations </a:t>
            </a:r>
            <a:r>
              <a:rPr lang="en-US" dirty="0"/>
              <a:t>included in HIPAA regarding how health care is going to use </a:t>
            </a:r>
            <a:r>
              <a:rPr lang="en-US" dirty="0" smtClean="0"/>
              <a:t>and protect </a:t>
            </a:r>
            <a:r>
              <a:rPr lang="en-US" dirty="0"/>
              <a:t>personal health information (PHI) have gotten a great deal of attention </a:t>
            </a:r>
            <a:r>
              <a:rPr lang="en-US" dirty="0" smtClean="0"/>
              <a:t>in all </a:t>
            </a:r>
            <a:r>
              <a:rPr lang="en-US" dirty="0"/>
              <a:t>aspects of health care. The basic principles of the HIPAA privacy </a:t>
            </a:r>
            <a:r>
              <a:rPr lang="en-US" dirty="0" smtClean="0"/>
              <a:t>section reflect </a:t>
            </a:r>
            <a:r>
              <a:rPr lang="en-US" b="1" dirty="0">
                <a:solidFill>
                  <a:srgbClr val="FF0000"/>
                </a:solidFill>
              </a:rPr>
              <a:t>ethical principles </a:t>
            </a:r>
            <a:r>
              <a:rPr lang="en-US" dirty="0"/>
              <a:t>that involve asking permission about use of </a:t>
            </a:r>
            <a:r>
              <a:rPr lang="en-US" dirty="0" smtClean="0"/>
              <a:t>personal information</a:t>
            </a:r>
            <a:r>
              <a:rPr lang="en-US" dirty="0"/>
              <a:t>, limiting data access to only those </a:t>
            </a:r>
            <a:r>
              <a:rPr lang="en-US" dirty="0" smtClean="0"/>
              <a:t>need to know</a:t>
            </a:r>
            <a:r>
              <a:rPr lang="en-US" dirty="0"/>
              <a:t>, and providing </a:t>
            </a:r>
            <a:r>
              <a:rPr lang="en-US" dirty="0" smtClean="0"/>
              <a:t>patient </a:t>
            </a:r>
            <a:r>
              <a:rPr lang="en-US" dirty="0"/>
              <a:t>records </a:t>
            </a:r>
            <a:r>
              <a:rPr lang="en-US" dirty="0" smtClean="0"/>
              <a:t>for review </a:t>
            </a:r>
            <a:r>
              <a:rPr lang="en-US" dirty="0"/>
              <a:t>and comment. The patient’s e-mail address is considered part of </a:t>
            </a:r>
            <a:r>
              <a:rPr lang="en-US" dirty="0" smtClean="0"/>
              <a:t>their PHI </a:t>
            </a:r>
            <a:r>
              <a:rPr lang="en-US" dirty="0"/>
              <a:t>and is subject to the same protections as his or her name, mailing </a:t>
            </a:r>
            <a:r>
              <a:rPr lang="en-US" dirty="0" smtClean="0"/>
              <a:t>address, and </a:t>
            </a:r>
            <a:r>
              <a:rPr lang="en-US" dirty="0"/>
              <a:t>phone number.</a:t>
            </a:r>
          </a:p>
        </p:txBody>
      </p:sp>
    </p:spTree>
    <p:extLst>
      <p:ext uri="{BB962C8B-B14F-4D97-AF65-F5344CB8AC3E}">
        <p14:creationId xmlns:p14="http://schemas.microsoft.com/office/powerpoint/2010/main" val="9750348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762000"/>
          </a:xfrm>
        </p:spPr>
        <p:txBody>
          <a:bodyPr>
            <a:noAutofit/>
          </a:bodyPr>
          <a:lstStyle/>
          <a:p>
            <a:r>
              <a:rPr lang="en-US" sz="2800" dirty="0"/>
              <a:t>Establishing Pharmaceutical Care </a:t>
            </a:r>
            <a:r>
              <a:rPr lang="en-US" sz="2800" dirty="0" smtClean="0"/>
              <a:t>Services Using </a:t>
            </a:r>
            <a:r>
              <a:rPr lang="en-US" sz="2800" dirty="0"/>
              <a:t>Electronic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8915400" cy="57150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b="1" dirty="0" smtClean="0"/>
              <a:t>Precautions </a:t>
            </a:r>
            <a:r>
              <a:rPr lang="en-US" b="1" dirty="0"/>
              <a:t>to consider in establishing pharmaceutical care </a:t>
            </a:r>
            <a:r>
              <a:rPr lang="en-US" b="1" dirty="0" smtClean="0"/>
              <a:t>services that </a:t>
            </a:r>
            <a:r>
              <a:rPr lang="en-US" b="1" dirty="0"/>
              <a:t>use e-mail for communication include:</a:t>
            </a:r>
          </a:p>
          <a:p>
            <a:pPr marL="457200" indent="-457200" algn="just">
              <a:buAutoNum type="arabicPeriod"/>
            </a:pPr>
            <a:r>
              <a:rPr lang="en-US" dirty="0" smtClean="0"/>
              <a:t>E-mail </a:t>
            </a:r>
            <a:r>
              <a:rPr lang="en-US" dirty="0"/>
              <a:t>cannot be used in the case of urgent or time-sensitive </a:t>
            </a:r>
            <a:r>
              <a:rPr lang="en-US" dirty="0" smtClean="0"/>
              <a:t>communication. Patients </a:t>
            </a:r>
            <a:r>
              <a:rPr lang="en-US" dirty="0"/>
              <a:t>who e-mail a pharmacist for advice must </a:t>
            </a:r>
            <a:r>
              <a:rPr lang="en-US" dirty="0" smtClean="0"/>
              <a:t>instructed </a:t>
            </a:r>
            <a:r>
              <a:rPr lang="en-US" dirty="0"/>
              <a:t>beforehand on when </a:t>
            </a:r>
            <a:r>
              <a:rPr lang="en-US" dirty="0" smtClean="0"/>
              <a:t>they should </a:t>
            </a:r>
            <a:r>
              <a:rPr lang="en-US" dirty="0"/>
              <a:t>escalate to phone calls to the pharmacist, phone calls to their </a:t>
            </a:r>
            <a:r>
              <a:rPr lang="en-US" dirty="0" smtClean="0"/>
              <a:t>physicians, visits </a:t>
            </a:r>
            <a:r>
              <a:rPr lang="en-US" dirty="0"/>
              <a:t>to their physicians, or calling 911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2. E-mail </a:t>
            </a:r>
            <a:r>
              <a:rPr lang="en-US" dirty="0"/>
              <a:t>messages containing PHI of patients require password protection </a:t>
            </a:r>
            <a:r>
              <a:rPr lang="en-US" dirty="0" smtClean="0"/>
              <a:t>for computers, encryption, and authentication in transmission of patient information.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9673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Continue…..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8839200" cy="5334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3. E-mail consults with patients should occur in the context of therapeutic </a:t>
            </a:r>
            <a:r>
              <a:rPr lang="en-US" dirty="0" smtClean="0"/>
              <a:t>relationships that </a:t>
            </a:r>
            <a:r>
              <a:rPr lang="en-US" dirty="0"/>
              <a:t>have been established with in-person contact.</a:t>
            </a:r>
          </a:p>
          <a:p>
            <a:pPr marL="0" indent="0" algn="just">
              <a:buNone/>
            </a:pPr>
            <a:r>
              <a:rPr lang="en-US" dirty="0"/>
              <a:t>4. E-mail communication with patients or providers becomes part of a </a:t>
            </a:r>
            <a:r>
              <a:rPr lang="en-US" dirty="0" smtClean="0"/>
              <a:t>patient’s permanent </a:t>
            </a:r>
            <a:r>
              <a:rPr lang="en-US" dirty="0"/>
              <a:t>medical record and, in pharmacy practice, patient </a:t>
            </a:r>
            <a:r>
              <a:rPr lang="en-US" dirty="0" smtClean="0"/>
              <a:t>medication profile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5. Patients should provide written informed consent to use of e-mail in </a:t>
            </a:r>
            <a:r>
              <a:rPr lang="en-US" dirty="0" smtClean="0"/>
              <a:t>pharmacist–patient </a:t>
            </a:r>
            <a:r>
              <a:rPr lang="en-US" dirty="0"/>
              <a:t>communication. 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6</a:t>
            </a:r>
            <a:r>
              <a:rPr lang="en-US" dirty="0"/>
              <a:t>. Never forward patient-identifiable information or e-mail addresses to a </a:t>
            </a:r>
            <a:r>
              <a:rPr lang="en-US" dirty="0" smtClean="0"/>
              <a:t>third party</a:t>
            </a:r>
            <a:r>
              <a:rPr lang="en-US" dirty="0"/>
              <a:t>, even a family member, without a patient’s written permission.</a:t>
            </a:r>
          </a:p>
        </p:txBody>
      </p:sp>
    </p:spTree>
    <p:extLst>
      <p:ext uri="{BB962C8B-B14F-4D97-AF65-F5344CB8AC3E}">
        <p14:creationId xmlns:p14="http://schemas.microsoft.com/office/powerpoint/2010/main" val="1427724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33400"/>
          </a:xfrm>
        </p:spPr>
        <p:txBody>
          <a:bodyPr>
            <a:no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Overview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Communication </a:t>
            </a:r>
            <a:r>
              <a:rPr lang="en-US" dirty="0"/>
              <a:t>processes in health care have undergone dramatic </a:t>
            </a:r>
            <a:r>
              <a:rPr lang="en-US" dirty="0" smtClean="0"/>
              <a:t>changes through </a:t>
            </a:r>
            <a:r>
              <a:rPr lang="en-US" dirty="0"/>
              <a:t>use of electronic means of communication. </a:t>
            </a:r>
            <a:endParaRPr lang="en-US" dirty="0" smtClean="0"/>
          </a:p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Patients </a:t>
            </a:r>
            <a:r>
              <a:rPr lang="en-US" b="1" dirty="0">
                <a:solidFill>
                  <a:srgbClr val="FF0000"/>
                </a:solidFill>
              </a:rPr>
              <a:t>have </a:t>
            </a:r>
            <a:r>
              <a:rPr lang="en-US" b="1" dirty="0" smtClean="0">
                <a:solidFill>
                  <a:srgbClr val="FF0000"/>
                </a:solidFill>
              </a:rPr>
              <a:t>increased access </a:t>
            </a:r>
            <a:r>
              <a:rPr lang="en-US" b="1" dirty="0">
                <a:solidFill>
                  <a:srgbClr val="FF0000"/>
                </a:solidFill>
              </a:rPr>
              <a:t>to health information on Internet sites </a:t>
            </a:r>
            <a:r>
              <a:rPr lang="en-US" dirty="0"/>
              <a:t>even though they may lack the </a:t>
            </a:r>
            <a:r>
              <a:rPr lang="en-US" dirty="0" smtClean="0"/>
              <a:t>ability to </a:t>
            </a:r>
            <a:r>
              <a:rPr lang="en-US" dirty="0"/>
              <a:t>judge the quality of the information obtained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b="1" dirty="0">
                <a:solidFill>
                  <a:srgbClr val="FF0000"/>
                </a:solidFill>
              </a:rPr>
              <a:t>Health care providers </a:t>
            </a:r>
            <a:r>
              <a:rPr lang="en-US" b="1" dirty="0" smtClean="0">
                <a:solidFill>
                  <a:srgbClr val="FF0000"/>
                </a:solidFill>
              </a:rPr>
              <a:t>have access </a:t>
            </a:r>
            <a:r>
              <a:rPr lang="en-US" b="1" dirty="0">
                <a:solidFill>
                  <a:srgbClr val="FF0000"/>
                </a:solidFill>
              </a:rPr>
              <a:t>to information through online reference 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Clinicians </a:t>
            </a:r>
            <a:r>
              <a:rPr lang="en-US" b="1" dirty="0">
                <a:solidFill>
                  <a:srgbClr val="FF0000"/>
                </a:solidFill>
              </a:rPr>
              <a:t>can access patient records and lab test results as well </a:t>
            </a:r>
            <a:r>
              <a:rPr lang="en-US" b="1" dirty="0" smtClean="0">
                <a:solidFill>
                  <a:srgbClr val="FF0000"/>
                </a:solidFill>
              </a:rPr>
              <a:t>as place </a:t>
            </a:r>
            <a:r>
              <a:rPr lang="en-US" b="1" dirty="0">
                <a:solidFill>
                  <a:srgbClr val="FF0000"/>
                </a:solidFill>
              </a:rPr>
              <a:t>orders electronically in health systems </a:t>
            </a:r>
            <a:r>
              <a:rPr lang="en-US" dirty="0"/>
              <a:t>with integrated electronic </a:t>
            </a:r>
            <a:r>
              <a:rPr lang="en-US" dirty="0" smtClean="0"/>
              <a:t>medical records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Providers </a:t>
            </a:r>
            <a:r>
              <a:rPr lang="en-US" dirty="0"/>
              <a:t>can communicate directly with patients and provide </a:t>
            </a:r>
            <a:r>
              <a:rPr lang="en-US" dirty="0" smtClean="0"/>
              <a:t>individualized patient </a:t>
            </a:r>
            <a:r>
              <a:rPr lang="en-US" dirty="0"/>
              <a:t>care </a:t>
            </a:r>
            <a:r>
              <a:rPr lang="en-US" b="1" dirty="0">
                <a:solidFill>
                  <a:srgbClr val="002060"/>
                </a:solidFill>
              </a:rPr>
              <a:t>through e-mail consultations. </a:t>
            </a:r>
            <a:endParaRPr lang="en-US" b="1" dirty="0" smtClean="0">
              <a:solidFill>
                <a:srgbClr val="002060"/>
              </a:solidFill>
            </a:endParaRPr>
          </a:p>
          <a:p>
            <a:pPr algn="just"/>
            <a:r>
              <a:rPr lang="en-US" dirty="0" smtClean="0"/>
              <a:t>Finally</a:t>
            </a:r>
            <a:r>
              <a:rPr lang="en-US" dirty="0"/>
              <a:t>, providers can </a:t>
            </a:r>
            <a:r>
              <a:rPr lang="en-US" dirty="0" smtClean="0"/>
              <a:t>consult with </a:t>
            </a:r>
            <a:r>
              <a:rPr lang="en-US" dirty="0"/>
              <a:t>other health professionals who are caring for a patient or can seek “</a:t>
            </a:r>
            <a:r>
              <a:rPr lang="en-US" dirty="0" smtClean="0"/>
              <a:t>specialty” consults </a:t>
            </a:r>
            <a:r>
              <a:rPr lang="en-US" b="1" dirty="0">
                <a:solidFill>
                  <a:srgbClr val="002060"/>
                </a:solidFill>
              </a:rPr>
              <a:t>through use of electronic communication</a:t>
            </a:r>
            <a:r>
              <a:rPr lang="en-US" b="1" dirty="0" smtClean="0">
                <a:solidFill>
                  <a:srgbClr val="002060"/>
                </a:solidFill>
              </a:rPr>
              <a:t>.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5686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610600" cy="9906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Ch14/Ethical Behavior </a:t>
            </a:r>
            <a:r>
              <a:rPr lang="en-US" sz="2800" b="1" dirty="0" smtClean="0"/>
              <a:t>when Communicating </a:t>
            </a:r>
            <a:r>
              <a:rPr lang="en-US" sz="2800" b="1" dirty="0"/>
              <a:t>with Patients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86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Ethical Patient </a:t>
            </a:r>
            <a:r>
              <a:rPr lang="en-US" dirty="0" smtClean="0"/>
              <a:t>Care:</a:t>
            </a:r>
          </a:p>
          <a:p>
            <a:pPr algn="just"/>
            <a:r>
              <a:rPr lang="en-US" dirty="0"/>
              <a:t>The following </a:t>
            </a:r>
            <a:r>
              <a:rPr lang="en-US" dirty="0" smtClean="0"/>
              <a:t>case </a:t>
            </a:r>
            <a:r>
              <a:rPr lang="en-US" dirty="0"/>
              <a:t>illustrate several principles of </a:t>
            </a:r>
            <a:r>
              <a:rPr lang="en-US" dirty="0" smtClean="0"/>
              <a:t>ethical </a:t>
            </a:r>
            <a:r>
              <a:rPr lang="en-US" dirty="0"/>
              <a:t>behavior. CASE STUDY </a:t>
            </a:r>
            <a:r>
              <a:rPr lang="en-US" dirty="0" smtClean="0"/>
              <a:t>14.1:</a:t>
            </a:r>
          </a:p>
          <a:p>
            <a:pPr marL="0" indent="0" algn="just">
              <a:buNone/>
            </a:pPr>
            <a:r>
              <a:rPr lang="en-US" dirty="0"/>
              <a:t>Ms. Edwards is starting on a new medication for schizophrenia. The drug has </a:t>
            </a:r>
            <a:r>
              <a:rPr lang="en-US" dirty="0" smtClean="0"/>
              <a:t>a number </a:t>
            </a:r>
            <a:r>
              <a:rPr lang="en-US" dirty="0"/>
              <a:t>of side effects, some of which can be serious. She asks you several </a:t>
            </a:r>
            <a:r>
              <a:rPr lang="en-US" dirty="0" smtClean="0"/>
              <a:t>questions about </a:t>
            </a:r>
            <a:r>
              <a:rPr lang="en-US" dirty="0"/>
              <a:t>the purpose of the medication and possible side effects. When you </a:t>
            </a:r>
            <a:r>
              <a:rPr lang="en-US" dirty="0" smtClean="0"/>
              <a:t>ask her </a:t>
            </a:r>
            <a:r>
              <a:rPr lang="en-US" dirty="0"/>
              <a:t>what her physician told her about the medication, she reports that he said,</a:t>
            </a:r>
          </a:p>
          <a:p>
            <a:pPr marL="0" indent="0" algn="just">
              <a:buNone/>
            </a:pPr>
            <a:r>
              <a:rPr lang="en-US" dirty="0"/>
              <a:t>“I’ve got a lot of patients on this drug and they’re doing fine.” It is obvious to </a:t>
            </a:r>
            <a:r>
              <a:rPr lang="en-US" dirty="0" smtClean="0"/>
              <a:t>you that </a:t>
            </a:r>
            <a:r>
              <a:rPr lang="en-US" dirty="0"/>
              <a:t>she is unclear about the purpose of the medication or any possible problems.</a:t>
            </a:r>
          </a:p>
          <a:p>
            <a:pPr marL="0" indent="0" algn="just">
              <a:buNone/>
            </a:pPr>
            <a:r>
              <a:rPr lang="en-US" dirty="0"/>
              <a:t>You are concerned that Ms. Edwards may refuse to take the drug if told about </a:t>
            </a:r>
            <a:r>
              <a:rPr lang="en-US" dirty="0" smtClean="0"/>
              <a:t>possible side </a:t>
            </a:r>
            <a:r>
              <a:rPr lang="en-US" dirty="0"/>
              <a:t>effects. What would you say to Ms. Edwards?</a:t>
            </a:r>
          </a:p>
        </p:txBody>
      </p:sp>
    </p:spTree>
    <p:extLst>
      <p:ext uri="{BB962C8B-B14F-4D97-AF65-F5344CB8AC3E}">
        <p14:creationId xmlns:p14="http://schemas.microsoft.com/office/powerpoint/2010/main" val="7618564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8991600" cy="6324600"/>
          </a:xfrm>
        </p:spPr>
        <p:txBody>
          <a:bodyPr>
            <a:noAutofit/>
          </a:bodyPr>
          <a:lstStyle/>
          <a:p>
            <a:pPr algn="just"/>
            <a:r>
              <a:rPr lang="en-US" sz="2000" dirty="0"/>
              <a:t>It is obvious that Ms. Edwards does not understand the purpose of drug </a:t>
            </a:r>
            <a:r>
              <a:rPr lang="en-US" sz="2000" dirty="0" smtClean="0"/>
              <a:t>treatment nor </a:t>
            </a:r>
            <a:r>
              <a:rPr lang="en-US" sz="2000" dirty="0"/>
              <a:t>the medication’s possible </a:t>
            </a:r>
            <a:r>
              <a:rPr lang="en-US" sz="2000" dirty="0" smtClean="0"/>
              <a:t>side effects</a:t>
            </a:r>
            <a:r>
              <a:rPr lang="en-US" sz="2000" dirty="0"/>
              <a:t>. Thus, it could </a:t>
            </a:r>
            <a:r>
              <a:rPr lang="en-US" sz="2000" dirty="0" smtClean="0"/>
              <a:t>be not </a:t>
            </a:r>
            <a:r>
              <a:rPr lang="en-US" sz="2000" dirty="0"/>
              <a:t>actually given informed consent to treatment. </a:t>
            </a:r>
            <a:r>
              <a:rPr lang="en-US" sz="2000" dirty="0" smtClean="0"/>
              <a:t>Advices </a:t>
            </a:r>
            <a:r>
              <a:rPr lang="en-US" sz="2000" dirty="0"/>
              <a:t>against </a:t>
            </a:r>
            <a:r>
              <a:rPr lang="en-US" sz="2000" dirty="0" smtClean="0"/>
              <a:t>providing information </a:t>
            </a:r>
            <a:r>
              <a:rPr lang="en-US" sz="2000" dirty="0"/>
              <a:t>may </a:t>
            </a:r>
            <a:r>
              <a:rPr lang="en-US" sz="2000" dirty="0" smtClean="0"/>
              <a:t>increase </a:t>
            </a:r>
            <a:r>
              <a:rPr lang="en-US" sz="2000" dirty="0"/>
              <a:t>fears that Ms. Edwards may not take </a:t>
            </a:r>
            <a:r>
              <a:rPr lang="en-US" sz="2000" dirty="0" smtClean="0"/>
              <a:t>the medication </a:t>
            </a:r>
            <a:r>
              <a:rPr lang="en-US" sz="2000" dirty="0"/>
              <a:t>she needs to treat her medical condition if she is aware of </a:t>
            </a:r>
            <a:r>
              <a:rPr lang="en-US" sz="2000" dirty="0" smtClean="0"/>
              <a:t>the side </a:t>
            </a:r>
            <a:r>
              <a:rPr lang="en-US" sz="2000" dirty="0"/>
              <a:t>effects. The principle </a:t>
            </a:r>
            <a:r>
              <a:rPr lang="en-US" sz="2000" dirty="0" smtClean="0"/>
              <a:t>raised </a:t>
            </a:r>
            <a:r>
              <a:rPr lang="en-US" sz="2000" dirty="0"/>
              <a:t>in this case is beneficence—doing </a:t>
            </a:r>
            <a:r>
              <a:rPr lang="en-US" sz="2000" dirty="0" smtClean="0"/>
              <a:t>something that </a:t>
            </a:r>
            <a:r>
              <a:rPr lang="en-US" sz="2000" dirty="0"/>
              <a:t>you decide is in her best interest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smtClean="0"/>
              <a:t> </a:t>
            </a:r>
            <a:r>
              <a:rPr lang="en-US" sz="2000" dirty="0"/>
              <a:t>Other arguments against </a:t>
            </a:r>
            <a:r>
              <a:rPr lang="en-US" sz="2000" dirty="0" smtClean="0"/>
              <a:t>informing Ms</a:t>
            </a:r>
            <a:r>
              <a:rPr lang="en-US" sz="2000" dirty="0"/>
              <a:t>. Edwards may focus on the physician, on the belief that it is the </a:t>
            </a:r>
            <a:r>
              <a:rPr lang="en-US" sz="2000" dirty="0" smtClean="0"/>
              <a:t>physician’s responsibility </a:t>
            </a:r>
            <a:r>
              <a:rPr lang="en-US" sz="2000" dirty="0"/>
              <a:t>to inform patients, or on the physician’s right to choose not to </a:t>
            </a:r>
            <a:r>
              <a:rPr lang="en-US" sz="2000" dirty="0" smtClean="0"/>
              <a:t>provide her </a:t>
            </a:r>
            <a:r>
              <a:rPr lang="en-US" sz="2000" dirty="0"/>
              <a:t>with certain information about her treatment. </a:t>
            </a:r>
            <a:endParaRPr lang="en-US" sz="2000" dirty="0" smtClean="0"/>
          </a:p>
          <a:p>
            <a:pPr algn="just"/>
            <a:r>
              <a:rPr lang="en-US" sz="2000" dirty="0" smtClean="0"/>
              <a:t>Other </a:t>
            </a:r>
            <a:r>
              <a:rPr lang="en-US" sz="2000" dirty="0"/>
              <a:t>arguments </a:t>
            </a:r>
            <a:r>
              <a:rPr lang="en-US" sz="2000" dirty="0" smtClean="0"/>
              <a:t>may focus </a:t>
            </a:r>
            <a:r>
              <a:rPr lang="en-US" sz="2000" dirty="0"/>
              <a:t>on your fears about antagonizing </a:t>
            </a:r>
            <a:r>
              <a:rPr lang="en-US" sz="2000" b="1" dirty="0">
                <a:solidFill>
                  <a:srgbClr val="FF0000"/>
                </a:solidFill>
              </a:rPr>
              <a:t>physicians </a:t>
            </a:r>
            <a:r>
              <a:rPr lang="en-US" sz="2000" dirty="0"/>
              <a:t>by acting contrary to their </a:t>
            </a:r>
            <a:r>
              <a:rPr lang="en-US" sz="2000" dirty="0" smtClean="0"/>
              <a:t>wishes. The </a:t>
            </a:r>
            <a:r>
              <a:rPr lang="en-US" sz="2000" dirty="0"/>
              <a:t>principle of </a:t>
            </a:r>
            <a:r>
              <a:rPr lang="en-US" sz="2000" dirty="0" smtClean="0"/>
              <a:t>self-rule </a:t>
            </a:r>
            <a:r>
              <a:rPr lang="en-US" sz="2000" dirty="0"/>
              <a:t>and the right of the patient to determine what </a:t>
            </a:r>
            <a:r>
              <a:rPr lang="en-US" sz="2000" dirty="0" smtClean="0"/>
              <a:t>will be </a:t>
            </a:r>
            <a:r>
              <a:rPr lang="en-US" sz="2000" dirty="0"/>
              <a:t>done to her body argues in favor of you providing information about the </a:t>
            </a:r>
            <a:r>
              <a:rPr lang="en-US" sz="2000" dirty="0" smtClean="0"/>
              <a:t>medication, including </a:t>
            </a:r>
            <a:r>
              <a:rPr lang="en-US" sz="2000" dirty="0"/>
              <a:t>its purpose and side effects. You may need to call Ms. </a:t>
            </a:r>
            <a:r>
              <a:rPr lang="en-US" sz="2000" dirty="0" smtClean="0"/>
              <a:t>Edwards physician to gather further information pertinent to her treatment or to consult with </a:t>
            </a:r>
            <a:r>
              <a:rPr lang="en-US" sz="2000" dirty="0"/>
              <a:t>the physician on how informed consent should take place</a:t>
            </a:r>
            <a:r>
              <a:rPr lang="en-US" sz="2000" dirty="0" smtClean="0"/>
              <a:t>..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223379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382000" cy="58674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Nevertheless,</a:t>
            </a:r>
          </a:p>
          <a:p>
            <a:pPr algn="just"/>
            <a:r>
              <a:rPr lang="en-US" dirty="0"/>
              <a:t>Ms. Edwards has the right to this information and must be informed before she begins taking </a:t>
            </a:r>
            <a:r>
              <a:rPr lang="en-US" dirty="0" smtClean="0"/>
              <a:t>the </a:t>
            </a:r>
            <a:r>
              <a:rPr lang="en-US" dirty="0"/>
              <a:t>medication. </a:t>
            </a:r>
            <a:endParaRPr lang="en-US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/>
              <a:t>case highlights the potential conflict of interest facing you in which </a:t>
            </a:r>
            <a:r>
              <a:rPr lang="en-US" dirty="0" smtClean="0"/>
              <a:t>self-interest </a:t>
            </a:r>
            <a:r>
              <a:rPr lang="en-US" dirty="0"/>
              <a:t>to others (e.g., physicians) are allowed to override the interests of your patients.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Although </a:t>
            </a:r>
            <a:r>
              <a:rPr lang="en-US" dirty="0"/>
              <a:t>the principles of beneficence and autonomy may be in conflict in this case, the right of self-determination by the patient is so </a:t>
            </a:r>
            <a:r>
              <a:rPr lang="en-US" dirty="0" smtClean="0"/>
              <a:t>important </a:t>
            </a:r>
            <a:r>
              <a:rPr lang="en-US" dirty="0"/>
              <a:t>as to be </a:t>
            </a:r>
            <a:r>
              <a:rPr lang="en-US" dirty="0" smtClean="0"/>
              <a:t>principal. </a:t>
            </a:r>
            <a:r>
              <a:rPr lang="en-US" dirty="0"/>
              <a:t>Ms. Edwards has the right to information about her medication, regardless of whether that information would affect her decision to initiate treatment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820827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763000" cy="609600"/>
          </a:xfrm>
        </p:spPr>
        <p:txBody>
          <a:bodyPr>
            <a:noAutofit/>
          </a:bodyPr>
          <a:lstStyle/>
          <a:p>
            <a:r>
              <a:rPr lang="en-US" sz="2800" dirty="0"/>
              <a:t>A Pharmacy Code of Conduct for a Modern World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763000" cy="56388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The </a:t>
            </a:r>
            <a:r>
              <a:rPr lang="en-US" dirty="0"/>
              <a:t>emerging role of pharmacists as medication </a:t>
            </a:r>
            <a:r>
              <a:rPr lang="en-US" dirty="0" smtClean="0"/>
              <a:t>therapy managers</a:t>
            </a:r>
            <a:r>
              <a:rPr lang="en-US" dirty="0"/>
              <a:t> </a:t>
            </a:r>
            <a:r>
              <a:rPr lang="en-US" dirty="0" smtClean="0"/>
              <a:t>requires </a:t>
            </a:r>
            <a:r>
              <a:rPr lang="en-US" dirty="0"/>
              <a:t>you to be more effective and efficient when engaging in all forms </a:t>
            </a:r>
            <a:r>
              <a:rPr lang="en-US" dirty="0" smtClean="0"/>
              <a:t>of communication </a:t>
            </a:r>
            <a:r>
              <a:rPr lang="en-US" dirty="0"/>
              <a:t>as it relates to medications </a:t>
            </a:r>
            <a:r>
              <a:rPr lang="en-US" dirty="0" smtClean="0"/>
              <a:t>.Pharmacists </a:t>
            </a:r>
            <a:r>
              <a:rPr lang="en-US" dirty="0"/>
              <a:t>can </a:t>
            </a:r>
            <a:r>
              <a:rPr lang="en-US" dirty="0" smtClean="0"/>
              <a:t>be fulfilled of </a:t>
            </a:r>
            <a:r>
              <a:rPr lang="en-US" dirty="0"/>
              <a:t>the fact that the World Health </a:t>
            </a:r>
            <a:r>
              <a:rPr lang="en-US" dirty="0" smtClean="0"/>
              <a:t>Organization (WHO</a:t>
            </a:r>
            <a:r>
              <a:rPr lang="en-US" dirty="0"/>
              <a:t>) has </a:t>
            </a:r>
            <a:r>
              <a:rPr lang="en-US" dirty="0" smtClean="0"/>
              <a:t>approve  </a:t>
            </a:r>
            <a:r>
              <a:rPr lang="en-US" dirty="0"/>
              <a:t>their importance as communicators and health care </a:t>
            </a:r>
            <a:r>
              <a:rPr lang="en-US" dirty="0" smtClean="0"/>
              <a:t>givers. Thus</a:t>
            </a:r>
            <a:r>
              <a:rPr lang="en-US" dirty="0"/>
              <a:t>, you must be prepared to carefully recognize and resolve </a:t>
            </a:r>
            <a:r>
              <a:rPr lang="en-US" dirty="0" smtClean="0"/>
              <a:t>ethical issues </a:t>
            </a:r>
            <a:r>
              <a:rPr lang="en-US" dirty="0"/>
              <a:t>by understanding general and specific ethical principles and by </a:t>
            </a:r>
            <a:r>
              <a:rPr lang="en-US" dirty="0" smtClean="0"/>
              <a:t>applying these </a:t>
            </a:r>
            <a:r>
              <a:rPr lang="en-US" dirty="0"/>
              <a:t>principles to pharmaceutical care and medication therapy management.</a:t>
            </a:r>
          </a:p>
        </p:txBody>
      </p:sp>
    </p:spTree>
    <p:extLst>
      <p:ext uri="{BB962C8B-B14F-4D97-AF65-F5344CB8AC3E}">
        <p14:creationId xmlns:p14="http://schemas.microsoft.com/office/powerpoint/2010/main" val="40986677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PHARMACISTS CODE OF 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67800" cy="58674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 </a:t>
            </a:r>
            <a:r>
              <a:rPr lang="en-US" dirty="0" err="1"/>
              <a:t>APhA</a:t>
            </a:r>
            <a:r>
              <a:rPr lang="en-US" dirty="0"/>
              <a:t> adopted a revised Code of Ethics for Pharmacists in 1994; </a:t>
            </a:r>
            <a:r>
              <a:rPr lang="en-US" dirty="0" smtClean="0"/>
              <a:t>the American </a:t>
            </a:r>
            <a:r>
              <a:rPr lang="en-US" dirty="0"/>
              <a:t>Society of Health-System Pharmacists (ASHP) endorsed the </a:t>
            </a:r>
            <a:r>
              <a:rPr lang="en-US" dirty="0" smtClean="0"/>
              <a:t>same code </a:t>
            </a:r>
            <a:r>
              <a:rPr lang="en-US" dirty="0"/>
              <a:t>in 1996. This code was founded using a patient-centered approach and </a:t>
            </a:r>
            <a:r>
              <a:rPr lang="en-US" dirty="0" smtClean="0"/>
              <a:t> principles </a:t>
            </a:r>
            <a:r>
              <a:rPr lang="en-US" dirty="0"/>
              <a:t>are based on moral obligations and virtues intended to </a:t>
            </a:r>
            <a:r>
              <a:rPr lang="en-US" dirty="0" smtClean="0"/>
              <a:t>guide pharmacists </a:t>
            </a:r>
            <a:r>
              <a:rPr lang="en-US" dirty="0"/>
              <a:t>in their professional relationships with patients and other </a:t>
            </a:r>
            <a:r>
              <a:rPr lang="en-US" dirty="0" smtClean="0"/>
              <a:t>health care </a:t>
            </a:r>
            <a:r>
              <a:rPr lang="en-US" dirty="0"/>
              <a:t>professionals (</a:t>
            </a:r>
            <a:r>
              <a:rPr lang="en-US" dirty="0" err="1"/>
              <a:t>APhA</a:t>
            </a:r>
            <a:r>
              <a:rPr lang="en-US" dirty="0"/>
              <a:t>, 1994). </a:t>
            </a:r>
            <a:endParaRPr lang="en-US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/>
              <a:t>pharmacist-specific Code of </a:t>
            </a:r>
            <a:r>
              <a:rPr lang="en-US" dirty="0" smtClean="0"/>
              <a:t>Ethics addresses </a:t>
            </a:r>
            <a:r>
              <a:rPr lang="en-US" dirty="0"/>
              <a:t>only ethical behavior and does not address any of the state and </a:t>
            </a:r>
            <a:r>
              <a:rPr lang="en-US" dirty="0" smtClean="0"/>
              <a:t>federal statutes </a:t>
            </a:r>
            <a:r>
              <a:rPr lang="en-US" dirty="0"/>
              <a:t>and regulations governing pharmacy practice although both state </a:t>
            </a:r>
            <a:r>
              <a:rPr lang="en-US" dirty="0" smtClean="0"/>
              <a:t>and federal </a:t>
            </a:r>
            <a:r>
              <a:rPr lang="en-US" dirty="0"/>
              <a:t>statutes and regulations address how pharmacists are to conduct </a:t>
            </a:r>
            <a:r>
              <a:rPr lang="en-US" dirty="0" smtClean="0"/>
              <a:t>themselves in </a:t>
            </a:r>
            <a:r>
              <a:rPr lang="en-US" dirty="0"/>
              <a:t>relationships designed to respect and protect the well-being of the public.</a:t>
            </a:r>
          </a:p>
        </p:txBody>
      </p:sp>
    </p:spTree>
    <p:extLst>
      <p:ext uri="{BB962C8B-B14F-4D97-AF65-F5344CB8AC3E}">
        <p14:creationId xmlns:p14="http://schemas.microsoft.com/office/powerpoint/2010/main" val="37043168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52" y="513567"/>
            <a:ext cx="9042748" cy="626823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The eight principles described in the </a:t>
            </a:r>
            <a:r>
              <a:rPr lang="en-US" b="1" dirty="0" err="1"/>
              <a:t>APhA</a:t>
            </a:r>
            <a:r>
              <a:rPr lang="en-US" b="1" dirty="0"/>
              <a:t> Code of Ethics for Pharmacists</a:t>
            </a:r>
          </a:p>
          <a:p>
            <a:pPr marL="0" indent="0">
              <a:buNone/>
            </a:pPr>
            <a:r>
              <a:rPr lang="en-US" b="1" dirty="0"/>
              <a:t>are as follows:</a:t>
            </a:r>
          </a:p>
          <a:p>
            <a:pPr algn="just"/>
            <a:r>
              <a:rPr lang="en-US" dirty="0"/>
              <a:t>Principle I: A pharmacist respects the covenantal relationship between </a:t>
            </a:r>
            <a:r>
              <a:rPr lang="en-US" dirty="0" smtClean="0"/>
              <a:t>the patient </a:t>
            </a:r>
            <a:r>
              <a:rPr lang="en-US" dirty="0"/>
              <a:t>and pharmacist.</a:t>
            </a:r>
          </a:p>
          <a:p>
            <a:pPr algn="just"/>
            <a:r>
              <a:rPr lang="en-US" dirty="0"/>
              <a:t>Principle II: A pharmacist promotes the good of every patient in a </a:t>
            </a:r>
            <a:r>
              <a:rPr lang="en-US" dirty="0" smtClean="0"/>
              <a:t>caring, compassionate</a:t>
            </a:r>
            <a:r>
              <a:rPr lang="en-US" dirty="0"/>
              <a:t>, and confidential manner.</a:t>
            </a:r>
          </a:p>
          <a:p>
            <a:pPr algn="just"/>
            <a:r>
              <a:rPr lang="en-US" dirty="0"/>
              <a:t>Principle III: A pharmacist respects the autonomy and dignity of each patient.</a:t>
            </a:r>
          </a:p>
          <a:p>
            <a:pPr algn="just"/>
            <a:r>
              <a:rPr lang="en-US" dirty="0"/>
              <a:t>Principle IV: A pharmacist acts with honesty and integrity in professional</a:t>
            </a:r>
          </a:p>
          <a:p>
            <a:pPr marL="0" indent="0" algn="just">
              <a:buNone/>
            </a:pPr>
            <a:r>
              <a:rPr lang="en-US" dirty="0"/>
              <a:t>relationships.</a:t>
            </a:r>
          </a:p>
          <a:p>
            <a:pPr algn="just"/>
            <a:r>
              <a:rPr lang="en-US" dirty="0"/>
              <a:t>Principle V: A pharmacist maintains professional competence.</a:t>
            </a:r>
          </a:p>
          <a:p>
            <a:pPr algn="just"/>
            <a:r>
              <a:rPr lang="en-US" dirty="0"/>
              <a:t>Principle VI: A pharmacist respects the values and abilities of colleagues</a:t>
            </a:r>
          </a:p>
          <a:p>
            <a:pPr marL="0" indent="0" algn="just">
              <a:buNone/>
            </a:pPr>
            <a:r>
              <a:rPr lang="en-US" dirty="0"/>
              <a:t>and other health professionals.</a:t>
            </a:r>
          </a:p>
          <a:p>
            <a:pPr algn="just"/>
            <a:r>
              <a:rPr lang="en-US" dirty="0"/>
              <a:t>Principle VII: A pharmacist serves individual community and societal needs.</a:t>
            </a:r>
          </a:p>
          <a:p>
            <a:pPr algn="just"/>
            <a:r>
              <a:rPr lang="en-US" dirty="0"/>
              <a:t>Principle VIII: A pharmacist seeks justice in the distribution of </a:t>
            </a:r>
            <a:r>
              <a:rPr lang="en-US" dirty="0" smtClean="0"/>
              <a:t>health resources.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/>
              <a:t>While these principles outline the professional obligation of pharmacists to </a:t>
            </a:r>
            <a:r>
              <a:rPr lang="en-US" dirty="0" smtClean="0"/>
              <a:t>use their </a:t>
            </a:r>
            <a:r>
              <a:rPr lang="en-US" dirty="0"/>
              <a:t>knowledge and skills for the benefit of others, they reflect general and </a:t>
            </a:r>
            <a:r>
              <a:rPr lang="en-US" dirty="0" smtClean="0"/>
              <a:t>ethical principles </a:t>
            </a:r>
            <a:r>
              <a:rPr lang="en-US" dirty="0"/>
              <a:t>held in high esteem by all health care professionals. More </a:t>
            </a:r>
            <a:r>
              <a:rPr lang="en-US" dirty="0" smtClean="0"/>
              <a:t>importantly, the </a:t>
            </a:r>
            <a:r>
              <a:rPr lang="en-US" dirty="0" err="1"/>
              <a:t>APhA</a:t>
            </a:r>
            <a:r>
              <a:rPr lang="en-US" dirty="0"/>
              <a:t> Code was built on a contemporary interpretation of underlying </a:t>
            </a:r>
            <a:r>
              <a:rPr lang="en-US" dirty="0" smtClean="0"/>
              <a:t>ethical principles </a:t>
            </a:r>
            <a:r>
              <a:rPr lang="en-US" dirty="0"/>
              <a:t>that address </a:t>
            </a:r>
            <a:r>
              <a:rPr lang="en-US" dirty="0" err="1"/>
              <a:t>nonmaleficence</a:t>
            </a:r>
            <a:r>
              <a:rPr lang="en-US" dirty="0"/>
              <a:t>, beneficence, paternalism, autonomy, </a:t>
            </a:r>
            <a:r>
              <a:rPr lang="en-US" dirty="0" smtClean="0"/>
              <a:t>honesty and </a:t>
            </a:r>
            <a:r>
              <a:rPr lang="en-US" dirty="0"/>
              <a:t>truth telling, informed consent, confidentiality, and fidelity. These </a:t>
            </a:r>
            <a:r>
              <a:rPr lang="en-US" dirty="0" smtClean="0"/>
              <a:t>underlying principles </a:t>
            </a:r>
            <a:r>
              <a:rPr lang="en-US" dirty="0"/>
              <a:t>are something that every pharmacist should understand.</a:t>
            </a:r>
          </a:p>
        </p:txBody>
      </p:sp>
    </p:spTree>
    <p:extLst>
      <p:ext uri="{BB962C8B-B14F-4D97-AF65-F5344CB8AC3E}">
        <p14:creationId xmlns:p14="http://schemas.microsoft.com/office/powerpoint/2010/main" val="12915088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Seven Key Principles Guiding Ethical 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Underlying Ethical Principles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1• Non maleficence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2• </a:t>
            </a:r>
            <a:r>
              <a:rPr lang="en-US" dirty="0"/>
              <a:t>Beneficence</a:t>
            </a:r>
          </a:p>
          <a:p>
            <a:pPr marL="0" indent="0">
              <a:buNone/>
            </a:pPr>
            <a:r>
              <a:rPr lang="en-US" dirty="0" smtClean="0"/>
              <a:t>3• </a:t>
            </a:r>
            <a:r>
              <a:rPr lang="en-US" dirty="0"/>
              <a:t>Autonomy versus paternalism</a:t>
            </a:r>
          </a:p>
          <a:p>
            <a:pPr marL="0" indent="0">
              <a:buNone/>
            </a:pPr>
            <a:r>
              <a:rPr lang="en-US" dirty="0" smtClean="0"/>
              <a:t>4• </a:t>
            </a:r>
            <a:r>
              <a:rPr lang="en-US" dirty="0"/>
              <a:t>Honesty and truth telling</a:t>
            </a:r>
          </a:p>
          <a:p>
            <a:pPr marL="0" indent="0">
              <a:buNone/>
            </a:pPr>
            <a:r>
              <a:rPr lang="en-US" dirty="0" smtClean="0"/>
              <a:t>5• </a:t>
            </a:r>
            <a:r>
              <a:rPr lang="en-US" dirty="0"/>
              <a:t>Informed consent</a:t>
            </a:r>
          </a:p>
          <a:p>
            <a:pPr marL="0" indent="0">
              <a:buNone/>
            </a:pPr>
            <a:r>
              <a:rPr lang="en-US" dirty="0" smtClean="0"/>
              <a:t>6• </a:t>
            </a:r>
            <a:r>
              <a:rPr lang="en-US" dirty="0"/>
              <a:t>Confidentiality</a:t>
            </a:r>
          </a:p>
          <a:p>
            <a:pPr marL="0" indent="0">
              <a:buNone/>
            </a:pPr>
            <a:r>
              <a:rPr lang="en-US" dirty="0" smtClean="0"/>
              <a:t>7• </a:t>
            </a:r>
            <a:r>
              <a:rPr lang="en-US" dirty="0"/>
              <a:t>Fidelity</a:t>
            </a:r>
          </a:p>
        </p:txBody>
      </p:sp>
    </p:spTree>
    <p:extLst>
      <p:ext uri="{BB962C8B-B14F-4D97-AF65-F5344CB8AC3E}">
        <p14:creationId xmlns:p14="http://schemas.microsoft.com/office/powerpoint/2010/main" val="1475457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>
            <a:noAutofit/>
          </a:bodyPr>
          <a:lstStyle/>
          <a:p>
            <a:r>
              <a:rPr lang="en-US" sz="3200" dirty="0" smtClean="0"/>
              <a:t>1. The principle of </a:t>
            </a:r>
            <a:r>
              <a:rPr lang="en-US" sz="3200" dirty="0" err="1" smtClean="0"/>
              <a:t>nonmaleficence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715000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/>
              <a:t>The “principle of </a:t>
            </a:r>
            <a:r>
              <a:rPr lang="en-US" dirty="0" err="1"/>
              <a:t>nonmaleficence</a:t>
            </a:r>
            <a:r>
              <a:rPr lang="en-US" dirty="0"/>
              <a:t>” is commonly stated as the principle of </a:t>
            </a:r>
            <a:r>
              <a:rPr lang="en-US" b="1" dirty="0">
                <a:solidFill>
                  <a:srgbClr val="FF0000"/>
                </a:solidFill>
              </a:rPr>
              <a:t>“</a:t>
            </a:r>
            <a:r>
              <a:rPr lang="en-US" b="1" dirty="0" smtClean="0">
                <a:solidFill>
                  <a:srgbClr val="FF0000"/>
                </a:solidFill>
              </a:rPr>
              <a:t>above all </a:t>
            </a:r>
            <a:r>
              <a:rPr lang="en-US" b="1" dirty="0">
                <a:solidFill>
                  <a:srgbClr val="FF0000"/>
                </a:solidFill>
              </a:rPr>
              <a:t>else do no harm.” 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q"/>
            </a:pPr>
            <a:endParaRPr lang="en-US" b="1" dirty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US" b="1" dirty="0" smtClean="0">
                <a:solidFill>
                  <a:srgbClr val="FF0000"/>
                </a:solidFill>
              </a:rPr>
              <a:t>The </a:t>
            </a:r>
            <a:r>
              <a:rPr lang="en-US" b="1" dirty="0">
                <a:solidFill>
                  <a:srgbClr val="FF0000"/>
                </a:solidFill>
              </a:rPr>
              <a:t>principle of </a:t>
            </a:r>
            <a:r>
              <a:rPr lang="en-US" b="1" dirty="0" err="1">
                <a:solidFill>
                  <a:srgbClr val="FF0000"/>
                </a:solidFill>
              </a:rPr>
              <a:t>nonmaleficence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requires a health care provider </a:t>
            </a:r>
            <a:r>
              <a:rPr lang="en-US" dirty="0" smtClean="0"/>
              <a:t>to not </a:t>
            </a:r>
            <a:r>
              <a:rPr lang="en-US" dirty="0"/>
              <a:t>act in any way that intentionally inflicts needless harm or injury to a </a:t>
            </a:r>
            <a:r>
              <a:rPr lang="en-US" dirty="0" smtClean="0"/>
              <a:t>patient, either </a:t>
            </a:r>
            <a:r>
              <a:rPr lang="en-US" dirty="0"/>
              <a:t>through acts of commission or omission </a:t>
            </a:r>
            <a:r>
              <a:rPr lang="en-US" dirty="0" smtClean="0"/>
              <a:t>.The </a:t>
            </a:r>
            <a:r>
              <a:rPr lang="en-US" dirty="0"/>
              <a:t>principle of </a:t>
            </a:r>
            <a:r>
              <a:rPr lang="en-US" dirty="0" err="1"/>
              <a:t>nonmaleficence</a:t>
            </a:r>
            <a:r>
              <a:rPr lang="en-US" dirty="0"/>
              <a:t> can be violated in two distinct ways. </a:t>
            </a:r>
            <a:r>
              <a:rPr lang="en-US" dirty="0" smtClean="0"/>
              <a:t>First, pharmacists </a:t>
            </a:r>
            <a:r>
              <a:rPr lang="en-US" dirty="0"/>
              <a:t>can violate this principle if they knowingly and intentionally cause </a:t>
            </a:r>
            <a:r>
              <a:rPr lang="en-US" dirty="0" smtClean="0"/>
              <a:t>a patient </a:t>
            </a:r>
            <a:r>
              <a:rPr lang="en-US" dirty="0"/>
              <a:t>harm. For example, knowingly filling a prescription to which a patient </a:t>
            </a:r>
            <a:r>
              <a:rPr lang="en-US" dirty="0" smtClean="0"/>
              <a:t>has an </a:t>
            </a:r>
            <a:r>
              <a:rPr lang="en-US" dirty="0"/>
              <a:t>allergy or filling a prescription in defiance of the published literature that </a:t>
            </a:r>
            <a:r>
              <a:rPr lang="en-US" dirty="0" smtClean="0"/>
              <a:t>states it </a:t>
            </a:r>
            <a:r>
              <a:rPr lang="en-US" dirty="0"/>
              <a:t>may have a drug–food interaction without telling the patient about the </a:t>
            </a:r>
            <a:r>
              <a:rPr lang="en-US" dirty="0" smtClean="0"/>
              <a:t>drug–food interaction </a:t>
            </a:r>
            <a:r>
              <a:rPr lang="en-US" dirty="0"/>
              <a:t>may be seen as malfeasance. </a:t>
            </a:r>
            <a:endParaRPr lang="en-US" dirty="0" smtClean="0"/>
          </a:p>
          <a:p>
            <a:pPr algn="just">
              <a:buFont typeface="Wingdings" pitchFamily="2" charset="2"/>
              <a:buChar char="q"/>
            </a:pPr>
            <a:r>
              <a:rPr lang="en-US" b="1" dirty="0" smtClean="0">
                <a:solidFill>
                  <a:srgbClr val="FF0000"/>
                </a:solidFill>
              </a:rPr>
              <a:t>The </a:t>
            </a:r>
            <a:r>
              <a:rPr lang="en-US" b="1" dirty="0">
                <a:solidFill>
                  <a:srgbClr val="FF0000"/>
                </a:solidFill>
              </a:rPr>
              <a:t>principle of </a:t>
            </a:r>
            <a:r>
              <a:rPr lang="en-US" b="1" dirty="0" err="1">
                <a:solidFill>
                  <a:srgbClr val="FF0000"/>
                </a:solidFill>
              </a:rPr>
              <a:t>nonmaleficence</a:t>
            </a:r>
            <a:r>
              <a:rPr lang="en-US" dirty="0"/>
              <a:t> may </a:t>
            </a:r>
            <a:r>
              <a:rPr lang="en-US" dirty="0" smtClean="0"/>
              <a:t>also be </a:t>
            </a:r>
            <a:r>
              <a:rPr lang="en-US" dirty="0"/>
              <a:t>violated when no malice or intent to do harm is involved. For example, a </a:t>
            </a:r>
            <a:r>
              <a:rPr lang="en-US" dirty="0" smtClean="0"/>
              <a:t>pharmacist by </a:t>
            </a:r>
            <a:r>
              <a:rPr lang="en-US" dirty="0"/>
              <a:t>honest mistake misreads a prescription for </a:t>
            </a:r>
            <a:r>
              <a:rPr lang="en-US" dirty="0" err="1"/>
              <a:t>Zyrtec</a:t>
            </a:r>
            <a:r>
              <a:rPr lang="en-US" dirty="0"/>
              <a:t> and fills it </a:t>
            </a:r>
            <a:r>
              <a:rPr lang="en-US" dirty="0" smtClean="0"/>
              <a:t>with </a:t>
            </a:r>
            <a:r>
              <a:rPr lang="en-US" dirty="0" err="1" smtClean="0"/>
              <a:t>Zyprexa</a:t>
            </a:r>
            <a:r>
              <a:rPr lang="en-US" dirty="0"/>
              <a:t>. Should that patient come to harm through this error, the pharmacist </a:t>
            </a:r>
            <a:r>
              <a:rPr lang="en-US" dirty="0" smtClean="0"/>
              <a:t>may be </a:t>
            </a:r>
            <a:r>
              <a:rPr lang="en-US" dirty="0"/>
              <a:t>found negligent in his or her actions even though the pharmacist had no </a:t>
            </a:r>
            <a:r>
              <a:rPr lang="en-US" dirty="0" smtClean="0"/>
              <a:t>intention to </a:t>
            </a:r>
            <a:r>
              <a:rPr lang="en-US" dirty="0"/>
              <a:t>cause harm. The pharmacist may be considered as having failed to </a:t>
            </a:r>
            <a:r>
              <a:rPr lang="en-US" dirty="0" smtClean="0"/>
              <a:t>exercise due </a:t>
            </a:r>
            <a:r>
              <a:rPr lang="en-US" dirty="0"/>
              <a:t>care in discharging his or her responsibilities as a professional. Thus, the </a:t>
            </a:r>
            <a:r>
              <a:rPr lang="en-US" dirty="0" smtClean="0"/>
              <a:t>pharmacist failed </a:t>
            </a:r>
            <a:r>
              <a:rPr lang="en-US" dirty="0"/>
              <a:t>to meet his or her obligation of </a:t>
            </a:r>
            <a:r>
              <a:rPr lang="en-US" dirty="0" err="1"/>
              <a:t>nonmaleficence</a:t>
            </a:r>
            <a:r>
              <a:rPr lang="en-US" dirty="0"/>
              <a:t> and may be </a:t>
            </a:r>
            <a:r>
              <a:rPr lang="en-US" dirty="0" smtClean="0"/>
              <a:t>held accountable </a:t>
            </a:r>
            <a:r>
              <a:rPr lang="en-US" dirty="0"/>
              <a:t>by the court system for his or her actions.</a:t>
            </a:r>
          </a:p>
        </p:txBody>
      </p:sp>
    </p:spTree>
    <p:extLst>
      <p:ext uri="{BB962C8B-B14F-4D97-AF65-F5344CB8AC3E}">
        <p14:creationId xmlns:p14="http://schemas.microsoft.com/office/powerpoint/2010/main" val="32730034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 THE PRINCIPLE OF BENEFICENCE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Both </a:t>
            </a:r>
            <a:r>
              <a:rPr lang="en-US" dirty="0"/>
              <a:t>principles </a:t>
            </a:r>
            <a:r>
              <a:rPr lang="en-US" dirty="0" smtClean="0"/>
              <a:t>require the </a:t>
            </a:r>
            <a:r>
              <a:rPr lang="en-US" dirty="0"/>
              <a:t>health care provider </a:t>
            </a:r>
            <a:r>
              <a:rPr lang="en-US" dirty="0" smtClean="0"/>
              <a:t>to evaluate </a:t>
            </a:r>
            <a:r>
              <a:rPr lang="en-US" dirty="0"/>
              <a:t>the potential benefits of an intervention </a:t>
            </a:r>
            <a:r>
              <a:rPr lang="en-US" dirty="0" smtClean="0"/>
              <a:t>in relation </a:t>
            </a:r>
            <a:r>
              <a:rPr lang="en-US" dirty="0"/>
              <a:t>to the risk of harm to the patient. To be </a:t>
            </a:r>
            <a:r>
              <a:rPr lang="en-US" dirty="0" smtClean="0"/>
              <a:t>more specific</a:t>
            </a:r>
            <a:r>
              <a:rPr lang="en-US" dirty="0"/>
              <a:t>, beneficence is </a:t>
            </a:r>
            <a:r>
              <a:rPr lang="en-US" dirty="0" smtClean="0"/>
              <a:t>the principle </a:t>
            </a:r>
            <a:r>
              <a:rPr lang="en-US" dirty="0"/>
              <a:t>that health professionals should behave in the best interest of </a:t>
            </a:r>
            <a:r>
              <a:rPr lang="en-US" dirty="0" smtClean="0"/>
              <a:t>their patients</a:t>
            </a:r>
            <a:r>
              <a:rPr lang="en-US" dirty="0"/>
              <a:t>. The principle of beneficence is also addressed </a:t>
            </a:r>
            <a:r>
              <a:rPr lang="en-US" dirty="0" smtClean="0"/>
              <a:t>I the </a:t>
            </a:r>
            <a:r>
              <a:rPr lang="en-US" dirty="0" err="1"/>
              <a:t>APhA</a:t>
            </a:r>
            <a:r>
              <a:rPr lang="en-US" dirty="0"/>
              <a:t> Code </a:t>
            </a:r>
            <a:r>
              <a:rPr lang="en-US" dirty="0" smtClean="0"/>
              <a:t>of Ethics </a:t>
            </a:r>
            <a:r>
              <a:rPr lang="en-US" dirty="0"/>
              <a:t>for Pharmacists (</a:t>
            </a:r>
            <a:r>
              <a:rPr lang="en-US" dirty="0" err="1"/>
              <a:t>APhA</a:t>
            </a:r>
            <a:r>
              <a:rPr lang="en-US" dirty="0"/>
              <a:t>, 1994) when it states, “</a:t>
            </a:r>
            <a:r>
              <a:rPr lang="en-US" b="1" dirty="0">
                <a:solidFill>
                  <a:srgbClr val="FF0000"/>
                </a:solidFill>
              </a:rPr>
              <a:t>a pharmacist places </a:t>
            </a:r>
            <a:r>
              <a:rPr lang="en-US" b="1" dirty="0" smtClean="0">
                <a:solidFill>
                  <a:srgbClr val="FF0000"/>
                </a:solidFill>
              </a:rPr>
              <a:t>concern for </a:t>
            </a:r>
            <a:r>
              <a:rPr lang="en-US" b="1" dirty="0">
                <a:solidFill>
                  <a:srgbClr val="FF0000"/>
                </a:solidFill>
              </a:rPr>
              <a:t>the well-being of the patient at the center of professional practice.”</a:t>
            </a:r>
          </a:p>
        </p:txBody>
      </p:sp>
    </p:spTree>
    <p:extLst>
      <p:ext uri="{BB962C8B-B14F-4D97-AF65-F5344CB8AC3E}">
        <p14:creationId xmlns:p14="http://schemas.microsoft.com/office/powerpoint/2010/main" val="35292788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562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When considering a medical or pharmaceutical intervention that best </a:t>
            </a:r>
            <a:r>
              <a:rPr lang="en-US" dirty="0" smtClean="0"/>
              <a:t>benefits the </a:t>
            </a:r>
            <a:r>
              <a:rPr lang="en-US" dirty="0"/>
              <a:t>patient, that </a:t>
            </a:r>
            <a:r>
              <a:rPr lang="en-US" i="1" dirty="0">
                <a:solidFill>
                  <a:srgbClr val="FF0000"/>
                </a:solidFill>
              </a:rPr>
              <a:t>intervention should answer some or all of the following </a:t>
            </a:r>
            <a:r>
              <a:rPr lang="en-US" i="1" dirty="0" smtClean="0">
                <a:solidFill>
                  <a:srgbClr val="FF0000"/>
                </a:solidFill>
              </a:rPr>
              <a:t>seven questions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Does it promote health and prevent disease?</a:t>
            </a:r>
          </a:p>
          <a:p>
            <a:pPr algn="just"/>
            <a:r>
              <a:rPr lang="en-US" dirty="0"/>
              <a:t>Does it relieve symptoms, pain, and suffering?</a:t>
            </a:r>
          </a:p>
          <a:p>
            <a:pPr algn="just"/>
            <a:r>
              <a:rPr lang="en-US" dirty="0"/>
              <a:t>Does it cure the disease?</a:t>
            </a:r>
          </a:p>
          <a:p>
            <a:pPr algn="just"/>
            <a:r>
              <a:rPr lang="en-US" dirty="0"/>
              <a:t>Will it prevent untimely death?</a:t>
            </a:r>
          </a:p>
          <a:p>
            <a:pPr algn="just"/>
            <a:r>
              <a:rPr lang="en-US" dirty="0"/>
              <a:t>Will it improve functional status or maintain a compromised health state?</a:t>
            </a:r>
          </a:p>
          <a:p>
            <a:pPr algn="just"/>
            <a:r>
              <a:rPr lang="en-US" dirty="0"/>
              <a:t>Will its educational content and counseling help better a patient’s condition</a:t>
            </a:r>
          </a:p>
          <a:p>
            <a:pPr algn="just"/>
            <a:r>
              <a:rPr lang="en-US" dirty="0"/>
              <a:t>and prognosis?</a:t>
            </a:r>
          </a:p>
          <a:p>
            <a:pPr algn="just"/>
            <a:r>
              <a:rPr lang="en-US" dirty="0"/>
              <a:t>Will the intervention help avoid harm to the patient in the course of care?</a:t>
            </a:r>
          </a:p>
        </p:txBody>
      </p:sp>
    </p:spTree>
    <p:extLst>
      <p:ext uri="{BB962C8B-B14F-4D97-AF65-F5344CB8AC3E}">
        <p14:creationId xmlns:p14="http://schemas.microsoft.com/office/powerpoint/2010/main" val="2749077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CASE STUDY 13.1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715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AN E-MAIL HEALTH CARE STORY</a:t>
            </a:r>
          </a:p>
          <a:p>
            <a:pPr marL="0" indent="0" algn="just">
              <a:buNone/>
            </a:pPr>
            <a:r>
              <a:rPr lang="en-US" dirty="0"/>
              <a:t>Mr. Samuels flies across the country to start a new job. He has already chosen </a:t>
            </a:r>
            <a:r>
              <a:rPr lang="en-US" dirty="0" smtClean="0"/>
              <a:t>a medical </a:t>
            </a:r>
            <a:r>
              <a:rPr lang="en-US" dirty="0"/>
              <a:t>practice in his new town because it has the same online health </a:t>
            </a:r>
            <a:r>
              <a:rPr lang="en-US" dirty="0" smtClean="0"/>
              <a:t>support service </a:t>
            </a:r>
            <a:r>
              <a:rPr lang="en-US" dirty="0"/>
              <a:t>as </a:t>
            </a:r>
            <a:r>
              <a:rPr lang="en-US" dirty="0" smtClean="0"/>
              <a:t>his previous </a:t>
            </a:r>
            <a:r>
              <a:rPr lang="en-US" dirty="0"/>
              <a:t>doctor, even though it is a different medical plan. He </a:t>
            </a:r>
            <a:r>
              <a:rPr lang="en-US" dirty="0" smtClean="0"/>
              <a:t>can set </a:t>
            </a:r>
            <a:r>
              <a:rPr lang="en-US" dirty="0"/>
              <a:t>up appointments, get prescription refills and lab results, e-mail the doctor </a:t>
            </a:r>
            <a:r>
              <a:rPr lang="en-US" dirty="0" smtClean="0"/>
              <a:t>or nurses</a:t>
            </a:r>
            <a:r>
              <a:rPr lang="en-US" dirty="0"/>
              <a:t>, and manage his personal health history. He develops fever and </a:t>
            </a:r>
            <a:r>
              <a:rPr lang="en-US" dirty="0" smtClean="0"/>
              <a:t>muscle aches </a:t>
            </a:r>
            <a:r>
              <a:rPr lang="en-US" dirty="0"/>
              <a:t>a week after he arrives. Fearing that he may have anthrax or smallpox, </a:t>
            </a:r>
            <a:r>
              <a:rPr lang="en-US" dirty="0" smtClean="0"/>
              <a:t>he e-mails </a:t>
            </a:r>
            <a:r>
              <a:rPr lang="en-US" dirty="0"/>
              <a:t>his new doctor a list of his symptoms, along with his itinerary over the </a:t>
            </a:r>
            <a:r>
              <a:rPr lang="en-US" dirty="0" smtClean="0"/>
              <a:t>previous 14 </a:t>
            </a:r>
            <a:r>
              <a:rPr lang="en-US" dirty="0"/>
              <a:t>days. The doctor’s automatic system immediately matches his </a:t>
            </a:r>
            <a:r>
              <a:rPr lang="en-US" dirty="0" smtClean="0"/>
              <a:t>itinerary against </a:t>
            </a:r>
            <a:r>
              <a:rPr lang="en-US" dirty="0"/>
              <a:t>the public health database of anthrax and smallpox occurrences and </a:t>
            </a:r>
            <a:r>
              <a:rPr lang="en-US" dirty="0" smtClean="0"/>
              <a:t>runs his </a:t>
            </a:r>
            <a:r>
              <a:rPr lang="en-US" dirty="0"/>
              <a:t>symptoms against his own personal health record, including his </a:t>
            </a:r>
            <a:r>
              <a:rPr lang="en-US" dirty="0" smtClean="0"/>
              <a:t>medications. It </a:t>
            </a:r>
            <a:r>
              <a:rPr lang="en-US" dirty="0"/>
              <a:t>sends an urgent alert to the doctor, who sees no likely source of exposure </a:t>
            </a:r>
            <a:r>
              <a:rPr lang="en-US" dirty="0" smtClean="0"/>
              <a:t>for Mr</a:t>
            </a:r>
            <a:r>
              <a:rPr lang="en-US" dirty="0"/>
              <a:t>. Samuels but spots a potential drug–drug interaction. She calls him and </a:t>
            </a:r>
            <a:r>
              <a:rPr lang="en-US" dirty="0" smtClean="0"/>
              <a:t>tells him </a:t>
            </a:r>
            <a:r>
              <a:rPr lang="en-US" dirty="0"/>
              <a:t>that the new drug he just started could have caused an adverse reaction. </a:t>
            </a:r>
            <a:r>
              <a:rPr lang="en-US" dirty="0" smtClean="0"/>
              <a:t>She feels </a:t>
            </a:r>
            <a:r>
              <a:rPr lang="en-US" dirty="0"/>
              <a:t>confident that he does not need to come in for tests or take </a:t>
            </a:r>
            <a:r>
              <a:rPr lang="en-US" dirty="0" smtClean="0"/>
              <a:t>unnecessary antibiotics</a:t>
            </a:r>
            <a:r>
              <a:rPr lang="en-US" dirty="0"/>
              <a:t>. Instead, she changes his medication and asks him to e-mail her </a:t>
            </a:r>
            <a:r>
              <a:rPr lang="en-US" dirty="0" smtClean="0"/>
              <a:t>in 24 </a:t>
            </a:r>
            <a:r>
              <a:rPr lang="en-US" dirty="0"/>
              <a:t>hours. The next day, his e-mail message confirms that his fever and aches </a:t>
            </a:r>
            <a:r>
              <a:rPr lang="en-US" dirty="0" smtClean="0"/>
              <a:t>are gone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350193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>
            <a:noAutofit/>
          </a:bodyPr>
          <a:lstStyle/>
          <a:p>
            <a:r>
              <a:rPr lang="en-US" sz="2800" dirty="0"/>
              <a:t>3. THE PRINCIPLE OF AUTONOMY VERSUS PATERNALISM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8915400" cy="541020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/>
              <a:t>Another ethical issue in health care is based on finding a balance between </a:t>
            </a:r>
            <a:r>
              <a:rPr lang="en-US" dirty="0" smtClean="0"/>
              <a:t>autonomy and </a:t>
            </a:r>
            <a:r>
              <a:rPr lang="en-US" dirty="0"/>
              <a:t>paternalism in order to provide the best help to the patient. </a:t>
            </a:r>
            <a:r>
              <a:rPr lang="en-US" dirty="0" smtClean="0"/>
              <a:t>Paternalism refers </a:t>
            </a:r>
            <a:r>
              <a:rPr lang="en-US" dirty="0"/>
              <a:t>to those health professionals or pharmacists who see their </a:t>
            </a:r>
            <a:r>
              <a:rPr lang="en-US" dirty="0" smtClean="0"/>
              <a:t>relationships with </a:t>
            </a:r>
            <a:r>
              <a:rPr lang="en-US" dirty="0"/>
              <a:t>patients as “paternalistic.” That is, they see themselves in a parental </a:t>
            </a:r>
            <a:r>
              <a:rPr lang="en-US" dirty="0" smtClean="0"/>
              <a:t>role knowing </a:t>
            </a:r>
            <a:r>
              <a:rPr lang="en-US" dirty="0"/>
              <a:t>what is best for the “child” (patient). </a:t>
            </a:r>
            <a:endParaRPr lang="en-US" dirty="0" smtClean="0"/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In </a:t>
            </a:r>
            <a:r>
              <a:rPr lang="en-US" dirty="0"/>
              <a:t>essence, paternalism is a </a:t>
            </a:r>
            <a:r>
              <a:rPr lang="en-US" dirty="0" smtClean="0"/>
              <a:t>poor practice </a:t>
            </a:r>
            <a:r>
              <a:rPr lang="en-US" dirty="0"/>
              <a:t>as it fails to take into consideration the preferences, beliefs, and </a:t>
            </a:r>
            <a:r>
              <a:rPr lang="en-US" dirty="0" smtClean="0"/>
              <a:t>practices of </a:t>
            </a:r>
            <a:r>
              <a:rPr lang="en-US" dirty="0"/>
              <a:t>the patient, especially those that could be of most benefit to them. </a:t>
            </a:r>
            <a:r>
              <a:rPr lang="en-US" dirty="0" smtClean="0"/>
              <a:t>Conversely, the </a:t>
            </a:r>
            <a:r>
              <a:rPr lang="en-US" dirty="0"/>
              <a:t>principle of autonomy establishes a patient’s rights to self-determination; </a:t>
            </a:r>
            <a:r>
              <a:rPr lang="en-US" dirty="0" smtClean="0"/>
              <a:t>that is</a:t>
            </a:r>
            <a:r>
              <a:rPr lang="en-US" dirty="0"/>
              <a:t>, the patient’s moral right to choose one’s own life plan and action </a:t>
            </a:r>
            <a:r>
              <a:rPr lang="en-US" dirty="0" smtClean="0"/>
              <a:t>.This </a:t>
            </a:r>
            <a:r>
              <a:rPr lang="en-US" dirty="0"/>
              <a:t>right is considered paramount even if health </a:t>
            </a:r>
            <a:r>
              <a:rPr lang="en-US" dirty="0" smtClean="0"/>
              <a:t>professionals judge </a:t>
            </a:r>
            <a:r>
              <a:rPr lang="en-US" dirty="0"/>
              <a:t>patient decisions as being damaging to their health. According </a:t>
            </a:r>
            <a:r>
              <a:rPr lang="en-US" dirty="0" smtClean="0"/>
              <a:t>to the </a:t>
            </a:r>
            <a:r>
              <a:rPr lang="en-US" dirty="0"/>
              <a:t>“Harm Principle,” </a:t>
            </a:r>
            <a:r>
              <a:rPr lang="en-US" dirty="0" smtClean="0"/>
              <a:t>limits </a:t>
            </a:r>
            <a:r>
              <a:rPr lang="en-US" dirty="0"/>
              <a:t>on an individual’s free choices are </a:t>
            </a:r>
            <a:r>
              <a:rPr lang="en-US" dirty="0" smtClean="0"/>
              <a:t>ethically allowable only </a:t>
            </a:r>
            <a:r>
              <a:rPr lang="en-US" dirty="0"/>
              <a:t>when an individual’s preference </a:t>
            </a:r>
            <a:r>
              <a:rPr lang="en-US" dirty="0" smtClean="0"/>
              <a:t>interfere with </a:t>
            </a:r>
            <a:r>
              <a:rPr lang="en-US" dirty="0"/>
              <a:t>on the rights and </a:t>
            </a:r>
            <a:r>
              <a:rPr lang="en-US" dirty="0" smtClean="0"/>
              <a:t>safety of </a:t>
            </a:r>
            <a:r>
              <a:rPr lang="en-US" dirty="0"/>
              <a:t>others </a:t>
            </a:r>
          </a:p>
        </p:txBody>
      </p:sp>
    </p:spTree>
    <p:extLst>
      <p:ext uri="{BB962C8B-B14F-4D97-AF65-F5344CB8AC3E}">
        <p14:creationId xmlns:p14="http://schemas.microsoft.com/office/powerpoint/2010/main" val="11781985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762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4. </a:t>
            </a:r>
            <a:r>
              <a:rPr lang="en-US" sz="2800" dirty="0"/>
              <a:t>T</a:t>
            </a:r>
            <a:r>
              <a:rPr lang="en-US" sz="2800" dirty="0" smtClean="0"/>
              <a:t>he principle of honesty and truth telling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839200" cy="4800600"/>
          </a:xfrm>
        </p:spPr>
        <p:txBody>
          <a:bodyPr/>
          <a:lstStyle/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On </a:t>
            </a:r>
            <a:r>
              <a:rPr lang="en-US" dirty="0"/>
              <a:t>principle, all communications between patients and </a:t>
            </a:r>
            <a:r>
              <a:rPr lang="en-US" dirty="0" smtClean="0"/>
              <a:t>their health professionals should </a:t>
            </a:r>
            <a:r>
              <a:rPr lang="en-US" dirty="0"/>
              <a:t>be truthful under all instances. But what should be done when </a:t>
            </a:r>
            <a:r>
              <a:rPr lang="en-US" dirty="0" smtClean="0"/>
              <a:t>full disclosure </a:t>
            </a:r>
            <a:r>
              <a:rPr lang="en-US" dirty="0"/>
              <a:t>of every detail could prove to be harmful? With the increased </a:t>
            </a:r>
            <a:r>
              <a:rPr lang="en-US" dirty="0" smtClean="0"/>
              <a:t>prominence of </a:t>
            </a:r>
            <a:r>
              <a:rPr lang="en-US" dirty="0"/>
              <a:t>the principle of autonomy and with the patient’s right to informed consent </a:t>
            </a:r>
            <a:r>
              <a:rPr lang="en-US" dirty="0" smtClean="0"/>
              <a:t>in these </a:t>
            </a:r>
            <a:r>
              <a:rPr lang="en-US" dirty="0"/>
              <a:t>modern times, full disclosure and truthfulness have become the </a:t>
            </a:r>
            <a:r>
              <a:rPr lang="en-US" dirty="0" smtClean="0"/>
              <a:t>more accepted </a:t>
            </a:r>
            <a:r>
              <a:rPr lang="en-US" dirty="0"/>
              <a:t>ethical courses of action</a:t>
            </a:r>
          </a:p>
        </p:txBody>
      </p:sp>
    </p:spTree>
    <p:extLst>
      <p:ext uri="{BB962C8B-B14F-4D97-AF65-F5344CB8AC3E}">
        <p14:creationId xmlns:p14="http://schemas.microsoft.com/office/powerpoint/2010/main" val="15068351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5. The principle of informed consent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105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“Informed consent is a critical element of any theory that gives weight to </a:t>
            </a:r>
            <a:r>
              <a:rPr lang="en-US" dirty="0" smtClean="0"/>
              <a:t>autonomy”. Thus</a:t>
            </a:r>
            <a:r>
              <a:rPr lang="en-US" dirty="0"/>
              <a:t>, “informed consent” is the way in which patient </a:t>
            </a:r>
            <a:r>
              <a:rPr lang="en-US" dirty="0" smtClean="0"/>
              <a:t>preferences become </a:t>
            </a:r>
            <a:r>
              <a:rPr lang="en-US" dirty="0"/>
              <a:t>expressed and are applied out of respect for that </a:t>
            </a:r>
            <a:r>
              <a:rPr lang="en-US" dirty="0" smtClean="0"/>
              <a:t>patient’s autonomy .</a:t>
            </a:r>
          </a:p>
          <a:p>
            <a:pPr algn="just"/>
            <a:r>
              <a:rPr lang="en-US" dirty="0" smtClean="0"/>
              <a:t>The informed consent </a:t>
            </a:r>
            <a:r>
              <a:rPr lang="en-US" dirty="0"/>
              <a:t>principle states that patients have the right to full </a:t>
            </a:r>
            <a:r>
              <a:rPr lang="en-US" dirty="0" smtClean="0"/>
              <a:t>admission </a:t>
            </a:r>
            <a:r>
              <a:rPr lang="en-US" dirty="0"/>
              <a:t>of all </a:t>
            </a:r>
            <a:r>
              <a:rPr lang="en-US" dirty="0" smtClean="0"/>
              <a:t>relevant aspects </a:t>
            </a:r>
            <a:r>
              <a:rPr lang="en-US" dirty="0"/>
              <a:t>of care and must give </a:t>
            </a:r>
            <a:r>
              <a:rPr lang="en-US" dirty="0" smtClean="0"/>
              <a:t>considered </a:t>
            </a:r>
            <a:r>
              <a:rPr lang="en-US" dirty="0"/>
              <a:t>consent to treatment based </a:t>
            </a:r>
            <a:r>
              <a:rPr lang="en-US" dirty="0" smtClean="0"/>
              <a:t>on “usable</a:t>
            </a:r>
            <a:r>
              <a:rPr lang="en-US" dirty="0"/>
              <a:t>” information and a clear understanding of that </a:t>
            </a:r>
            <a:r>
              <a:rPr lang="en-US" dirty="0" smtClean="0"/>
              <a:t>information. </a:t>
            </a:r>
            <a:r>
              <a:rPr lang="en-US" dirty="0"/>
              <a:t>In general, consent is not required when a procedure </a:t>
            </a:r>
            <a:r>
              <a:rPr lang="en-US" dirty="0" smtClean="0"/>
              <a:t>is simple </a:t>
            </a:r>
            <a:r>
              <a:rPr lang="en-US" dirty="0"/>
              <a:t>and the risks are commonly understood </a:t>
            </a:r>
            <a:r>
              <a:rPr lang="en-US" dirty="0" smtClean="0"/>
              <a:t>.However</a:t>
            </a:r>
            <a:r>
              <a:rPr lang="en-US" dirty="0"/>
              <a:t>, </a:t>
            </a:r>
            <a:r>
              <a:rPr lang="en-US" dirty="0" smtClean="0"/>
              <a:t>any provider </a:t>
            </a:r>
            <a:r>
              <a:rPr lang="en-US" dirty="0"/>
              <a:t>who recommends treatment for a patient, especially if it is </a:t>
            </a:r>
            <a:r>
              <a:rPr lang="en-US" dirty="0" smtClean="0"/>
              <a:t>invasive, must </a:t>
            </a:r>
            <a:r>
              <a:rPr lang="en-US" dirty="0"/>
              <a:t>obtain informed consent. </a:t>
            </a:r>
            <a:endParaRPr lang="en-US" dirty="0" smtClean="0"/>
          </a:p>
          <a:p>
            <a:pPr algn="just"/>
            <a:r>
              <a:rPr lang="en-US" dirty="0" smtClean="0"/>
              <a:t>For </a:t>
            </a:r>
            <a:r>
              <a:rPr lang="en-US" dirty="0"/>
              <a:t>informed consent to successfully take place, </a:t>
            </a:r>
            <a:r>
              <a:rPr lang="en-US" dirty="0" smtClean="0"/>
              <a:t>it requires </a:t>
            </a:r>
            <a:r>
              <a:rPr lang="en-US" dirty="0"/>
              <a:t>a dialogue between patient and provider that consists of </a:t>
            </a:r>
            <a:r>
              <a:rPr lang="en-US" dirty="0" smtClean="0"/>
              <a:t>five distinct components 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2208696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486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• Diagnosis or nature of the specific condition that requires treatment(s),</a:t>
            </a:r>
          </a:p>
          <a:p>
            <a:pPr marL="0" indent="0">
              <a:buNone/>
            </a:pPr>
            <a:r>
              <a:rPr lang="en-US" dirty="0"/>
              <a:t>• The purpose and distinct nature of the treatment(s),</a:t>
            </a:r>
          </a:p>
          <a:p>
            <a:pPr marL="0" indent="0">
              <a:buNone/>
            </a:pPr>
            <a:r>
              <a:rPr lang="en-US" dirty="0"/>
              <a:t>• Risks and potential complications associated with the proposed treatment(s),</a:t>
            </a:r>
          </a:p>
          <a:p>
            <a:pPr marL="0" indent="0">
              <a:buNone/>
            </a:pPr>
            <a:r>
              <a:rPr lang="en-US" dirty="0"/>
              <a:t>• All reasonable alternative treatment(s) or procedures and a discussion of their</a:t>
            </a:r>
          </a:p>
          <a:p>
            <a:pPr marL="0" indent="0">
              <a:buNone/>
            </a:pPr>
            <a:r>
              <a:rPr lang="en-US" dirty="0"/>
              <a:t>relative risks and benefits including the option of taking no action, and</a:t>
            </a:r>
          </a:p>
          <a:p>
            <a:pPr marL="0" indent="0">
              <a:buNone/>
            </a:pPr>
            <a:r>
              <a:rPr lang="en-US" dirty="0"/>
              <a:t>• The probability of success of the proposed treatment(s).</a:t>
            </a:r>
          </a:p>
        </p:txBody>
      </p:sp>
    </p:spTree>
    <p:extLst>
      <p:ext uri="{BB962C8B-B14F-4D97-AF65-F5344CB8AC3E}">
        <p14:creationId xmlns:p14="http://schemas.microsoft.com/office/powerpoint/2010/main" val="8605237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33400"/>
          </a:xfrm>
        </p:spPr>
        <p:txBody>
          <a:bodyPr>
            <a:noAutofit/>
          </a:bodyPr>
          <a:lstStyle/>
          <a:p>
            <a:r>
              <a:rPr lang="en-US" sz="3200" dirty="0" smtClean="0"/>
              <a:t>6. The principle of confidentiality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562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The Hippocratic Oath states, “what I may see or hear in or outside the course </a:t>
            </a:r>
            <a:r>
              <a:rPr lang="en-US" dirty="0" smtClean="0"/>
              <a:t>of treatment </a:t>
            </a:r>
            <a:r>
              <a:rPr lang="en-US" dirty="0"/>
              <a:t>. . . which on no account must be spread abroad, I will keep to </a:t>
            </a:r>
            <a:r>
              <a:rPr lang="en-US" dirty="0" smtClean="0"/>
              <a:t>myself, holding </a:t>
            </a:r>
            <a:r>
              <a:rPr lang="en-US" dirty="0"/>
              <a:t>such things shameful to speak about.”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principle of </a:t>
            </a:r>
            <a:r>
              <a:rPr lang="en-US" dirty="0" smtClean="0"/>
              <a:t>confidentiality serves </a:t>
            </a:r>
            <a:r>
              <a:rPr lang="en-US" dirty="0"/>
              <a:t>to ensure that health care providers are obligated to refrain from </a:t>
            </a:r>
            <a:r>
              <a:rPr lang="en-US" dirty="0" smtClean="0"/>
              <a:t>divulging information </a:t>
            </a:r>
            <a:r>
              <a:rPr lang="en-US" dirty="0"/>
              <a:t>that is obtained from patients during the course of medical </a:t>
            </a:r>
            <a:r>
              <a:rPr lang="en-US" dirty="0" smtClean="0"/>
              <a:t>treatment and </a:t>
            </a:r>
            <a:r>
              <a:rPr lang="en-US" dirty="0"/>
              <a:t>to take reasonable precautions to protect that information. </a:t>
            </a:r>
            <a:endParaRPr lang="en-US" dirty="0" smtClean="0"/>
          </a:p>
          <a:p>
            <a:pPr algn="just"/>
            <a:r>
              <a:rPr lang="en-US" dirty="0" smtClean="0"/>
              <a:t>In another approach </a:t>
            </a:r>
            <a:r>
              <a:rPr lang="en-US" dirty="0"/>
              <a:t>to confidentiality “modern medical ethics bases this duty on respect </a:t>
            </a:r>
            <a:r>
              <a:rPr lang="en-US" dirty="0" smtClean="0"/>
              <a:t>for the </a:t>
            </a:r>
            <a:r>
              <a:rPr lang="en-US" dirty="0"/>
              <a:t>autonomy of the patient, on the loyalty owed by the physician, and on the </a:t>
            </a:r>
            <a:r>
              <a:rPr lang="en-US" dirty="0" smtClean="0"/>
              <a:t>possibility that </a:t>
            </a:r>
            <a:r>
              <a:rPr lang="en-US" dirty="0"/>
              <a:t>disregard of confidentiality would discourage patients from </a:t>
            </a:r>
            <a:r>
              <a:rPr lang="en-US" dirty="0" smtClean="0"/>
              <a:t>revealing useful </a:t>
            </a:r>
            <a:r>
              <a:rPr lang="en-US" dirty="0"/>
              <a:t>diagnostic information and encourage others to use medical information </a:t>
            </a:r>
            <a:r>
              <a:rPr lang="en-US" dirty="0" smtClean="0"/>
              <a:t>to exploit </a:t>
            </a:r>
            <a:r>
              <a:rPr lang="en-US" dirty="0"/>
              <a:t>patients”</a:t>
            </a:r>
          </a:p>
        </p:txBody>
      </p:sp>
    </p:spTree>
    <p:extLst>
      <p:ext uri="{BB962C8B-B14F-4D97-AF65-F5344CB8AC3E}">
        <p14:creationId xmlns:p14="http://schemas.microsoft.com/office/powerpoint/2010/main" val="15529755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458200" cy="609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7. The principle of fidelity and the patient–provider relationship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3340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 principle of fidelity, as it relates to the patient–provider relationship, is </a:t>
            </a:r>
            <a:r>
              <a:rPr lang="en-US" dirty="0" smtClean="0"/>
              <a:t>based on </a:t>
            </a:r>
            <a:r>
              <a:rPr lang="en-US" dirty="0"/>
              <a:t>the concept of loyalty. It is understood that a special type of relationship is </a:t>
            </a:r>
            <a:r>
              <a:rPr lang="en-US" dirty="0" smtClean="0"/>
              <a:t>created between </a:t>
            </a:r>
            <a:r>
              <a:rPr lang="en-US" dirty="0"/>
              <a:t>patient and provider, one that is based on all the ethical </a:t>
            </a:r>
            <a:r>
              <a:rPr lang="en-US" dirty="0" smtClean="0"/>
              <a:t>principles previously discussed.</a:t>
            </a:r>
          </a:p>
          <a:p>
            <a:pPr algn="just"/>
            <a:r>
              <a:rPr lang="en-US" smtClean="0"/>
              <a:t>Fidelity </a:t>
            </a:r>
            <a:r>
              <a:rPr lang="en-US" dirty="0"/>
              <a:t>or loyalty is then even more </a:t>
            </a:r>
            <a:r>
              <a:rPr lang="en-US" dirty="0" smtClean="0"/>
              <a:t>clearly defined </a:t>
            </a:r>
            <a:r>
              <a:rPr lang="en-US" dirty="0"/>
              <a:t>as “a sustained commitment to the welfare of persons or to the </a:t>
            </a:r>
            <a:r>
              <a:rPr lang="en-US" dirty="0" smtClean="0"/>
              <a:t>success of </a:t>
            </a:r>
            <a:r>
              <a:rPr lang="en-US" dirty="0"/>
              <a:t>an endeavor, requiring an investment of effort and sometimes even a </a:t>
            </a:r>
            <a:r>
              <a:rPr lang="en-US" dirty="0" smtClean="0"/>
              <a:t>subordination of </a:t>
            </a:r>
            <a:r>
              <a:rPr lang="en-US" dirty="0"/>
              <a:t>self-interest</a:t>
            </a:r>
            <a:r>
              <a:rPr lang="en-US" dirty="0" smtClean="0"/>
              <a:t>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6937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Pharmacists Can Resolve Ethical Dilemmas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Steps in Ethical </a:t>
            </a:r>
            <a:r>
              <a:rPr lang="en-US" dirty="0" smtClean="0"/>
              <a:t>Decision-Making</a:t>
            </a:r>
          </a:p>
          <a:p>
            <a:pPr marL="0" indent="0">
              <a:buNone/>
            </a:pPr>
            <a:r>
              <a:rPr lang="en-US" dirty="0"/>
              <a:t>1. Recognize the </a:t>
            </a:r>
            <a:r>
              <a:rPr lang="en-US" dirty="0" smtClean="0"/>
              <a:t>ethical </a:t>
            </a:r>
            <a:r>
              <a:rPr lang="en-US" dirty="0"/>
              <a:t>dimensions.</a:t>
            </a:r>
          </a:p>
          <a:p>
            <a:pPr marL="0" indent="0">
              <a:buNone/>
            </a:pPr>
            <a:r>
              <a:rPr lang="en-US" dirty="0"/>
              <a:t>2. Identify all stakeholders and interested parties.</a:t>
            </a:r>
          </a:p>
          <a:p>
            <a:pPr marL="0" indent="0">
              <a:buNone/>
            </a:pPr>
            <a:r>
              <a:rPr lang="en-US" dirty="0"/>
              <a:t>3. Think through the shared values or principles involved.</a:t>
            </a:r>
          </a:p>
          <a:p>
            <a:pPr marL="0" indent="0">
              <a:buNone/>
            </a:pPr>
            <a:r>
              <a:rPr lang="en-US" dirty="0"/>
              <a:t>4. Weigh the benefits and burdens.</a:t>
            </a:r>
          </a:p>
          <a:p>
            <a:pPr marL="0" indent="0">
              <a:buNone/>
            </a:pPr>
            <a:r>
              <a:rPr lang="en-US" dirty="0"/>
              <a:t>5. Look for analogous cases.</a:t>
            </a:r>
          </a:p>
          <a:p>
            <a:pPr marL="0" indent="0">
              <a:buNone/>
            </a:pPr>
            <a:r>
              <a:rPr lang="en-US" dirty="0"/>
              <a:t>6. Discuss the case with relevant parties and gather opinions.</a:t>
            </a:r>
          </a:p>
          <a:p>
            <a:pPr marL="0" indent="0">
              <a:buNone/>
            </a:pPr>
            <a:r>
              <a:rPr lang="en-US" dirty="0"/>
              <a:t>7. Consider the legal and organizational rules involved.</a:t>
            </a:r>
          </a:p>
          <a:p>
            <a:pPr marL="0" indent="0">
              <a:buNone/>
            </a:pPr>
            <a:r>
              <a:rPr lang="en-US" dirty="0"/>
              <a:t>8. Reflect on how comfortable you are with the decision.</a:t>
            </a:r>
          </a:p>
        </p:txBody>
      </p:sp>
    </p:spTree>
    <p:extLst>
      <p:ext uri="{BB962C8B-B14F-4D97-AF65-F5344CB8AC3E}">
        <p14:creationId xmlns:p14="http://schemas.microsoft.com/office/powerpoint/2010/main" val="20899550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sz="3600" dirty="0"/>
              <a:t>Communication Skills </a:t>
            </a:r>
            <a:r>
              <a:rPr lang="en-US" sz="3600" dirty="0" smtClean="0"/>
              <a:t>and </a:t>
            </a:r>
            <a:r>
              <a:rPr lang="en-US" sz="3600" dirty="0" err="1" smtClean="0"/>
              <a:t>Interprofessional</a:t>
            </a:r>
            <a:r>
              <a:rPr lang="en-US" sz="3600" dirty="0" smtClean="0"/>
              <a:t> </a:t>
            </a:r>
            <a:r>
              <a:rPr lang="en-US" sz="3600" dirty="0"/>
              <a:t>Collaboration</a:t>
            </a:r>
            <a:endParaRPr lang="en-US" sz="3600" dirty="0"/>
          </a:p>
          <a:p>
            <a:endParaRPr lang="en-US" sz="3600" dirty="0" smtClean="0"/>
          </a:p>
          <a:p>
            <a:r>
              <a:rPr lang="en-US" dirty="0" err="1" smtClean="0"/>
              <a:t>ThisCommunication</a:t>
            </a:r>
            <a:r>
              <a:rPr lang="en-US" dirty="0" smtClean="0"/>
              <a:t> </a:t>
            </a:r>
            <a:r>
              <a:rPr lang="en-US" dirty="0"/>
              <a:t>Skills </a:t>
            </a:r>
            <a:r>
              <a:rPr lang="en-US" dirty="0" smtClean="0"/>
              <a:t>and </a:t>
            </a:r>
            <a:r>
              <a:rPr lang="en-US" dirty="0" err="1" smtClean="0"/>
              <a:t>Interprofessional</a:t>
            </a:r>
            <a:r>
              <a:rPr lang="en-US" dirty="0" smtClean="0"/>
              <a:t> </a:t>
            </a:r>
            <a:r>
              <a:rPr lang="en-US" dirty="0"/>
              <a:t>Collaboration</a:t>
            </a:r>
            <a:r>
              <a:rPr lang="en-US" dirty="0" smtClean="0"/>
              <a:t>s </a:t>
            </a:r>
            <a:r>
              <a:rPr lang="en-US" dirty="0"/>
              <a:t>f</a:t>
            </a:r>
            <a:r>
              <a:rPr lang="en-US" dirty="0" smtClean="0"/>
              <a:t>ocuses </a:t>
            </a:r>
            <a:r>
              <a:rPr lang="en-US" dirty="0"/>
              <a:t>on enhancing collaborative relationships between </a:t>
            </a:r>
            <a:r>
              <a:rPr lang="en-US" dirty="0" smtClean="0"/>
              <a:t>pharmacists and </a:t>
            </a:r>
            <a:r>
              <a:rPr lang="en-US" dirty="0"/>
              <a:t>other health care providers in order to ensure better patient outcomes.</a:t>
            </a:r>
          </a:p>
          <a:p>
            <a:r>
              <a:rPr lang="en-US" dirty="0" smtClean="0"/>
              <a:t>It will describes </a:t>
            </a:r>
            <a:r>
              <a:rPr lang="en-US" dirty="0"/>
              <a:t>the value of establishing collaborative relationships </a:t>
            </a:r>
            <a:r>
              <a:rPr lang="en-US" dirty="0" smtClean="0"/>
              <a:t>as a </a:t>
            </a:r>
            <a:r>
              <a:rPr lang="en-US" dirty="0"/>
              <a:t>means to improving medication therapy management. The barriers and </a:t>
            </a:r>
            <a:r>
              <a:rPr lang="en-US" dirty="0" smtClean="0"/>
              <a:t>facilitators to </a:t>
            </a:r>
            <a:r>
              <a:rPr lang="en-US" dirty="0"/>
              <a:t>developing these relationships are described along with practical examples</a:t>
            </a:r>
          </a:p>
          <a:p>
            <a:pPr marL="0" indent="0">
              <a:buNone/>
            </a:pPr>
            <a:r>
              <a:rPr lang="en-US" dirty="0" smtClean="0"/>
              <a:t> of </a:t>
            </a:r>
            <a:r>
              <a:rPr lang="en-US" dirty="0"/>
              <a:t>effective strategies.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importance of building trust is highlighted, </a:t>
            </a:r>
            <a:r>
              <a:rPr lang="en-US" dirty="0" smtClean="0"/>
              <a:t>as well </a:t>
            </a:r>
            <a:r>
              <a:rPr lang="en-US" dirty="0"/>
              <a:t>as the impact of using effective communication skills to strengthen </a:t>
            </a:r>
            <a:r>
              <a:rPr lang="en-US" dirty="0" smtClean="0"/>
              <a:t>trusting relationships</a:t>
            </a:r>
            <a:r>
              <a:rPr lang="en-US" dirty="0"/>
              <a:t>. Finally, essential steps and behaviors to building </a:t>
            </a:r>
            <a:r>
              <a:rPr lang="en-US"/>
              <a:t>collaborative </a:t>
            </a:r>
            <a:r>
              <a:rPr lang="en-US" smtClean="0"/>
              <a:t>relationships.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877305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990600"/>
            <a:ext cx="7543799" cy="424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779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Continue….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562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>
                <a:solidFill>
                  <a:srgbClr val="292934"/>
                </a:solidFill>
              </a:rPr>
              <a:t>Unnecessary lab tests, investigation by public health authorities, </a:t>
            </a:r>
            <a:r>
              <a:rPr lang="en-US" dirty="0" smtClean="0">
                <a:solidFill>
                  <a:srgbClr val="292934"/>
                </a:solidFill>
              </a:rPr>
              <a:t>anxiety </a:t>
            </a:r>
            <a:r>
              <a:rPr lang="en-US" dirty="0"/>
              <a:t>for Mr. Samuels and his family, and an unneeded antibiotic are all </a:t>
            </a:r>
            <a:r>
              <a:rPr lang="en-US" dirty="0" smtClean="0"/>
              <a:t>avoided. This </a:t>
            </a:r>
            <a:r>
              <a:rPr lang="en-US" dirty="0"/>
              <a:t>“nonevent” is the happiest of all endings for Mr. Samuels, his doctor, and </a:t>
            </a:r>
            <a:r>
              <a:rPr lang="en-US" dirty="0" smtClean="0"/>
              <a:t>the health </a:t>
            </a:r>
            <a:r>
              <a:rPr lang="en-US" dirty="0"/>
              <a:t>of the public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383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Use of the Internet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715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A </a:t>
            </a:r>
            <a:r>
              <a:rPr lang="en-US" dirty="0"/>
              <a:t>2005 </a:t>
            </a:r>
            <a:r>
              <a:rPr lang="en-US" dirty="0" smtClean="0"/>
              <a:t>study </a:t>
            </a:r>
            <a:r>
              <a:rPr lang="en-US" dirty="0"/>
              <a:t>found that </a:t>
            </a:r>
            <a:r>
              <a:rPr lang="en-US" b="1" dirty="0" smtClean="0">
                <a:solidFill>
                  <a:srgbClr val="FF0000"/>
                </a:solidFill>
              </a:rPr>
              <a:t>68</a:t>
            </a:r>
            <a:r>
              <a:rPr lang="en-US" b="1" dirty="0">
                <a:solidFill>
                  <a:srgbClr val="FF0000"/>
                </a:solidFill>
              </a:rPr>
              <a:t>% of American adults </a:t>
            </a:r>
            <a:r>
              <a:rPr lang="en-US" dirty="0"/>
              <a:t>use the Internet, which was up from </a:t>
            </a:r>
            <a:r>
              <a:rPr lang="en-US" b="1" dirty="0">
                <a:solidFill>
                  <a:srgbClr val="FF0000"/>
                </a:solidFill>
              </a:rPr>
              <a:t>63% </a:t>
            </a:r>
            <a:r>
              <a:rPr lang="en-US" dirty="0" smtClean="0"/>
              <a:t>one year </a:t>
            </a:r>
            <a:r>
              <a:rPr lang="en-US" dirty="0"/>
              <a:t>earlier. The 2005 survey found that </a:t>
            </a:r>
            <a:r>
              <a:rPr lang="en-US" b="1" dirty="0">
                <a:solidFill>
                  <a:srgbClr val="FF0000"/>
                </a:solidFill>
              </a:rPr>
              <a:t>79%</a:t>
            </a:r>
            <a:r>
              <a:rPr lang="en-US" dirty="0"/>
              <a:t> of Internet users have searched </a:t>
            </a:r>
            <a:r>
              <a:rPr lang="en-US" dirty="0" smtClean="0"/>
              <a:t>online for </a:t>
            </a:r>
            <a:r>
              <a:rPr lang="en-US" dirty="0"/>
              <a:t>health information, with </a:t>
            </a:r>
            <a:r>
              <a:rPr lang="en-US" b="1" dirty="0">
                <a:solidFill>
                  <a:srgbClr val="FF0000"/>
                </a:solidFill>
              </a:rPr>
              <a:t>40% </a:t>
            </a:r>
            <a:r>
              <a:rPr lang="en-US" dirty="0"/>
              <a:t>of those specifically seeking information on </a:t>
            </a:r>
            <a:r>
              <a:rPr lang="en-US" dirty="0" smtClean="0"/>
              <a:t>prescription or </a:t>
            </a:r>
            <a:r>
              <a:rPr lang="en-US" dirty="0"/>
              <a:t>over-the-counter (OTC) medications. This was a statistically </a:t>
            </a:r>
            <a:r>
              <a:rPr lang="en-US" dirty="0" smtClean="0"/>
              <a:t>significant increase </a:t>
            </a:r>
            <a:r>
              <a:rPr lang="en-US" dirty="0"/>
              <a:t>over the 34% found to access medication information in 2002. 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In </a:t>
            </a:r>
            <a:r>
              <a:rPr lang="en-US" dirty="0"/>
              <a:t>spite of </a:t>
            </a:r>
            <a:r>
              <a:rPr lang="en-US" dirty="0" smtClean="0"/>
              <a:t>widespread use </a:t>
            </a:r>
            <a:r>
              <a:rPr lang="en-US" dirty="0"/>
              <a:t>of the Internet to access information on medications, only 4% reported in </a:t>
            </a:r>
            <a:r>
              <a:rPr lang="en-US" dirty="0" smtClean="0"/>
              <a:t>2005 that </a:t>
            </a:r>
            <a:r>
              <a:rPr lang="en-US" dirty="0"/>
              <a:t>they had purchased prescription medications via the Internet and 62% </a:t>
            </a:r>
            <a:r>
              <a:rPr lang="en-US" dirty="0" smtClean="0"/>
              <a:t>saw such </a:t>
            </a:r>
            <a:r>
              <a:rPr lang="en-US" dirty="0"/>
              <a:t>a practice to be less safe than getting medications from a pharmacy.</a:t>
            </a:r>
          </a:p>
        </p:txBody>
      </p:sp>
    </p:spTree>
    <p:extLst>
      <p:ext uri="{BB962C8B-B14F-4D97-AF65-F5344CB8AC3E}">
        <p14:creationId xmlns:p14="http://schemas.microsoft.com/office/powerpoint/2010/main" val="1454985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Use of E-mail in Society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58674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The e-mail </a:t>
            </a:r>
            <a:r>
              <a:rPr lang="en-US" dirty="0"/>
              <a:t>has grown into the single </a:t>
            </a:r>
            <a:r>
              <a:rPr lang="en-US" dirty="0" smtClean="0"/>
              <a:t>most common </a:t>
            </a:r>
            <a:r>
              <a:rPr lang="en-US" dirty="0"/>
              <a:t>use of the Internet. While the majority of e-mail is </a:t>
            </a:r>
            <a:r>
              <a:rPr lang="en-US" dirty="0" smtClean="0"/>
              <a:t>asynchronous, instant </a:t>
            </a:r>
            <a:r>
              <a:rPr lang="en-US" dirty="0"/>
              <a:t>messaging (IM) and short messaging service (SMS) allow for </a:t>
            </a:r>
            <a:r>
              <a:rPr lang="en-US" dirty="0" smtClean="0"/>
              <a:t>real-time exchanges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b="1" dirty="0" smtClean="0"/>
              <a:t>However</a:t>
            </a:r>
            <a:r>
              <a:rPr lang="en-US" b="1" dirty="0"/>
              <a:t>, IM and SMS lack interoperability between competing </a:t>
            </a:r>
            <a:r>
              <a:rPr lang="en-US" b="1" dirty="0" smtClean="0"/>
              <a:t>systems and </a:t>
            </a:r>
            <a:r>
              <a:rPr lang="en-US" b="1" dirty="0"/>
              <a:t>are currently less secure than some forms of e-mail exchange. </a:t>
            </a:r>
            <a:endParaRPr lang="en-US" b="1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personal computer </a:t>
            </a:r>
            <a:r>
              <a:rPr lang="en-US" dirty="0" smtClean="0"/>
              <a:t>is </a:t>
            </a:r>
            <a:r>
              <a:rPr lang="en-US" dirty="0"/>
              <a:t>still the major originator and receiver </a:t>
            </a:r>
            <a:r>
              <a:rPr lang="en-US" dirty="0" smtClean="0"/>
              <a:t>of e-mails </a:t>
            </a:r>
            <a:r>
              <a:rPr lang="en-US" dirty="0"/>
              <a:t>in the United States, but there are now many </a:t>
            </a:r>
            <a:r>
              <a:rPr lang="en-US" dirty="0" smtClean="0"/>
              <a:t>options such as pagers, and telephones.</a:t>
            </a:r>
          </a:p>
          <a:p>
            <a:pPr algn="just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492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304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839200" cy="59436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Some of </a:t>
            </a:r>
            <a:r>
              <a:rPr lang="en-US" b="1" dirty="0">
                <a:solidFill>
                  <a:srgbClr val="FF0000"/>
                </a:solidFill>
              </a:rPr>
              <a:t>their health care expectations and behaviors are </a:t>
            </a:r>
            <a:r>
              <a:rPr lang="en-US" b="1" dirty="0" smtClean="0">
                <a:solidFill>
                  <a:srgbClr val="FF0000"/>
                </a:solidFill>
              </a:rPr>
              <a:t>summarized </a:t>
            </a:r>
            <a:r>
              <a:rPr lang="en-US" b="1" dirty="0">
                <a:solidFill>
                  <a:srgbClr val="FF0000"/>
                </a:solidFill>
              </a:rPr>
              <a:t>by </a:t>
            </a:r>
            <a:r>
              <a:rPr lang="en-US" b="1" dirty="0" err="1" smtClean="0">
                <a:solidFill>
                  <a:srgbClr val="FF0000"/>
                </a:solidFill>
              </a:rPr>
              <a:t>Cascardo</a:t>
            </a:r>
            <a:r>
              <a:rPr lang="en-US" b="1" dirty="0" smtClean="0">
                <a:solidFill>
                  <a:srgbClr val="FF0000"/>
                </a:solidFill>
              </a:rPr>
              <a:t>. These </a:t>
            </a:r>
            <a:r>
              <a:rPr lang="en-US" b="1" dirty="0">
                <a:solidFill>
                  <a:srgbClr val="FF0000"/>
                </a:solidFill>
              </a:rPr>
              <a:t>patients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en-US" dirty="0"/>
              <a:t>• Are very involved in their health and well-being</a:t>
            </a:r>
          </a:p>
          <a:p>
            <a:pPr marL="0" indent="0">
              <a:buNone/>
            </a:pPr>
            <a:r>
              <a:rPr lang="en-US" dirty="0"/>
              <a:t>• Assume their physicians are using the latest diagnostic and treatment tools</a:t>
            </a:r>
          </a:p>
          <a:p>
            <a:pPr marL="0" indent="0">
              <a:buNone/>
            </a:pPr>
            <a:r>
              <a:rPr lang="en-US" dirty="0"/>
              <a:t>• Expect attention and will not tolerate being rushed through a visit</a:t>
            </a:r>
          </a:p>
          <a:p>
            <a:pPr marL="0" indent="0">
              <a:buNone/>
            </a:pPr>
            <a:r>
              <a:rPr lang="en-US" dirty="0"/>
              <a:t>• Bring detailed notes with them</a:t>
            </a:r>
          </a:p>
          <a:p>
            <a:pPr marL="0" indent="0">
              <a:buNone/>
            </a:pPr>
            <a:r>
              <a:rPr lang="en-US" dirty="0"/>
              <a:t>• Research their symptoms and have questions</a:t>
            </a:r>
          </a:p>
          <a:p>
            <a:pPr marL="0" indent="0">
              <a:buNone/>
            </a:pPr>
            <a:r>
              <a:rPr lang="en-US" dirty="0"/>
              <a:t>• Know or demand to know their options</a:t>
            </a:r>
          </a:p>
          <a:p>
            <a:pPr marL="0" indent="0">
              <a:buNone/>
            </a:pPr>
            <a:r>
              <a:rPr lang="en-US" dirty="0"/>
              <a:t>• Expect expanded hours to accommodate their schedules</a:t>
            </a:r>
          </a:p>
          <a:p>
            <a:pPr marL="0" indent="0">
              <a:buNone/>
            </a:pPr>
            <a:r>
              <a:rPr lang="en-US" dirty="0"/>
              <a:t>• Expect continual online availability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406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>
            <a:noAutofit/>
          </a:bodyPr>
          <a:lstStyle/>
          <a:p>
            <a:r>
              <a:rPr lang="en-US" sz="2800" dirty="0"/>
              <a:t>Patient–Provider Use of Electronic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7912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 provision of clinical consultation services by e-mail has been </a:t>
            </a:r>
            <a:r>
              <a:rPr lang="en-US" dirty="0" smtClean="0"/>
              <a:t>controversial. And charging </a:t>
            </a:r>
            <a:r>
              <a:rPr lang="en-US" dirty="0"/>
              <a:t>the consumer directly for a health care consultation </a:t>
            </a:r>
            <a:r>
              <a:rPr lang="en-US" dirty="0" smtClean="0"/>
              <a:t>by web/e-mail </a:t>
            </a:r>
            <a:r>
              <a:rPr lang="en-US" dirty="0"/>
              <a:t>has been part of e-health almost from the beginning (e.g</a:t>
            </a:r>
            <a:r>
              <a:rPr lang="en-US" dirty="0" smtClean="0"/>
              <a:t>., WebMD.com</a:t>
            </a:r>
            <a:r>
              <a:rPr lang="en-US" dirty="0"/>
              <a:t>). </a:t>
            </a:r>
            <a:endParaRPr lang="en-US" dirty="0" smtClean="0"/>
          </a:p>
          <a:p>
            <a:pPr algn="just"/>
            <a:r>
              <a:rPr lang="en-US" dirty="0" smtClean="0"/>
              <a:t>Governmental </a:t>
            </a:r>
            <a:r>
              <a:rPr lang="en-US" dirty="0"/>
              <a:t>organizations, </a:t>
            </a:r>
            <a:r>
              <a:rPr lang="en-US" dirty="0" smtClean="0"/>
              <a:t>regulators</a:t>
            </a:r>
            <a:r>
              <a:rPr lang="en-US" dirty="0"/>
              <a:t>, and organized health </a:t>
            </a:r>
            <a:r>
              <a:rPr lang="en-US" dirty="0" smtClean="0"/>
              <a:t>care became </a:t>
            </a:r>
            <a:r>
              <a:rPr lang="en-US" dirty="0"/>
              <a:t>alarmed at the misuse of the system by unknown practitioners </a:t>
            </a:r>
            <a:r>
              <a:rPr lang="en-US" dirty="0" smtClean="0"/>
              <a:t>diagnosing and </a:t>
            </a:r>
            <a:r>
              <a:rPr lang="en-US" dirty="0"/>
              <a:t>prescribing treatments for unknown </a:t>
            </a:r>
            <a:r>
              <a:rPr lang="en-US" dirty="0" smtClean="0"/>
              <a:t>patients. </a:t>
            </a:r>
          </a:p>
          <a:p>
            <a:pPr algn="just"/>
            <a:r>
              <a:rPr lang="en-US" dirty="0" err="1" smtClean="0"/>
              <a:t>Medem</a:t>
            </a:r>
            <a:r>
              <a:rPr lang="en-US" dirty="0" smtClean="0"/>
              <a:t> (www.medem.com</a:t>
            </a:r>
            <a:r>
              <a:rPr lang="en-US" dirty="0"/>
              <a:t>) is one example of organized medicine constructing </a:t>
            </a:r>
            <a:r>
              <a:rPr lang="en-US" dirty="0" smtClean="0"/>
              <a:t>an Internet consultation </a:t>
            </a:r>
            <a:r>
              <a:rPr lang="en-US" dirty="0"/>
              <a:t>platform. It promotes itself as the “premier physician–patient </a:t>
            </a:r>
            <a:r>
              <a:rPr lang="en-US" dirty="0" smtClean="0"/>
              <a:t>communications network</a:t>
            </a:r>
            <a:r>
              <a:rPr lang="en-US" dirty="0"/>
              <a:t>, designed to facilitate online access to information and care </a:t>
            </a:r>
            <a:r>
              <a:rPr lang="en-US" dirty="0" smtClean="0"/>
              <a:t>for more </a:t>
            </a:r>
            <a:r>
              <a:rPr lang="en-US" dirty="0"/>
              <a:t>than 90,000 physicians, their practices, and their patients, while saving </a:t>
            </a:r>
            <a:r>
              <a:rPr lang="en-US" dirty="0" smtClean="0"/>
              <a:t>patients time </a:t>
            </a:r>
            <a:r>
              <a:rPr lang="en-US" dirty="0"/>
              <a:t>and money and helping physicians generate revenue.”</a:t>
            </a:r>
          </a:p>
        </p:txBody>
      </p:sp>
    </p:spTree>
    <p:extLst>
      <p:ext uri="{BB962C8B-B14F-4D97-AF65-F5344CB8AC3E}">
        <p14:creationId xmlns:p14="http://schemas.microsoft.com/office/powerpoint/2010/main" val="1490846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943600"/>
          </a:xfrm>
        </p:spPr>
        <p:txBody>
          <a:bodyPr/>
          <a:lstStyle/>
          <a:p>
            <a:pPr algn="just"/>
            <a:r>
              <a:rPr lang="en-US" dirty="0"/>
              <a:t>E-mail has the potential to profoundly affect the communication </a:t>
            </a:r>
            <a:r>
              <a:rPr lang="en-US" dirty="0" smtClean="0"/>
              <a:t>between providers </a:t>
            </a:r>
            <a:r>
              <a:rPr lang="en-US" dirty="0"/>
              <a:t>and patients, but as yet, use of e-mail in clinical care has been </a:t>
            </a:r>
            <a:r>
              <a:rPr lang="en-US" dirty="0" smtClean="0"/>
              <a:t>sporadic.</a:t>
            </a:r>
          </a:p>
          <a:p>
            <a:pPr algn="just"/>
            <a:r>
              <a:rPr lang="en-US" dirty="0" smtClean="0"/>
              <a:t> A </a:t>
            </a:r>
            <a:r>
              <a:rPr lang="en-US" dirty="0"/>
              <a:t>multitude of general online consultation services </a:t>
            </a:r>
            <a:r>
              <a:rPr lang="en-US" dirty="0" smtClean="0"/>
              <a:t>exist, 90% of </a:t>
            </a:r>
            <a:r>
              <a:rPr lang="en-US" dirty="0"/>
              <a:t>adults </a:t>
            </a:r>
            <a:r>
              <a:rPr lang="en-US" dirty="0" smtClean="0"/>
              <a:t>who use </a:t>
            </a:r>
            <a:r>
              <a:rPr lang="en-US" dirty="0"/>
              <a:t>the Internet want to exchange e-mails with their </a:t>
            </a:r>
            <a:r>
              <a:rPr lang="en-US" dirty="0" smtClean="0"/>
              <a:t>physicians. </a:t>
            </a:r>
          </a:p>
          <a:p>
            <a:pPr algn="just"/>
            <a:r>
              <a:rPr lang="en-US" dirty="0" smtClean="0"/>
              <a:t>The </a:t>
            </a:r>
            <a:r>
              <a:rPr lang="en-US" dirty="0"/>
              <a:t>four activities most desired by patients are: </a:t>
            </a:r>
            <a:endParaRPr lang="en-US" dirty="0" smtClean="0"/>
          </a:p>
          <a:p>
            <a:pPr algn="just"/>
            <a:r>
              <a:rPr lang="en-US" dirty="0" smtClean="0"/>
              <a:t>(</a:t>
            </a:r>
            <a:r>
              <a:rPr lang="en-US" dirty="0"/>
              <a:t>1) asking </a:t>
            </a:r>
            <a:r>
              <a:rPr lang="en-US" dirty="0" smtClean="0"/>
              <a:t>questions when </a:t>
            </a:r>
            <a:r>
              <a:rPr lang="en-US" dirty="0"/>
              <a:t>a visit is not necessary</a:t>
            </a:r>
            <a:r>
              <a:rPr lang="en-US" dirty="0" smtClean="0"/>
              <a:t>,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(2) making appointments, </a:t>
            </a:r>
            <a:endParaRPr lang="en-US" dirty="0" smtClean="0"/>
          </a:p>
          <a:p>
            <a:pPr algn="just"/>
            <a:r>
              <a:rPr lang="en-US" dirty="0" smtClean="0"/>
              <a:t>(</a:t>
            </a:r>
            <a:r>
              <a:rPr lang="en-US" dirty="0"/>
              <a:t>3) renewing prescriptions</a:t>
            </a:r>
            <a:r>
              <a:rPr lang="en-US" dirty="0" smtClean="0"/>
              <a:t>,</a:t>
            </a:r>
          </a:p>
          <a:p>
            <a:pPr algn="just"/>
            <a:r>
              <a:rPr lang="en-US" dirty="0" smtClean="0"/>
              <a:t>(4</a:t>
            </a:r>
            <a:r>
              <a:rPr lang="en-US" dirty="0"/>
              <a:t>) receiving medical test results.</a:t>
            </a:r>
          </a:p>
        </p:txBody>
      </p:sp>
    </p:spTree>
    <p:extLst>
      <p:ext uri="{BB962C8B-B14F-4D97-AF65-F5344CB8AC3E}">
        <p14:creationId xmlns:p14="http://schemas.microsoft.com/office/powerpoint/2010/main" val="3558689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581</TotalTime>
  <Words>4476</Words>
  <Application>Microsoft Office PowerPoint</Application>
  <PresentationFormat>On-screen Show (4:3)</PresentationFormat>
  <Paragraphs>195</Paragraphs>
  <Slides>38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Clarity</vt:lpstr>
      <vt:lpstr>Electronic Communication in Health Care</vt:lpstr>
      <vt:lpstr> Overview </vt:lpstr>
      <vt:lpstr>CASE STUDY 13.1</vt:lpstr>
      <vt:lpstr>Continue….</vt:lpstr>
      <vt:lpstr>Use of the Internet</vt:lpstr>
      <vt:lpstr>Use of E-mail in Society</vt:lpstr>
      <vt:lpstr> </vt:lpstr>
      <vt:lpstr>Patient–Provider Use of Electronic Communication</vt:lpstr>
      <vt:lpstr>PowerPoint Presentation</vt:lpstr>
      <vt:lpstr>Continue…</vt:lpstr>
      <vt:lpstr>Continue….</vt:lpstr>
      <vt:lpstr>The important barriers to use of the Internet by providers in patient care</vt:lpstr>
      <vt:lpstr>REIMBURSEMENT BARRIERS</vt:lpstr>
      <vt:lpstr>“DIGITAL DIVIDE” BARRIERS</vt:lpstr>
      <vt:lpstr>Continue….</vt:lpstr>
      <vt:lpstr>Inter-professional Use of Electronic Communication</vt:lpstr>
      <vt:lpstr>Patient Privacy and System Security Issues</vt:lpstr>
      <vt:lpstr>Establishing Pharmaceutical Care Services Using Electronic Communication</vt:lpstr>
      <vt:lpstr>Continue…..</vt:lpstr>
      <vt:lpstr>Ch14/Ethical Behavior when Communicating with Patients</vt:lpstr>
      <vt:lpstr>PowerPoint Presentation</vt:lpstr>
      <vt:lpstr>PowerPoint Presentation</vt:lpstr>
      <vt:lpstr>A Pharmacy Code of Conduct for a Modern World</vt:lpstr>
      <vt:lpstr>THE PHARMACISTS CODE OF ETHICS</vt:lpstr>
      <vt:lpstr>PowerPoint Presentation</vt:lpstr>
      <vt:lpstr>Seven Key Principles Guiding Ethical Conduct</vt:lpstr>
      <vt:lpstr>1. The principle of nonmaleficence</vt:lpstr>
      <vt:lpstr>2. THE PRINCIPLE OF BENEFICENCE </vt:lpstr>
      <vt:lpstr>PowerPoint Presentation</vt:lpstr>
      <vt:lpstr>3. THE PRINCIPLE OF AUTONOMY VERSUS PATERNALISM</vt:lpstr>
      <vt:lpstr>4. The principle of honesty and truth telling</vt:lpstr>
      <vt:lpstr>5. The principle of informed consent</vt:lpstr>
      <vt:lpstr>PowerPoint Presentation</vt:lpstr>
      <vt:lpstr>6. The principle of confidentiality</vt:lpstr>
      <vt:lpstr>7. The principle of fidelity and the patient–provider relationship</vt:lpstr>
      <vt:lpstr>How Pharmacists Can Resolve Ethical Dilemmas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Communication in Health Care</dc:title>
  <dc:creator>venous</dc:creator>
  <cp:lastModifiedBy>za</cp:lastModifiedBy>
  <cp:revision>100</cp:revision>
  <dcterms:created xsi:type="dcterms:W3CDTF">2006-08-16T00:00:00Z</dcterms:created>
  <dcterms:modified xsi:type="dcterms:W3CDTF">2019-05-16T03:27:37Z</dcterms:modified>
</cp:coreProperties>
</file>