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76" autoAdjust="0"/>
    <p:restoredTop sz="94660"/>
  </p:normalViewPr>
  <p:slideViewPr>
    <p:cSldViewPr>
      <p:cViewPr varScale="1">
        <p:scale>
          <a:sx n="80" d="100"/>
          <a:sy n="80" d="100"/>
        </p:scale>
        <p:origin x="-1608"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582E4A-0414-4833-8664-424EC01A9A13}" type="datetimeFigureOut">
              <a:rPr lang="en-US" smtClean="0"/>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797132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582E4A-0414-4833-8664-424EC01A9A13}" type="datetimeFigureOut">
              <a:rPr lang="en-US" smtClean="0"/>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2654235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582E4A-0414-4833-8664-424EC01A9A13}" type="datetimeFigureOut">
              <a:rPr lang="en-US" smtClean="0"/>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287100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582E4A-0414-4833-8664-424EC01A9A13}" type="datetimeFigureOut">
              <a:rPr lang="en-US" smtClean="0"/>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114933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582E4A-0414-4833-8664-424EC01A9A13}" type="datetimeFigureOut">
              <a:rPr lang="en-US" smtClean="0"/>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3845430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582E4A-0414-4833-8664-424EC01A9A13}" type="datetimeFigureOut">
              <a:rPr lang="en-US" smtClean="0"/>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1784825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582E4A-0414-4833-8664-424EC01A9A13}" type="datetimeFigureOut">
              <a:rPr lang="en-US" smtClean="0"/>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2836306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582E4A-0414-4833-8664-424EC01A9A13}" type="datetimeFigureOut">
              <a:rPr lang="en-US" smtClean="0"/>
              <a:t>11/29/2018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344569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582E4A-0414-4833-8664-424EC01A9A13}" type="datetimeFigureOut">
              <a:rPr lang="en-US" smtClean="0"/>
              <a:t>11/29/2018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4185082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582E4A-0414-4833-8664-424EC01A9A13}" type="datetimeFigureOut">
              <a:rPr lang="en-US" smtClean="0"/>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1153090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582E4A-0414-4833-8664-424EC01A9A13}" type="datetimeFigureOut">
              <a:rPr lang="en-US" smtClean="0"/>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3606520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582E4A-0414-4833-8664-424EC01A9A13}" type="datetimeFigureOut">
              <a:rPr lang="en-US" smtClean="0"/>
              <a:t>11/29/2018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147C04-71DD-4EC6-B358-C28053B9CB1F}" type="slidenum">
              <a:rPr lang="en-US" smtClean="0"/>
              <a:t>‹#›</a:t>
            </a:fld>
            <a:endParaRPr lang="en-US"/>
          </a:p>
        </p:txBody>
      </p:sp>
    </p:spTree>
    <p:extLst>
      <p:ext uri="{BB962C8B-B14F-4D97-AF65-F5344CB8AC3E}">
        <p14:creationId xmlns:p14="http://schemas.microsoft.com/office/powerpoint/2010/main" val="3995273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457200"/>
            <a:ext cx="8839200" cy="3810000"/>
          </a:xfrm>
        </p:spPr>
        <p:txBody>
          <a:bodyPr>
            <a:normAutofit/>
          </a:bodyPr>
          <a:lstStyle/>
          <a:p>
            <a:r>
              <a:rPr lang="en-US" b="1" dirty="0">
                <a:solidFill>
                  <a:srgbClr val="002060"/>
                </a:solidFill>
              </a:rPr>
              <a:t>COMMUNICABLE DISEASES</a:t>
            </a:r>
            <a:r>
              <a:rPr lang="en-US" b="1" dirty="0" smtClean="0">
                <a:solidFill>
                  <a:srgbClr val="002060"/>
                </a:solidFill>
              </a:rPr>
              <a:t>:</a:t>
            </a:r>
            <a:br>
              <a:rPr lang="en-US" b="1" dirty="0" smtClean="0">
                <a:solidFill>
                  <a:srgbClr val="002060"/>
                </a:solidFill>
              </a:rPr>
            </a:br>
            <a:r>
              <a:rPr lang="en-US" b="1" dirty="0">
                <a:solidFill>
                  <a:srgbClr val="002060"/>
                </a:solidFill>
              </a:rPr>
              <a:t>INFECTIONS THROUGH THE</a:t>
            </a:r>
            <a:br>
              <a:rPr lang="en-US" b="1" dirty="0">
                <a:solidFill>
                  <a:srgbClr val="002060"/>
                </a:solidFill>
              </a:rPr>
            </a:br>
            <a:r>
              <a:rPr lang="en-US" b="1" dirty="0">
                <a:solidFill>
                  <a:srgbClr val="002060"/>
                </a:solidFill>
              </a:rPr>
              <a:t>GASTRO-INTESTINAL TRACT</a:t>
            </a:r>
            <a:endParaRPr lang="en-US" dirty="0">
              <a:solidFill>
                <a:srgbClr val="002060"/>
              </a:solidFill>
            </a:endParaRPr>
          </a:p>
        </p:txBody>
      </p:sp>
      <p:sp>
        <p:nvSpPr>
          <p:cNvPr id="3" name="Subtitle 2"/>
          <p:cNvSpPr>
            <a:spLocks noGrp="1"/>
          </p:cNvSpPr>
          <p:nvPr>
            <p:ph type="subTitle" idx="1"/>
          </p:nvPr>
        </p:nvSpPr>
        <p:spPr>
          <a:xfrm>
            <a:off x="1371600" y="4572000"/>
            <a:ext cx="6400800" cy="1676400"/>
          </a:xfrm>
        </p:spPr>
        <p:txBody>
          <a:bodyPr/>
          <a:lstStyle/>
          <a:p>
            <a:pPr lvl="0"/>
            <a:r>
              <a:rPr lang="en-US" b="1" dirty="0">
                <a:solidFill>
                  <a:srgbClr val="002060"/>
                </a:solidFill>
              </a:rPr>
              <a:t>Dr. </a:t>
            </a:r>
            <a:r>
              <a:rPr lang="en-US" b="1" dirty="0" err="1">
                <a:solidFill>
                  <a:srgbClr val="002060"/>
                </a:solidFill>
              </a:rPr>
              <a:t>Mayssaa</a:t>
            </a:r>
            <a:r>
              <a:rPr lang="en-US" b="1" dirty="0">
                <a:solidFill>
                  <a:srgbClr val="002060"/>
                </a:solidFill>
              </a:rPr>
              <a:t> </a:t>
            </a:r>
            <a:r>
              <a:rPr lang="en-US" b="1" dirty="0" err="1">
                <a:solidFill>
                  <a:srgbClr val="002060"/>
                </a:solidFill>
              </a:rPr>
              <a:t>Essam</a:t>
            </a:r>
            <a:endParaRPr lang="en-US" b="1" dirty="0">
              <a:solidFill>
                <a:srgbClr val="002060"/>
              </a:solidFill>
            </a:endParaRPr>
          </a:p>
          <a:p>
            <a:endParaRPr lang="en-US" dirty="0"/>
          </a:p>
        </p:txBody>
      </p:sp>
    </p:spTree>
    <p:extLst>
      <p:ext uri="{BB962C8B-B14F-4D97-AF65-F5344CB8AC3E}">
        <p14:creationId xmlns:p14="http://schemas.microsoft.com/office/powerpoint/2010/main" val="4064268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8229600" cy="792162"/>
          </a:xfrm>
        </p:spPr>
        <p:txBody>
          <a:bodyPr>
            <a:noAutofit/>
          </a:bodyPr>
          <a:lstStyle/>
          <a:p>
            <a:pPr algn="l"/>
            <a:r>
              <a:rPr lang="en-US" sz="2800" b="1" dirty="0" smtClean="0">
                <a:latin typeface="Times New Roman" panose="02020603050405020304" pitchFamily="18" charset="0"/>
                <a:cs typeface="Times New Roman" panose="02020603050405020304" pitchFamily="18" charset="0"/>
              </a:rPr>
              <a:t>CONTROL OF THE INFECTIONS</a:t>
            </a:r>
            <a:br>
              <a:rPr lang="en-US" sz="2800" b="1" dirty="0" smtClean="0">
                <a:latin typeface="Times New Roman" panose="02020603050405020304" pitchFamily="18" charset="0"/>
                <a:cs typeface="Times New Roman" panose="02020603050405020304" pitchFamily="18" charset="0"/>
              </a:rPr>
            </a:br>
            <a:r>
              <a:rPr lang="en-US" sz="2800" b="1" dirty="0" smtClean="0">
                <a:latin typeface="Times New Roman" panose="02020603050405020304" pitchFamily="18" charset="0"/>
                <a:cs typeface="Times New Roman" panose="02020603050405020304" pitchFamily="18" charset="0"/>
              </a:rPr>
              <a:t>ACQUIRED THROUGH THE</a:t>
            </a:r>
            <a:br>
              <a:rPr lang="en-US" sz="2800" b="1" dirty="0" smtClean="0">
                <a:latin typeface="Times New Roman" panose="02020603050405020304" pitchFamily="18" charset="0"/>
                <a:cs typeface="Times New Roman" panose="02020603050405020304" pitchFamily="18" charset="0"/>
              </a:rPr>
            </a:br>
            <a:r>
              <a:rPr lang="en-US" sz="2800" b="1" dirty="0" smtClean="0">
                <a:latin typeface="Times New Roman" panose="02020603050405020304" pitchFamily="18" charset="0"/>
                <a:cs typeface="Times New Roman" panose="02020603050405020304" pitchFamily="18" charset="0"/>
              </a:rPr>
              <a:t>GASTRO-INTESTINAL TRACT</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1295400"/>
            <a:ext cx="8991600" cy="5410200"/>
          </a:xfrm>
        </p:spPr>
        <p:txBody>
          <a:bodyPr>
            <a:normAutofit fontScale="77500" lnSpcReduction="20000"/>
          </a:bodyPr>
          <a:lstStyle/>
          <a:p>
            <a:pPr marL="0" indent="0">
              <a:buNone/>
            </a:pPr>
            <a:r>
              <a:rPr lang="en-US" dirty="0" smtClean="0"/>
              <a:t>    Control can operate on each of the three components of infection:</a:t>
            </a:r>
          </a:p>
          <a:p>
            <a:pPr marL="0" indent="0">
              <a:buNone/>
            </a:pPr>
            <a:r>
              <a:rPr lang="en-US" dirty="0" smtClean="0"/>
              <a:t>1. The infective agent:</a:t>
            </a:r>
          </a:p>
          <a:p>
            <a:pPr marL="0" indent="0">
              <a:buNone/>
            </a:pPr>
            <a:r>
              <a:rPr lang="en-US" dirty="0" smtClean="0"/>
              <a:t>■ sanitary disposal of faeces;</a:t>
            </a:r>
          </a:p>
          <a:p>
            <a:pPr marL="0" indent="0">
              <a:buNone/>
            </a:pPr>
            <a:r>
              <a:rPr lang="en-US" dirty="0" smtClean="0"/>
              <a:t>■ elimination of human and animal reservoirs.</a:t>
            </a:r>
          </a:p>
          <a:p>
            <a:pPr marL="0" indent="0">
              <a:buNone/>
            </a:pPr>
            <a:r>
              <a:rPr lang="en-US" dirty="0" smtClean="0"/>
              <a:t>2 .The route of transmission:</a:t>
            </a:r>
          </a:p>
          <a:p>
            <a:pPr marL="0" indent="0">
              <a:buNone/>
            </a:pPr>
            <a:r>
              <a:rPr lang="en-US" dirty="0" smtClean="0"/>
              <a:t>■ provision of safe water supply;</a:t>
            </a:r>
          </a:p>
          <a:p>
            <a:pPr marL="0" indent="0">
              <a:buNone/>
            </a:pPr>
            <a:r>
              <a:rPr lang="en-US" dirty="0" smtClean="0"/>
              <a:t>■ protection of food from contamination;</a:t>
            </a:r>
          </a:p>
          <a:p>
            <a:pPr marL="0" indent="0">
              <a:buNone/>
            </a:pPr>
            <a:r>
              <a:rPr lang="en-US" dirty="0" smtClean="0"/>
              <a:t>■ control of flies;</a:t>
            </a:r>
          </a:p>
          <a:p>
            <a:pPr marL="0" indent="0">
              <a:buNone/>
            </a:pPr>
            <a:r>
              <a:rPr lang="en-US" dirty="0" smtClean="0"/>
              <a:t>■ improvement of personal hygiene.</a:t>
            </a:r>
          </a:p>
          <a:p>
            <a:pPr marL="0" indent="0">
              <a:buNone/>
            </a:pPr>
            <a:r>
              <a:rPr lang="en-US" dirty="0" smtClean="0"/>
              <a:t>3 .The host:</a:t>
            </a:r>
          </a:p>
          <a:p>
            <a:pPr marL="0" indent="0">
              <a:buNone/>
            </a:pPr>
            <a:r>
              <a:rPr lang="en-US" dirty="0" smtClean="0"/>
              <a:t>■ specific immunization;</a:t>
            </a:r>
          </a:p>
          <a:p>
            <a:pPr marL="0" indent="0">
              <a:buNone/>
            </a:pPr>
            <a:r>
              <a:rPr lang="en-US" dirty="0" smtClean="0"/>
              <a:t>■ chemoprophylaxis;</a:t>
            </a:r>
          </a:p>
          <a:p>
            <a:pPr marL="0" indent="0">
              <a:buNone/>
            </a:pPr>
            <a:r>
              <a:rPr lang="en-US" dirty="0" smtClean="0"/>
              <a:t>■ specific treatment</a:t>
            </a:r>
          </a:p>
          <a:p>
            <a:pPr marL="0" indent="0">
              <a:buNone/>
            </a:pPr>
            <a:endParaRPr lang="en-US" dirty="0"/>
          </a:p>
        </p:txBody>
      </p:sp>
    </p:spTree>
    <p:extLst>
      <p:ext uri="{BB962C8B-B14F-4D97-AF65-F5344CB8AC3E}">
        <p14:creationId xmlns:p14="http://schemas.microsoft.com/office/powerpoint/2010/main" val="346596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sz="3600" b="1" dirty="0" smtClean="0">
                <a:latin typeface="Times New Roman" panose="02020603050405020304" pitchFamily="18" charset="0"/>
                <a:cs typeface="Times New Roman" panose="02020603050405020304" pitchFamily="18" charset="0"/>
              </a:rPr>
              <a:t>DIARRHOEAL DISEASES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381000"/>
            <a:ext cx="8991600" cy="6477000"/>
          </a:xfrm>
        </p:spPr>
        <p:txBody>
          <a:bodyPr>
            <a:normAutofit fontScale="55000" lnSpcReduction="20000"/>
          </a:bodyPr>
          <a:lstStyle/>
          <a:p>
            <a:pPr marL="0" indent="0">
              <a:buNone/>
            </a:pPr>
            <a:r>
              <a:rPr lang="en-US" dirty="0" smtClean="0"/>
              <a:t>    </a:t>
            </a:r>
            <a:r>
              <a:rPr lang="en-US" sz="4400" dirty="0" smtClean="0">
                <a:latin typeface="Times New Roman" panose="02020603050405020304" pitchFamily="18" charset="0"/>
                <a:cs typeface="Times New Roman" panose="02020603050405020304" pitchFamily="18" charset="0"/>
              </a:rPr>
              <a:t>Diarrhoeal diseases, as a group, remain a major cause of death in developing countries, especially in preschool children. Children under 3 years of age may experience as many as 10 episodes of diarrhoea per year. The main agents are:</a:t>
            </a:r>
          </a:p>
          <a:p>
            <a:pPr marL="0" indent="0">
              <a:buNone/>
            </a:pPr>
            <a:r>
              <a:rPr lang="en-US" sz="4400" dirty="0" smtClean="0">
                <a:latin typeface="Times New Roman" panose="02020603050405020304" pitchFamily="18" charset="0"/>
                <a:cs typeface="Times New Roman" panose="02020603050405020304" pitchFamily="18" charset="0"/>
              </a:rPr>
              <a:t>■ </a:t>
            </a:r>
            <a:r>
              <a:rPr lang="en-US" sz="4400" b="1" dirty="0" smtClean="0">
                <a:solidFill>
                  <a:srgbClr val="FF0000"/>
                </a:solidFill>
                <a:latin typeface="Times New Roman" panose="02020603050405020304" pitchFamily="18" charset="0"/>
                <a:cs typeface="Times New Roman" panose="02020603050405020304" pitchFamily="18" charset="0"/>
              </a:rPr>
              <a:t>Enteroviruses,</a:t>
            </a:r>
            <a:r>
              <a:rPr lang="en-US" sz="4400" dirty="0" smtClean="0">
                <a:latin typeface="Times New Roman" panose="02020603050405020304" pitchFamily="18" charset="0"/>
                <a:cs typeface="Times New Roman" panose="02020603050405020304" pitchFamily="18" charset="0"/>
              </a:rPr>
              <a:t> :rotavirus</a:t>
            </a:r>
            <a:r>
              <a:rPr lang="en-US" sz="4400" dirty="0">
                <a:latin typeface="Times New Roman" panose="02020603050405020304" pitchFamily="18" charset="0"/>
                <a:cs typeface="Times New Roman" panose="02020603050405020304" pitchFamily="18" charset="0"/>
              </a:rPr>
              <a:t>.</a:t>
            </a:r>
            <a:endParaRPr lang="en-US" sz="4400" dirty="0" smtClean="0">
              <a:latin typeface="Times New Roman" panose="02020603050405020304" pitchFamily="18" charset="0"/>
              <a:cs typeface="Times New Roman" panose="02020603050405020304" pitchFamily="18" charset="0"/>
            </a:endParaRPr>
          </a:p>
          <a:p>
            <a:pPr marL="0" indent="0">
              <a:buNone/>
            </a:pPr>
            <a:r>
              <a:rPr lang="en-US" sz="4400" dirty="0" smtClean="0">
                <a:latin typeface="Times New Roman" panose="02020603050405020304" pitchFamily="18" charset="0"/>
                <a:cs typeface="Times New Roman" panose="02020603050405020304" pitchFamily="18" charset="0"/>
              </a:rPr>
              <a:t>■ </a:t>
            </a:r>
            <a:r>
              <a:rPr lang="en-US" sz="4400" b="1" i="1" dirty="0" smtClean="0">
                <a:solidFill>
                  <a:srgbClr val="FF0000"/>
                </a:solidFill>
                <a:latin typeface="Times New Roman" panose="02020603050405020304" pitchFamily="18" charset="0"/>
                <a:cs typeface="Times New Roman" panose="02020603050405020304" pitchFamily="18" charset="0"/>
              </a:rPr>
              <a:t>Escherichia coli</a:t>
            </a:r>
            <a:r>
              <a:rPr lang="en-US" sz="44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bacteria)</a:t>
            </a:r>
            <a:endParaRPr lang="en-US" sz="44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4400" dirty="0" smtClean="0">
                <a:latin typeface="Times New Roman" panose="02020603050405020304" pitchFamily="18" charset="0"/>
                <a:cs typeface="Times New Roman" panose="02020603050405020304" pitchFamily="18" charset="0"/>
              </a:rPr>
              <a:t>(a) Enterotoxigenic </a:t>
            </a:r>
            <a:r>
              <a:rPr lang="en-US" sz="4400" i="1" dirty="0" smtClean="0">
                <a:latin typeface="Times New Roman" panose="02020603050405020304" pitchFamily="18" charset="0"/>
                <a:cs typeface="Times New Roman" panose="02020603050405020304" pitchFamily="18" charset="0"/>
              </a:rPr>
              <a:t>E. coli </a:t>
            </a:r>
            <a:r>
              <a:rPr lang="en-US" sz="4400" dirty="0" smtClean="0">
                <a:latin typeface="Times New Roman" panose="02020603050405020304" pitchFamily="18" charset="0"/>
                <a:cs typeface="Times New Roman" panose="02020603050405020304" pitchFamily="18" charset="0"/>
              </a:rPr>
              <a:t>(ETEC)</a:t>
            </a:r>
          </a:p>
          <a:p>
            <a:pPr marL="0" indent="0">
              <a:buNone/>
            </a:pPr>
            <a:r>
              <a:rPr lang="en-US" sz="4400" dirty="0" smtClean="0">
                <a:latin typeface="Times New Roman" panose="02020603050405020304" pitchFamily="18" charset="0"/>
                <a:cs typeface="Times New Roman" panose="02020603050405020304" pitchFamily="18" charset="0"/>
              </a:rPr>
              <a:t>(b) Localized-adherent </a:t>
            </a:r>
            <a:r>
              <a:rPr lang="en-US" sz="4400" i="1" dirty="0" smtClean="0">
                <a:latin typeface="Times New Roman" panose="02020603050405020304" pitchFamily="18" charset="0"/>
                <a:cs typeface="Times New Roman" panose="02020603050405020304" pitchFamily="18" charset="0"/>
              </a:rPr>
              <a:t>E. coli </a:t>
            </a:r>
            <a:r>
              <a:rPr lang="en-US" sz="4400" dirty="0" smtClean="0">
                <a:latin typeface="Times New Roman" panose="02020603050405020304" pitchFamily="18" charset="0"/>
                <a:cs typeface="Times New Roman" panose="02020603050405020304" pitchFamily="18" charset="0"/>
              </a:rPr>
              <a:t>(LA-EC)</a:t>
            </a:r>
          </a:p>
          <a:p>
            <a:pPr marL="0" indent="0">
              <a:buNone/>
            </a:pPr>
            <a:r>
              <a:rPr lang="en-US" sz="4400" dirty="0" smtClean="0">
                <a:latin typeface="Times New Roman" panose="02020603050405020304" pitchFamily="18" charset="0"/>
                <a:cs typeface="Times New Roman" panose="02020603050405020304" pitchFamily="18" charset="0"/>
              </a:rPr>
              <a:t>(c) Diffuse-adherent </a:t>
            </a:r>
            <a:r>
              <a:rPr lang="en-US" sz="4400" i="1" dirty="0" smtClean="0">
                <a:latin typeface="Times New Roman" panose="02020603050405020304" pitchFamily="18" charset="0"/>
                <a:cs typeface="Times New Roman" panose="02020603050405020304" pitchFamily="18" charset="0"/>
              </a:rPr>
              <a:t>E. coli </a:t>
            </a:r>
            <a:r>
              <a:rPr lang="en-US" sz="4400" dirty="0" smtClean="0">
                <a:latin typeface="Times New Roman" panose="02020603050405020304" pitchFamily="18" charset="0"/>
                <a:cs typeface="Times New Roman" panose="02020603050405020304" pitchFamily="18" charset="0"/>
              </a:rPr>
              <a:t>(DA-EC)</a:t>
            </a:r>
          </a:p>
          <a:p>
            <a:pPr marL="0" indent="0">
              <a:buNone/>
            </a:pPr>
            <a:r>
              <a:rPr lang="en-US" sz="4400" dirty="0" smtClean="0">
                <a:latin typeface="Times New Roman" panose="02020603050405020304" pitchFamily="18" charset="0"/>
                <a:cs typeface="Times New Roman" panose="02020603050405020304" pitchFamily="18" charset="0"/>
              </a:rPr>
              <a:t>(d) Enteroinvasive </a:t>
            </a:r>
            <a:r>
              <a:rPr lang="en-US" sz="4400" i="1" dirty="0" smtClean="0">
                <a:latin typeface="Times New Roman" panose="02020603050405020304" pitchFamily="18" charset="0"/>
                <a:cs typeface="Times New Roman" panose="02020603050405020304" pitchFamily="18" charset="0"/>
              </a:rPr>
              <a:t>E.coli</a:t>
            </a:r>
            <a:r>
              <a:rPr lang="en-US" sz="4400" dirty="0" smtClean="0">
                <a:latin typeface="Times New Roman" panose="02020603050405020304" pitchFamily="18" charset="0"/>
                <a:cs typeface="Times New Roman" panose="02020603050405020304" pitchFamily="18" charset="0"/>
              </a:rPr>
              <a:t> (EIEC)</a:t>
            </a:r>
          </a:p>
          <a:p>
            <a:pPr marL="0" indent="0">
              <a:buNone/>
            </a:pPr>
            <a:r>
              <a:rPr lang="en-US" sz="4400" dirty="0" smtClean="0">
                <a:latin typeface="Times New Roman" panose="02020603050405020304" pitchFamily="18" charset="0"/>
                <a:cs typeface="Times New Roman" panose="02020603050405020304" pitchFamily="18" charset="0"/>
              </a:rPr>
              <a:t>(e) Enterohaemorrhagic </a:t>
            </a:r>
            <a:r>
              <a:rPr lang="en-US" sz="4400" i="1" dirty="0" smtClean="0">
                <a:latin typeface="Times New Roman" panose="02020603050405020304" pitchFamily="18" charset="0"/>
                <a:cs typeface="Times New Roman" panose="02020603050405020304" pitchFamily="18" charset="0"/>
              </a:rPr>
              <a:t>E. coli </a:t>
            </a:r>
            <a:r>
              <a:rPr lang="en-US" sz="4400" dirty="0" smtClean="0">
                <a:latin typeface="Times New Roman" panose="02020603050405020304" pitchFamily="18" charset="0"/>
                <a:cs typeface="Times New Roman" panose="02020603050405020304" pitchFamily="18" charset="0"/>
              </a:rPr>
              <a:t>(EHEC)</a:t>
            </a:r>
          </a:p>
          <a:p>
            <a:pPr marL="0" indent="0">
              <a:buNone/>
            </a:pPr>
            <a:r>
              <a:rPr lang="en-US" sz="4400" dirty="0" smtClean="0">
                <a:latin typeface="Times New Roman" panose="02020603050405020304" pitchFamily="18" charset="0"/>
                <a:cs typeface="Times New Roman" panose="02020603050405020304" pitchFamily="18" charset="0"/>
              </a:rPr>
              <a:t>■ </a:t>
            </a:r>
            <a:r>
              <a:rPr lang="en-US" sz="4400" i="1" dirty="0" smtClean="0">
                <a:latin typeface="Times New Roman" panose="02020603050405020304" pitchFamily="18" charset="0"/>
                <a:cs typeface="Times New Roman" panose="02020603050405020304" pitchFamily="18" charset="0"/>
              </a:rPr>
              <a:t>Campylobacter spp.</a:t>
            </a:r>
          </a:p>
          <a:p>
            <a:pPr marL="0" indent="0">
              <a:buNone/>
            </a:pPr>
            <a:r>
              <a:rPr lang="en-US" sz="4400" i="1" dirty="0" smtClean="0">
                <a:latin typeface="Times New Roman" panose="02020603050405020304" pitchFamily="18" charset="0"/>
                <a:cs typeface="Times New Roman" panose="02020603050405020304" pitchFamily="18" charset="0"/>
              </a:rPr>
              <a:t>■ Shigella</a:t>
            </a:r>
          </a:p>
          <a:p>
            <a:pPr marL="0" indent="0">
              <a:buNone/>
            </a:pPr>
            <a:r>
              <a:rPr lang="en-US" sz="4400" i="1" dirty="0" smtClean="0">
                <a:latin typeface="Times New Roman" panose="02020603050405020304" pitchFamily="18" charset="0"/>
                <a:cs typeface="Times New Roman" panose="02020603050405020304" pitchFamily="18" charset="0"/>
              </a:rPr>
              <a:t>■ Vibrio </a:t>
            </a:r>
            <a:r>
              <a:rPr lang="en-US" sz="4400" i="1" dirty="0" err="1" smtClean="0">
                <a:latin typeface="Times New Roman" panose="02020603050405020304" pitchFamily="18" charset="0"/>
                <a:cs typeface="Times New Roman" panose="02020603050405020304" pitchFamily="18" charset="0"/>
              </a:rPr>
              <a:t>cholerae</a:t>
            </a:r>
            <a:r>
              <a:rPr lang="en-US" sz="4400" i="1" dirty="0" smtClean="0">
                <a:latin typeface="Times New Roman" panose="02020603050405020304" pitchFamily="18" charset="0"/>
                <a:cs typeface="Times New Roman" panose="02020603050405020304" pitchFamily="18" charset="0"/>
              </a:rPr>
              <a:t> </a:t>
            </a:r>
            <a:r>
              <a:rPr lang="en-US" sz="4400" dirty="0" smtClean="0">
                <a:latin typeface="Times New Roman" panose="02020603050405020304" pitchFamily="18" charset="0"/>
                <a:cs typeface="Times New Roman" panose="02020603050405020304" pitchFamily="18" charset="0"/>
              </a:rPr>
              <a:t>01 and 0139</a:t>
            </a:r>
          </a:p>
          <a:p>
            <a:pPr marL="0" indent="0">
              <a:buNone/>
            </a:pPr>
            <a:r>
              <a:rPr lang="en-US" sz="4400" i="1" dirty="0" smtClean="0">
                <a:latin typeface="Times New Roman" panose="02020603050405020304" pitchFamily="18" charset="0"/>
                <a:cs typeface="Times New Roman" panose="02020603050405020304" pitchFamily="18" charset="0"/>
              </a:rPr>
              <a:t>■ Salmonella </a:t>
            </a:r>
            <a:r>
              <a:rPr lang="en-US" sz="4400" dirty="0" smtClean="0">
                <a:latin typeface="Times New Roman" panose="02020603050405020304" pitchFamily="18" charset="0"/>
                <a:cs typeface="Times New Roman" panose="02020603050405020304" pitchFamily="18" charset="0"/>
              </a:rPr>
              <a:t>(non-typhoid)</a:t>
            </a:r>
          </a:p>
          <a:p>
            <a:pPr marL="0" indent="0">
              <a:buNone/>
            </a:pPr>
            <a:r>
              <a:rPr lang="en-US" sz="4400" i="1" dirty="0" smtClean="0">
                <a:latin typeface="Times New Roman" panose="02020603050405020304" pitchFamily="18" charset="0"/>
                <a:cs typeface="Times New Roman" panose="02020603050405020304" pitchFamily="18" charset="0"/>
              </a:rPr>
              <a:t>■ </a:t>
            </a:r>
            <a:r>
              <a:rPr lang="en-US" sz="4400" b="1" i="1" dirty="0" smtClean="0">
                <a:solidFill>
                  <a:srgbClr val="FF0000"/>
                </a:solidFill>
                <a:latin typeface="Times New Roman" panose="02020603050405020304" pitchFamily="18" charset="0"/>
                <a:cs typeface="Times New Roman" panose="02020603050405020304" pitchFamily="18" charset="0"/>
              </a:rPr>
              <a:t>Entamoeba histolytica(an anaerobic parasitic </a:t>
            </a:r>
            <a:r>
              <a:rPr lang="en-US" sz="4400" b="1" i="1" dirty="0" err="1" smtClean="0">
                <a:solidFill>
                  <a:srgbClr val="FF0000"/>
                </a:solidFill>
                <a:latin typeface="Times New Roman" panose="02020603050405020304" pitchFamily="18" charset="0"/>
                <a:cs typeface="Times New Roman" panose="02020603050405020304" pitchFamily="18" charset="0"/>
              </a:rPr>
              <a:t>amoebozoan</a:t>
            </a:r>
            <a:r>
              <a:rPr lang="en-US" sz="4400" b="1" i="1" dirty="0">
                <a:solidFill>
                  <a:srgbClr val="FF0000"/>
                </a:solidFill>
                <a:latin typeface="Times New Roman" panose="02020603050405020304" pitchFamily="18" charset="0"/>
                <a:cs typeface="Times New Roman" panose="02020603050405020304" pitchFamily="18" charset="0"/>
              </a:rPr>
              <a:t>)</a:t>
            </a:r>
            <a:endParaRPr lang="en-US" sz="4400" b="1" i="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4400" i="1" dirty="0" smtClean="0">
                <a:latin typeface="Times New Roman" panose="02020603050405020304" pitchFamily="18" charset="0"/>
                <a:cs typeface="Times New Roman" panose="02020603050405020304" pitchFamily="18" charset="0"/>
              </a:rPr>
              <a:t>■ Giardia lamblia</a:t>
            </a:r>
          </a:p>
          <a:p>
            <a:pPr marL="0" indent="0">
              <a:buNone/>
            </a:pPr>
            <a:r>
              <a:rPr lang="en-US" sz="4400" i="1" dirty="0" smtClean="0">
                <a:latin typeface="Times New Roman" panose="02020603050405020304" pitchFamily="18" charset="0"/>
                <a:cs typeface="Times New Roman" panose="02020603050405020304" pitchFamily="18" charset="0"/>
              </a:rPr>
              <a:t>■ Cryptosporidium.</a:t>
            </a:r>
            <a:endParaRPr lang="en-US" sz="4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1260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Autofit/>
          </a:bodyPr>
          <a:lstStyle/>
          <a:p>
            <a:r>
              <a:rPr lang="en-US" sz="3600" b="1" dirty="0">
                <a:latin typeface="Times New Roman" panose="02020603050405020304" pitchFamily="18" charset="0"/>
                <a:cs typeface="Times New Roman" panose="02020603050405020304" pitchFamily="18" charset="0"/>
              </a:rPr>
              <a:t>ACUTE DIARRHOEA</a:t>
            </a:r>
          </a:p>
        </p:txBody>
      </p:sp>
      <p:sp>
        <p:nvSpPr>
          <p:cNvPr id="3" name="Content Placeholder 2"/>
          <p:cNvSpPr>
            <a:spLocks noGrp="1"/>
          </p:cNvSpPr>
          <p:nvPr>
            <p:ph idx="1"/>
          </p:nvPr>
        </p:nvSpPr>
        <p:spPr>
          <a:xfrm>
            <a:off x="76200" y="533400"/>
            <a:ext cx="8991600" cy="6248400"/>
          </a:xfrm>
        </p:spPr>
        <p:txBody>
          <a:bodyPr>
            <a:normAutofit/>
          </a:bodyPr>
          <a:lstStyle/>
          <a:p>
            <a:pPr marL="0" indent="0">
              <a:buNone/>
            </a:pPr>
            <a:r>
              <a:rPr lang="en-US" dirty="0" smtClean="0"/>
              <a:t>   </a:t>
            </a:r>
            <a:r>
              <a:rPr lang="en-US" sz="2800" b="1" dirty="0" smtClean="0">
                <a:solidFill>
                  <a:srgbClr val="FF0000"/>
                </a:solidFill>
                <a:latin typeface="Times New Roman" panose="02020603050405020304" pitchFamily="18" charset="0"/>
                <a:cs typeface="Times New Roman" panose="02020603050405020304" pitchFamily="18" charset="0"/>
              </a:rPr>
              <a:t>Most </a:t>
            </a:r>
            <a:r>
              <a:rPr lang="en-US" sz="2800" b="1" dirty="0">
                <a:solidFill>
                  <a:srgbClr val="FF0000"/>
                </a:solidFill>
                <a:latin typeface="Times New Roman" panose="02020603050405020304" pitchFamily="18" charset="0"/>
                <a:cs typeface="Times New Roman" panose="02020603050405020304" pitchFamily="18" charset="0"/>
              </a:rPr>
              <a:t>episodes of diarrhoea last less than 7 </a:t>
            </a:r>
            <a:r>
              <a:rPr lang="en-US" sz="2800" b="1" dirty="0" smtClean="0">
                <a:solidFill>
                  <a:srgbClr val="FF0000"/>
                </a:solidFill>
                <a:latin typeface="Times New Roman" panose="02020603050405020304" pitchFamily="18" charset="0"/>
                <a:cs typeface="Times New Roman" panose="02020603050405020304" pitchFamily="18" charset="0"/>
              </a:rPr>
              <a:t>days and </a:t>
            </a:r>
            <a:r>
              <a:rPr lang="en-US" sz="2800" b="1" dirty="0">
                <a:solidFill>
                  <a:srgbClr val="FF0000"/>
                </a:solidFill>
                <a:latin typeface="Times New Roman" panose="02020603050405020304" pitchFamily="18" charset="0"/>
                <a:cs typeface="Times New Roman" panose="02020603050405020304" pitchFamily="18" charset="0"/>
              </a:rPr>
              <a:t>can be effectively treated with oral </a:t>
            </a:r>
            <a:r>
              <a:rPr lang="en-US" sz="2800" b="1" dirty="0" smtClean="0">
                <a:solidFill>
                  <a:srgbClr val="FF0000"/>
                </a:solidFill>
                <a:latin typeface="Times New Roman" panose="02020603050405020304" pitchFamily="18" charset="0"/>
                <a:cs typeface="Times New Roman" panose="02020603050405020304" pitchFamily="18" charset="0"/>
              </a:rPr>
              <a:t>rehydration, combined </a:t>
            </a:r>
            <a:r>
              <a:rPr lang="en-US" sz="2800" b="1" dirty="0">
                <a:solidFill>
                  <a:srgbClr val="FF0000"/>
                </a:solidFill>
                <a:latin typeface="Times New Roman" panose="02020603050405020304" pitchFamily="18" charset="0"/>
                <a:cs typeface="Times New Roman" panose="02020603050405020304" pitchFamily="18" charset="0"/>
              </a:rPr>
              <a:t>with an appropriate diet</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Limited evidence </a:t>
            </a:r>
            <a:r>
              <a:rPr lang="en-US" sz="2800" dirty="0">
                <a:latin typeface="Times New Roman" panose="02020603050405020304" pitchFamily="18" charset="0"/>
                <a:cs typeface="Times New Roman" panose="02020603050405020304" pitchFamily="18" charset="0"/>
              </a:rPr>
              <a:t>suggests that vitamin A deficiency </a:t>
            </a:r>
            <a:r>
              <a:rPr lang="en-US" sz="2800" dirty="0" smtClean="0">
                <a:latin typeface="Times New Roman" panose="02020603050405020304" pitchFamily="18" charset="0"/>
                <a:cs typeface="Times New Roman" panose="02020603050405020304" pitchFamily="18" charset="0"/>
              </a:rPr>
              <a:t>predisposes to </a:t>
            </a:r>
            <a:r>
              <a:rPr lang="en-US" sz="2800" dirty="0">
                <a:latin typeface="Times New Roman" panose="02020603050405020304" pitchFamily="18" charset="0"/>
                <a:cs typeface="Times New Roman" panose="02020603050405020304" pitchFamily="18" charset="0"/>
              </a:rPr>
              <a:t>increased risk of diarrhoeal illness </a:t>
            </a:r>
            <a:r>
              <a:rPr lang="en-US" sz="2800" dirty="0" smtClean="0">
                <a:latin typeface="Times New Roman" panose="02020603050405020304" pitchFamily="18" charset="0"/>
                <a:cs typeface="Times New Roman" panose="02020603050405020304" pitchFamily="18" charset="0"/>
              </a:rPr>
              <a:t>and to </a:t>
            </a:r>
            <a:r>
              <a:rPr lang="en-US" sz="2800" dirty="0">
                <a:latin typeface="Times New Roman" panose="02020603050405020304" pitchFamily="18" charset="0"/>
                <a:cs typeface="Times New Roman" panose="02020603050405020304" pitchFamily="18" charset="0"/>
              </a:rPr>
              <a:t>increased risk of death in preschool </a:t>
            </a:r>
            <a:r>
              <a:rPr lang="en-US" sz="2800" dirty="0" smtClean="0">
                <a:latin typeface="Times New Roman" panose="02020603050405020304" pitchFamily="18" charset="0"/>
                <a:cs typeface="Times New Roman" panose="02020603050405020304" pitchFamily="18" charset="0"/>
              </a:rPr>
              <a:t>children. Children </a:t>
            </a:r>
            <a:r>
              <a:rPr lang="en-US" sz="2800" dirty="0">
                <a:latin typeface="Times New Roman" panose="02020603050405020304" pitchFamily="18" charset="0"/>
                <a:cs typeface="Times New Roman" panose="02020603050405020304" pitchFamily="18" charset="0"/>
              </a:rPr>
              <a:t>with diarrhoea but no </a:t>
            </a:r>
            <a:r>
              <a:rPr lang="en-US" sz="2800" dirty="0" smtClean="0">
                <a:latin typeface="Times New Roman" panose="02020603050405020304" pitchFamily="18" charset="0"/>
                <a:cs typeface="Times New Roman" panose="02020603050405020304" pitchFamily="18" charset="0"/>
              </a:rPr>
              <a:t>dehydration should </a:t>
            </a:r>
            <a:r>
              <a:rPr lang="en-US" sz="2800" dirty="0">
                <a:latin typeface="Times New Roman" panose="02020603050405020304" pitchFamily="18" charset="0"/>
                <a:cs typeface="Times New Roman" panose="02020603050405020304" pitchFamily="18" charset="0"/>
              </a:rPr>
              <a:t>receive extra fluids at home. If the child is severely dehydrated </a:t>
            </a:r>
            <a:r>
              <a:rPr lang="en-US" sz="2800" dirty="0" smtClean="0">
                <a:latin typeface="Times New Roman" panose="02020603050405020304" pitchFamily="18" charset="0"/>
                <a:cs typeface="Times New Roman" panose="02020603050405020304" pitchFamily="18" charset="0"/>
              </a:rPr>
              <a:t>– swollen </a:t>
            </a:r>
            <a:r>
              <a:rPr lang="en-US" sz="2800" dirty="0">
                <a:latin typeface="Times New Roman" panose="02020603050405020304" pitchFamily="18" charset="0"/>
                <a:cs typeface="Times New Roman" panose="02020603050405020304" pitchFamily="18" charset="0"/>
              </a:rPr>
              <a:t>eyes, drinking poorly – take child to </a:t>
            </a:r>
            <a:r>
              <a:rPr lang="en-US" sz="2800" dirty="0" smtClean="0">
                <a:latin typeface="Times New Roman" panose="02020603050405020304" pitchFamily="18" charset="0"/>
                <a:cs typeface="Times New Roman" panose="02020603050405020304" pitchFamily="18" charset="0"/>
              </a:rPr>
              <a:t>nearest hospital</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21496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a:bodyPr>
          <a:lstStyle/>
          <a:p>
            <a:r>
              <a:rPr lang="en-US" sz="3600" b="1" dirty="0">
                <a:latin typeface="Times New Roman" panose="02020603050405020304" pitchFamily="18" charset="0"/>
                <a:cs typeface="Times New Roman" panose="02020603050405020304" pitchFamily="18" charset="0"/>
              </a:rPr>
              <a:t>PERSISTENT DIARRHOEA</a:t>
            </a:r>
          </a:p>
        </p:txBody>
      </p:sp>
      <p:sp>
        <p:nvSpPr>
          <p:cNvPr id="3" name="Content Placeholder 2"/>
          <p:cNvSpPr>
            <a:spLocks noGrp="1"/>
          </p:cNvSpPr>
          <p:nvPr>
            <p:ph idx="1"/>
          </p:nvPr>
        </p:nvSpPr>
        <p:spPr>
          <a:xfrm>
            <a:off x="0" y="533400"/>
            <a:ext cx="9067800" cy="6324600"/>
          </a:xfrm>
        </p:spPr>
        <p:txBody>
          <a:bodyPr>
            <a:normAutofit fontScale="92500"/>
          </a:bodyPr>
          <a:lstStyle/>
          <a:p>
            <a:pPr marL="0" indent="0">
              <a:buNone/>
            </a:pPr>
            <a:r>
              <a:rPr lang="en-US" dirty="0" smtClean="0"/>
              <a:t>      </a:t>
            </a:r>
            <a:r>
              <a:rPr lang="en-US" b="1" dirty="0" smtClean="0">
                <a:solidFill>
                  <a:srgbClr val="7030A0"/>
                </a:solidFill>
              </a:rPr>
              <a:t>Persistence of an acute diarrhoeal episode for at least 14 days occurs in 3–20% of cases. </a:t>
            </a:r>
            <a:r>
              <a:rPr lang="en-US" dirty="0" smtClean="0"/>
              <a:t>This leads to significantly increased mortality: 14% of </a:t>
            </a:r>
            <a:r>
              <a:rPr lang="en-US" b="1" dirty="0" smtClean="0">
                <a:solidFill>
                  <a:srgbClr val="FF0000"/>
                </a:solidFill>
              </a:rPr>
              <a:t>persistent cases </a:t>
            </a:r>
            <a:r>
              <a:rPr lang="en-US" dirty="0" smtClean="0"/>
              <a:t>are fatal compared with 1% of </a:t>
            </a:r>
            <a:r>
              <a:rPr lang="en-US" b="1" dirty="0" smtClean="0">
                <a:solidFill>
                  <a:srgbClr val="FF0000"/>
                </a:solidFill>
              </a:rPr>
              <a:t>acute cases</a:t>
            </a:r>
            <a:r>
              <a:rPr lang="en-US" dirty="0" smtClean="0"/>
              <a:t>. </a:t>
            </a:r>
            <a:r>
              <a:rPr lang="en-US" b="1" dirty="0" smtClean="0">
                <a:solidFill>
                  <a:srgbClr val="FF0000"/>
                </a:solidFill>
              </a:rPr>
              <a:t>Risk factors in the development of persistent diarrhoea include:</a:t>
            </a:r>
          </a:p>
          <a:p>
            <a:pPr marL="0" indent="0">
              <a:buNone/>
            </a:pPr>
            <a:r>
              <a:rPr lang="en-US" dirty="0" smtClean="0"/>
              <a:t>■ age.</a:t>
            </a:r>
          </a:p>
          <a:p>
            <a:pPr marL="0" indent="0">
              <a:buNone/>
            </a:pPr>
            <a:r>
              <a:rPr lang="en-US" dirty="0" smtClean="0"/>
              <a:t>■ nutritional status.</a:t>
            </a:r>
          </a:p>
          <a:p>
            <a:pPr marL="0" indent="0">
              <a:buNone/>
            </a:pPr>
            <a:r>
              <a:rPr lang="en-US" dirty="0" smtClean="0"/>
              <a:t>■ immunological status.</a:t>
            </a:r>
          </a:p>
          <a:p>
            <a:pPr marL="0" indent="0">
              <a:buNone/>
            </a:pPr>
            <a:r>
              <a:rPr lang="en-US" dirty="0" smtClean="0"/>
              <a:t>■ previous infections.</a:t>
            </a:r>
          </a:p>
          <a:p>
            <a:pPr marL="0" indent="0">
              <a:buNone/>
            </a:pPr>
            <a:r>
              <a:rPr lang="en-US" dirty="0" smtClean="0"/>
              <a:t>■ concomitant or associated enteropathogenic bacteria (e.g. enteroadherent </a:t>
            </a:r>
            <a:r>
              <a:rPr lang="en-US" i="1" dirty="0" smtClean="0"/>
              <a:t>E. coli</a:t>
            </a:r>
            <a:r>
              <a:rPr lang="en-US" dirty="0" smtClean="0"/>
              <a:t>; enteropathogenic </a:t>
            </a:r>
            <a:r>
              <a:rPr lang="en-US" i="1" dirty="0" smtClean="0"/>
              <a:t>E. coli </a:t>
            </a:r>
          </a:p>
          <a:p>
            <a:pPr marL="0" indent="0">
              <a:buNone/>
            </a:pPr>
            <a:r>
              <a:rPr lang="en-US" dirty="0" smtClean="0"/>
              <a:t>and cryptosporidia)</a:t>
            </a:r>
          </a:p>
        </p:txBody>
      </p:sp>
    </p:spTree>
    <p:extLst>
      <p:ext uri="{BB962C8B-B14F-4D97-AF65-F5344CB8AC3E}">
        <p14:creationId xmlns:p14="http://schemas.microsoft.com/office/powerpoint/2010/main" val="2818769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70390"/>
          </a:xfrm>
        </p:spPr>
        <p:txBody>
          <a:bodyPr>
            <a:noAutofit/>
          </a:bodyPr>
          <a:lstStyle/>
          <a:p>
            <a:r>
              <a:rPr lang="en-US" sz="3200" b="1" dirty="0" smtClean="0">
                <a:latin typeface="Times New Roman" panose="02020603050405020304" pitchFamily="18" charset="0"/>
                <a:cs typeface="Times New Roman" panose="02020603050405020304" pitchFamily="18" charset="0"/>
              </a:rPr>
              <a:t>CONTROL</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304800"/>
            <a:ext cx="8991600" cy="6400800"/>
          </a:xfrm>
        </p:spPr>
        <p:txBody>
          <a:bodyPr>
            <a:normAutofit fontScale="62500" lnSpcReduction="20000"/>
          </a:bodyPr>
          <a:lstStyle/>
          <a:p>
            <a:pPr marL="0" indent="0">
              <a:buNone/>
            </a:pPr>
            <a:r>
              <a:rPr lang="en-US" dirty="0" smtClean="0"/>
              <a:t>    </a:t>
            </a:r>
            <a:r>
              <a:rPr lang="en-US" sz="3800" dirty="0" smtClean="0">
                <a:latin typeface="Times New Roman" panose="02020603050405020304" pitchFamily="18" charset="0"/>
                <a:cs typeface="Times New Roman" panose="02020603050405020304" pitchFamily="18" charset="0"/>
              </a:rPr>
              <a:t>Programmes for the reduction of morbidity and mortality include:</a:t>
            </a:r>
          </a:p>
          <a:p>
            <a:pPr marL="0" indent="0">
              <a:buNone/>
            </a:pPr>
            <a:r>
              <a:rPr lang="en-US" sz="3800" dirty="0" smtClean="0">
                <a:latin typeface="Times New Roman" panose="02020603050405020304" pitchFamily="18" charset="0"/>
                <a:cs typeface="Times New Roman" panose="02020603050405020304" pitchFamily="18" charset="0"/>
              </a:rPr>
              <a:t>■ oral rehydration therapy – highly effective in preventing death from dehydration in acute episodes.</a:t>
            </a:r>
          </a:p>
          <a:p>
            <a:pPr marL="0" indent="0">
              <a:buNone/>
            </a:pPr>
            <a:r>
              <a:rPr lang="en-US" sz="3800" dirty="0" smtClean="0">
                <a:latin typeface="Times New Roman" panose="02020603050405020304" pitchFamily="18" charset="0"/>
                <a:cs typeface="Times New Roman" panose="02020603050405020304" pitchFamily="18" charset="0"/>
              </a:rPr>
              <a:t>■ promotion of breast-feeding (exclusively for 4 months: continue for 2 years).</a:t>
            </a:r>
          </a:p>
          <a:p>
            <a:pPr marL="0" indent="0">
              <a:buNone/>
            </a:pPr>
            <a:r>
              <a:rPr lang="en-US" sz="3800" dirty="0" smtClean="0">
                <a:latin typeface="Times New Roman" panose="02020603050405020304" pitchFamily="18" charset="0"/>
                <a:cs typeface="Times New Roman" panose="02020603050405020304" pitchFamily="18" charset="0"/>
              </a:rPr>
              <a:t>■ improving weaning practices (soft &amp; small serving of vegetable oil).</a:t>
            </a:r>
          </a:p>
          <a:p>
            <a:pPr marL="0" indent="0">
              <a:buNone/>
            </a:pPr>
            <a:r>
              <a:rPr lang="en-US" sz="3800" dirty="0" smtClean="0">
                <a:latin typeface="Times New Roman" panose="02020603050405020304" pitchFamily="18" charset="0"/>
                <a:cs typeface="Times New Roman" panose="02020603050405020304" pitchFamily="18" charset="0"/>
              </a:rPr>
              <a:t>■ improving water supply and sanitation (safe water: use of latrines: safe disposal of stools).</a:t>
            </a:r>
          </a:p>
          <a:p>
            <a:pPr marL="0" indent="0">
              <a:buNone/>
            </a:pPr>
            <a:r>
              <a:rPr lang="en-US" sz="3800" dirty="0" smtClean="0">
                <a:latin typeface="Times New Roman" panose="02020603050405020304" pitchFamily="18" charset="0"/>
                <a:cs typeface="Times New Roman" panose="02020603050405020304" pitchFamily="18" charset="0"/>
              </a:rPr>
              <a:t>■ promoting personal and domestic hygiene (handwashing: prevent contamination of food).</a:t>
            </a:r>
          </a:p>
          <a:p>
            <a:pPr marL="0" indent="0">
              <a:buNone/>
            </a:pPr>
            <a:r>
              <a:rPr lang="en-US" sz="3800" dirty="0" smtClean="0">
                <a:latin typeface="Times New Roman" panose="02020603050405020304" pitchFamily="18" charset="0"/>
                <a:cs typeface="Times New Roman" panose="02020603050405020304" pitchFamily="18" charset="0"/>
              </a:rPr>
              <a:t>■ immunization (measles).</a:t>
            </a:r>
          </a:p>
          <a:p>
            <a:pPr marL="0" indent="0">
              <a:buNone/>
            </a:pPr>
            <a:r>
              <a:rPr lang="en-US" sz="3800" dirty="0" smtClean="0">
                <a:latin typeface="Times New Roman" panose="02020603050405020304" pitchFamily="18" charset="0"/>
                <a:cs typeface="Times New Roman" panose="02020603050405020304" pitchFamily="18" charset="0"/>
              </a:rPr>
              <a:t>■ specific chemotherapy for invasive bowel infections or presence of </a:t>
            </a:r>
            <a:r>
              <a:rPr lang="en-US" sz="3800" i="1" dirty="0" smtClean="0">
                <a:latin typeface="Times New Roman" panose="02020603050405020304" pitchFamily="18" charset="0"/>
                <a:cs typeface="Times New Roman" panose="02020603050405020304" pitchFamily="18" charset="0"/>
              </a:rPr>
              <a:t>Helicobacter pylor</a:t>
            </a:r>
            <a:r>
              <a:rPr lang="en-US" sz="3800" dirty="0" smtClean="0">
                <a:latin typeface="Times New Roman" panose="02020603050405020304" pitchFamily="18" charset="0"/>
                <a:cs typeface="Times New Roman" panose="02020603050405020304" pitchFamily="18" charset="0"/>
              </a:rPr>
              <a:t>i.</a:t>
            </a:r>
          </a:p>
          <a:p>
            <a:pPr marL="0" indent="0">
              <a:buNone/>
            </a:pPr>
            <a:r>
              <a:rPr lang="en-US" sz="3800" dirty="0" smtClean="0">
                <a:latin typeface="Times New Roman" panose="02020603050405020304" pitchFamily="18" charset="0"/>
                <a:cs typeface="Times New Roman" panose="02020603050405020304" pitchFamily="18" charset="0"/>
              </a:rPr>
              <a:t>■ zinc supplementation.</a:t>
            </a:r>
          </a:p>
          <a:p>
            <a:pPr marL="0" indent="0">
              <a:buNone/>
            </a:pPr>
            <a:r>
              <a:rPr lang="en-US" sz="3800" dirty="0" smtClean="0">
                <a:latin typeface="Times New Roman" panose="02020603050405020304" pitchFamily="18" charset="0"/>
                <a:cs typeface="Times New Roman" panose="02020603050405020304" pitchFamily="18" charset="0"/>
              </a:rPr>
              <a:t>Not all interventions are appropriate everywhere. Each country must decide which package of measures is likely to be most feasible and cost-effective. Rota viruses and cholera immunization must await  the results of field trials of the new vaccines.</a:t>
            </a:r>
            <a:endParaRPr lang="en-US" sz="3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9860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a:bodyPr>
          <a:lstStyle/>
          <a:p>
            <a:r>
              <a:rPr lang="en-US" sz="3200" b="1" dirty="0">
                <a:latin typeface="Times New Roman" panose="02020603050405020304" pitchFamily="18" charset="0"/>
                <a:cs typeface="Times New Roman" panose="02020603050405020304" pitchFamily="18" charset="0"/>
              </a:rPr>
              <a:t>VIRAL INFECTIONS</a:t>
            </a:r>
          </a:p>
        </p:txBody>
      </p:sp>
      <p:sp>
        <p:nvSpPr>
          <p:cNvPr id="3" name="Content Placeholder 2"/>
          <p:cNvSpPr>
            <a:spLocks noGrp="1"/>
          </p:cNvSpPr>
          <p:nvPr>
            <p:ph idx="1"/>
          </p:nvPr>
        </p:nvSpPr>
        <p:spPr>
          <a:xfrm>
            <a:off x="76200" y="609600"/>
            <a:ext cx="8991600" cy="6172200"/>
          </a:xfrm>
        </p:spPr>
        <p:txBody>
          <a:bodyPr>
            <a:normAutofit fontScale="77500" lnSpcReduction="20000"/>
          </a:bodyPr>
          <a:lstStyle/>
          <a:p>
            <a:pPr marL="0" indent="0">
              <a:buNone/>
            </a:pPr>
            <a:r>
              <a:rPr lang="en-US" dirty="0" smtClean="0"/>
              <a:t>    </a:t>
            </a:r>
            <a:r>
              <a:rPr lang="en-US" sz="3300" dirty="0" smtClean="0">
                <a:latin typeface="Times New Roman" panose="02020603050405020304" pitchFamily="18" charset="0"/>
                <a:cs typeface="Times New Roman" panose="02020603050405020304" pitchFamily="18" charset="0"/>
              </a:rPr>
              <a:t>The </a:t>
            </a:r>
            <a:r>
              <a:rPr lang="en-US" sz="3300" dirty="0">
                <a:latin typeface="Times New Roman" panose="02020603050405020304" pitchFamily="18" charset="0"/>
                <a:cs typeface="Times New Roman" panose="02020603050405020304" pitchFamily="18" charset="0"/>
              </a:rPr>
              <a:t>most common viral infections </a:t>
            </a:r>
            <a:r>
              <a:rPr lang="en-US" sz="3300" dirty="0" smtClean="0">
                <a:solidFill>
                  <a:srgbClr val="FF0000"/>
                </a:solidFill>
                <a:latin typeface="Times New Roman" panose="02020603050405020304" pitchFamily="18" charset="0"/>
                <a:cs typeface="Times New Roman" panose="02020603050405020304" pitchFamily="18" charset="0"/>
              </a:rPr>
              <a:t>transmitted through </a:t>
            </a:r>
            <a:r>
              <a:rPr lang="en-US" sz="3300" dirty="0">
                <a:solidFill>
                  <a:srgbClr val="FF0000"/>
                </a:solidFill>
                <a:latin typeface="Times New Roman" panose="02020603050405020304" pitchFamily="18" charset="0"/>
                <a:cs typeface="Times New Roman" panose="02020603050405020304" pitchFamily="18" charset="0"/>
              </a:rPr>
              <a:t>the gastro-intestinal tract are</a:t>
            </a:r>
            <a:r>
              <a:rPr lang="en-US" sz="3300" dirty="0">
                <a:latin typeface="Times New Roman" panose="02020603050405020304" pitchFamily="18" charset="0"/>
                <a:cs typeface="Times New Roman" panose="02020603050405020304" pitchFamily="18" charset="0"/>
              </a:rPr>
              <a:t>:</a:t>
            </a:r>
          </a:p>
          <a:p>
            <a:pPr marL="0" indent="0">
              <a:buNone/>
            </a:pPr>
            <a:r>
              <a:rPr lang="en-US" sz="3300" dirty="0">
                <a:latin typeface="Times New Roman" panose="02020603050405020304" pitchFamily="18" charset="0"/>
                <a:cs typeface="Times New Roman" panose="02020603050405020304" pitchFamily="18" charset="0"/>
              </a:rPr>
              <a:t>■ </a:t>
            </a:r>
            <a:r>
              <a:rPr lang="en-US" sz="3300" dirty="0" smtClean="0">
                <a:latin typeface="Times New Roman" panose="02020603050405020304" pitchFamily="18" charset="0"/>
                <a:cs typeface="Times New Roman" panose="02020603050405020304" pitchFamily="18" charset="0"/>
              </a:rPr>
              <a:t>Rotaviruses.</a:t>
            </a:r>
            <a:endParaRPr lang="en-US" sz="3300" dirty="0">
              <a:latin typeface="Times New Roman" panose="02020603050405020304" pitchFamily="18" charset="0"/>
              <a:cs typeface="Times New Roman" panose="02020603050405020304" pitchFamily="18" charset="0"/>
            </a:endParaRPr>
          </a:p>
          <a:p>
            <a:pPr marL="0" indent="0">
              <a:buNone/>
            </a:pPr>
            <a:r>
              <a:rPr lang="en-US" sz="3300" dirty="0">
                <a:latin typeface="Times New Roman" panose="02020603050405020304" pitchFamily="18" charset="0"/>
                <a:cs typeface="Times New Roman" panose="02020603050405020304" pitchFamily="18" charset="0"/>
              </a:rPr>
              <a:t>■ </a:t>
            </a:r>
            <a:r>
              <a:rPr lang="en-US" sz="3300" dirty="0" smtClean="0">
                <a:latin typeface="Times New Roman" panose="02020603050405020304" pitchFamily="18" charset="0"/>
                <a:cs typeface="Times New Roman" panose="02020603050405020304" pitchFamily="18" charset="0"/>
              </a:rPr>
              <a:t>Poliomyelitis.</a:t>
            </a:r>
            <a:endParaRPr lang="en-US" sz="3300" dirty="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Viral </a:t>
            </a:r>
            <a:r>
              <a:rPr lang="en-US" sz="3300" dirty="0">
                <a:latin typeface="Times New Roman" panose="02020603050405020304" pitchFamily="18" charset="0"/>
                <a:cs typeface="Times New Roman" panose="02020603050405020304" pitchFamily="18" charset="0"/>
              </a:rPr>
              <a:t>hepatitis A</a:t>
            </a:r>
            <a:r>
              <a:rPr lang="en-US" sz="3300" dirty="0" smtClean="0">
                <a:latin typeface="Times New Roman" panose="02020603050405020304" pitchFamily="18" charset="0"/>
                <a:cs typeface="Times New Roman" panose="02020603050405020304" pitchFamily="18" charset="0"/>
              </a:rPr>
              <a:t>.</a:t>
            </a:r>
          </a:p>
          <a:p>
            <a:pPr marL="0" indent="0">
              <a:buNone/>
            </a:pPr>
            <a:r>
              <a:rPr lang="en-US" sz="3300" b="1" dirty="0" smtClean="0">
                <a:latin typeface="Times New Roman" panose="02020603050405020304" pitchFamily="18" charset="0"/>
                <a:cs typeface="Times New Roman" panose="02020603050405020304" pitchFamily="18" charset="0"/>
              </a:rPr>
              <a:t>ROTAVIRUSES</a:t>
            </a:r>
          </a:p>
          <a:p>
            <a:pPr marL="0" indent="0">
              <a:buNone/>
            </a:pPr>
            <a:r>
              <a:rPr lang="en-US" sz="3300" dirty="0">
                <a:latin typeface="Times New Roman" panose="02020603050405020304" pitchFamily="18" charset="0"/>
                <a:cs typeface="Times New Roman" panose="02020603050405020304" pitchFamily="18" charset="0"/>
              </a:rPr>
              <a:t>Rotaviruses are the most common cause of diarrhoea</a:t>
            </a:r>
          </a:p>
          <a:p>
            <a:pPr marL="0" indent="0">
              <a:buNone/>
            </a:pPr>
            <a:r>
              <a:rPr lang="en-US" sz="3300" dirty="0">
                <a:latin typeface="Times New Roman" panose="02020603050405020304" pitchFamily="18" charset="0"/>
                <a:cs typeface="Times New Roman" panose="02020603050405020304" pitchFamily="18" charset="0"/>
              </a:rPr>
              <a:t>worldwide, </a:t>
            </a:r>
            <a:r>
              <a:rPr lang="en-US" sz="3300" dirty="0" smtClean="0">
                <a:latin typeface="Times New Roman" panose="02020603050405020304" pitchFamily="18" charset="0"/>
                <a:cs typeface="Times New Roman" panose="02020603050405020304" pitchFamily="18" charset="0"/>
              </a:rPr>
              <a:t>virtually </a:t>
            </a:r>
            <a:r>
              <a:rPr lang="en-US" sz="3300" dirty="0">
                <a:latin typeface="Times New Roman" panose="02020603050405020304" pitchFamily="18" charset="0"/>
                <a:cs typeface="Times New Roman" panose="02020603050405020304" pitchFamily="18" charset="0"/>
              </a:rPr>
              <a:t>all children have </a:t>
            </a:r>
            <a:r>
              <a:rPr lang="en-US" sz="3300" dirty="0" smtClean="0">
                <a:latin typeface="Times New Roman" panose="02020603050405020304" pitchFamily="18" charset="0"/>
                <a:cs typeface="Times New Roman" panose="02020603050405020304" pitchFamily="18" charset="0"/>
              </a:rPr>
              <a:t>been infected </a:t>
            </a:r>
            <a:r>
              <a:rPr lang="en-US" sz="3300" dirty="0">
                <a:latin typeface="Times New Roman" panose="02020603050405020304" pitchFamily="18" charset="0"/>
                <a:cs typeface="Times New Roman" panose="02020603050405020304" pitchFamily="18" charset="0"/>
              </a:rPr>
              <a:t>by the age of 4 </a:t>
            </a:r>
            <a:r>
              <a:rPr lang="en-US" sz="3300" dirty="0" smtClean="0">
                <a:latin typeface="Times New Roman" panose="02020603050405020304" pitchFamily="18" charset="0"/>
                <a:cs typeface="Times New Roman" panose="02020603050405020304" pitchFamily="18" charset="0"/>
              </a:rPr>
              <a:t>years. The </a:t>
            </a:r>
            <a:r>
              <a:rPr lang="en-US" sz="3300" dirty="0">
                <a:latin typeface="Times New Roman" panose="02020603050405020304" pitchFamily="18" charset="0"/>
                <a:cs typeface="Times New Roman" panose="02020603050405020304" pitchFamily="18" charset="0"/>
              </a:rPr>
              <a:t>incubation period is short – 24–48 hours </a:t>
            </a:r>
            <a:r>
              <a:rPr lang="en-US" sz="3300" dirty="0" smtClean="0">
                <a:latin typeface="Times New Roman" panose="02020603050405020304" pitchFamily="18" charset="0"/>
                <a:cs typeface="Times New Roman" panose="02020603050405020304" pitchFamily="18" charset="0"/>
              </a:rPr>
              <a:t>– with </a:t>
            </a:r>
            <a:r>
              <a:rPr lang="en-US" sz="3300" dirty="0">
                <a:latin typeface="Times New Roman" panose="02020603050405020304" pitchFamily="18" charset="0"/>
                <a:cs typeface="Times New Roman" panose="02020603050405020304" pitchFamily="18" charset="0"/>
              </a:rPr>
              <a:t>vomiting, fever and a watery diarrhoea </a:t>
            </a:r>
            <a:r>
              <a:rPr lang="en-US" sz="3300" dirty="0" smtClean="0">
                <a:latin typeface="Times New Roman" panose="02020603050405020304" pitchFamily="18" charset="0"/>
                <a:cs typeface="Times New Roman" panose="02020603050405020304" pitchFamily="18" charset="0"/>
              </a:rPr>
              <a:t>the presenting </a:t>
            </a:r>
            <a:r>
              <a:rPr lang="en-US" sz="3300" dirty="0">
                <a:latin typeface="Times New Roman" panose="02020603050405020304" pitchFamily="18" charset="0"/>
                <a:cs typeface="Times New Roman" panose="02020603050405020304" pitchFamily="18" charset="0"/>
              </a:rPr>
              <a:t>clinical features</a:t>
            </a:r>
            <a:r>
              <a:rPr lang="en-US" sz="3300" dirty="0" smtClean="0">
                <a:latin typeface="Times New Roman" panose="02020603050405020304" pitchFamily="18" charset="0"/>
                <a:cs typeface="Times New Roman" panose="02020603050405020304" pitchFamily="18" charset="0"/>
              </a:rPr>
              <a:t>.</a:t>
            </a:r>
          </a:p>
          <a:p>
            <a:pPr marL="0" indent="0">
              <a:buNone/>
            </a:pPr>
            <a:r>
              <a:rPr lang="en-US" sz="3300" b="1" dirty="0">
                <a:latin typeface="Times New Roman" panose="02020603050405020304" pitchFamily="18" charset="0"/>
                <a:cs typeface="Times New Roman" panose="02020603050405020304" pitchFamily="18" charset="0"/>
              </a:rPr>
              <a:t>Epidemiology</a:t>
            </a:r>
          </a:p>
          <a:p>
            <a:pPr marL="0" indent="0">
              <a:buNone/>
            </a:pPr>
            <a:r>
              <a:rPr lang="en-US" sz="3300" dirty="0">
                <a:latin typeface="Times New Roman" panose="02020603050405020304" pitchFamily="18" charset="0"/>
                <a:cs typeface="Times New Roman" panose="02020603050405020304" pitchFamily="18" charset="0"/>
              </a:rPr>
              <a:t>Most infections are caused by group A </a:t>
            </a:r>
            <a:r>
              <a:rPr lang="en-US" sz="3300" dirty="0" smtClean="0">
                <a:latin typeface="Times New Roman" panose="02020603050405020304" pitchFamily="18" charset="0"/>
                <a:cs typeface="Times New Roman" panose="02020603050405020304" pitchFamily="18" charset="0"/>
              </a:rPr>
              <a:t>viruses, The </a:t>
            </a:r>
            <a:r>
              <a:rPr lang="en-US" sz="3300" dirty="0">
                <a:latin typeface="Times New Roman" panose="02020603050405020304" pitchFamily="18" charset="0"/>
                <a:cs typeface="Times New Roman" panose="02020603050405020304" pitchFamily="18" charset="0"/>
              </a:rPr>
              <a:t>reservoir of infection </a:t>
            </a:r>
            <a:r>
              <a:rPr lang="en-US" sz="3300" dirty="0" smtClean="0">
                <a:latin typeface="Times New Roman" panose="02020603050405020304" pitchFamily="18" charset="0"/>
                <a:cs typeface="Times New Roman" panose="02020603050405020304" pitchFamily="18" charset="0"/>
              </a:rPr>
              <a:t>is humans </a:t>
            </a:r>
            <a:r>
              <a:rPr lang="en-US" sz="3300" dirty="0">
                <a:latin typeface="Times New Roman" panose="02020603050405020304" pitchFamily="18" charset="0"/>
                <a:cs typeface="Times New Roman" panose="02020603050405020304" pitchFamily="18" charset="0"/>
              </a:rPr>
              <a:t>and transmission occurs by the </a:t>
            </a:r>
            <a:r>
              <a:rPr lang="en-US" sz="3300" dirty="0" err="1" smtClean="0">
                <a:latin typeface="Times New Roman" panose="02020603050405020304" pitchFamily="18" charset="0"/>
                <a:cs typeface="Times New Roman" panose="02020603050405020304" pitchFamily="18" charset="0"/>
              </a:rPr>
              <a:t>faeco</a:t>
            </a:r>
            <a:r>
              <a:rPr lang="en-US" sz="3300" dirty="0" smtClean="0">
                <a:latin typeface="Times New Roman" panose="02020603050405020304" pitchFamily="18" charset="0"/>
                <a:cs typeface="Times New Roman" panose="02020603050405020304" pitchFamily="18" charset="0"/>
              </a:rPr>
              <a:t>-oral route </a:t>
            </a:r>
            <a:r>
              <a:rPr lang="en-US" sz="3300" dirty="0">
                <a:latin typeface="Times New Roman" panose="02020603050405020304" pitchFamily="18" charset="0"/>
                <a:cs typeface="Times New Roman" panose="02020603050405020304" pitchFamily="18" charset="0"/>
              </a:rPr>
              <a:t>due to poor standards of personal and </a:t>
            </a:r>
            <a:r>
              <a:rPr lang="en-US" sz="3300" dirty="0" smtClean="0">
                <a:latin typeface="Times New Roman" panose="02020603050405020304" pitchFamily="18" charset="0"/>
                <a:cs typeface="Times New Roman" panose="02020603050405020304" pitchFamily="18" charset="0"/>
              </a:rPr>
              <a:t>environmental </a:t>
            </a:r>
            <a:r>
              <a:rPr lang="en-US" sz="3300" dirty="0" err="1" smtClean="0">
                <a:latin typeface="Times New Roman" panose="02020603050405020304" pitchFamily="18" charset="0"/>
                <a:cs typeface="Times New Roman" panose="02020603050405020304" pitchFamily="18" charset="0"/>
              </a:rPr>
              <a:t>hygieneVirus</a:t>
            </a:r>
            <a:r>
              <a:rPr lang="en-US" sz="3300" dirty="0" smtClean="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shedding continues </a:t>
            </a:r>
            <a:r>
              <a:rPr lang="en-US" sz="3300" dirty="0" smtClean="0">
                <a:latin typeface="Times New Roman" panose="02020603050405020304" pitchFamily="18" charset="0"/>
                <a:cs typeface="Times New Roman" panose="02020603050405020304" pitchFamily="18" charset="0"/>
              </a:rPr>
              <a:t>for about </a:t>
            </a:r>
            <a:r>
              <a:rPr lang="en-US" sz="3300" dirty="0">
                <a:latin typeface="Times New Roman" panose="02020603050405020304" pitchFamily="18" charset="0"/>
                <a:cs typeface="Times New Roman" panose="02020603050405020304" pitchFamily="18" charset="0"/>
              </a:rPr>
              <a:t>8 days. The peak age-specific prevalence </a:t>
            </a:r>
            <a:r>
              <a:rPr lang="en-US" sz="3300" dirty="0" smtClean="0">
                <a:latin typeface="Times New Roman" panose="02020603050405020304" pitchFamily="18" charset="0"/>
                <a:cs typeface="Times New Roman" panose="02020603050405020304" pitchFamily="18" charset="0"/>
              </a:rPr>
              <a:t>is in </a:t>
            </a:r>
            <a:r>
              <a:rPr lang="en-US" sz="3300" dirty="0">
                <a:latin typeface="Times New Roman" panose="02020603050405020304" pitchFamily="18" charset="0"/>
                <a:cs typeface="Times New Roman" panose="02020603050405020304" pitchFamily="18" charset="0"/>
              </a:rPr>
              <a:t>children between 6 and 24 months.  </a:t>
            </a:r>
          </a:p>
        </p:txBody>
      </p:sp>
    </p:spTree>
    <p:extLst>
      <p:ext uri="{BB962C8B-B14F-4D97-AF65-F5344CB8AC3E}">
        <p14:creationId xmlns:p14="http://schemas.microsoft.com/office/powerpoint/2010/main" val="3285683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fontScale="92500" lnSpcReduction="20000"/>
          </a:bodyPr>
          <a:lstStyle/>
          <a:p>
            <a:pPr marL="0" indent="0">
              <a:buNone/>
            </a:pPr>
            <a:r>
              <a:rPr lang="en-US" sz="3300" b="1" dirty="0">
                <a:latin typeface="Times New Roman" panose="02020603050405020304" pitchFamily="18" charset="0"/>
                <a:cs typeface="Times New Roman" panose="02020603050405020304" pitchFamily="18" charset="0"/>
              </a:rPr>
              <a:t>Diagnosis</a:t>
            </a:r>
          </a:p>
          <a:p>
            <a:pPr marL="0" indent="0">
              <a:buNone/>
            </a:pPr>
            <a:r>
              <a:rPr lang="en-US" dirty="0" smtClean="0">
                <a:latin typeface="Times New Roman" panose="02020603050405020304" pitchFamily="18" charset="0"/>
                <a:cs typeface="Times New Roman" panose="02020603050405020304" pitchFamily="18" charset="0"/>
              </a:rPr>
              <a:t>    Rotaviruses </a:t>
            </a:r>
            <a:r>
              <a:rPr lang="en-US" dirty="0">
                <a:latin typeface="Times New Roman" panose="02020603050405020304" pitchFamily="18" charset="0"/>
                <a:cs typeface="Times New Roman" panose="02020603050405020304" pitchFamily="18" charset="0"/>
              </a:rPr>
              <a:t>are identified in the stool by </a:t>
            </a:r>
            <a:r>
              <a:rPr lang="en-US" dirty="0" smtClean="0">
                <a:solidFill>
                  <a:srgbClr val="FF0000"/>
                </a:solidFill>
                <a:latin typeface="Times New Roman" panose="02020603050405020304" pitchFamily="18" charset="0"/>
                <a:cs typeface="Times New Roman" panose="02020603050405020304" pitchFamily="18" charset="0"/>
              </a:rPr>
              <a:t>ELISA, electron </a:t>
            </a:r>
            <a:r>
              <a:rPr lang="en-US" dirty="0">
                <a:solidFill>
                  <a:srgbClr val="FF0000"/>
                </a:solidFill>
                <a:latin typeface="Times New Roman" panose="02020603050405020304" pitchFamily="18" charset="0"/>
                <a:cs typeface="Times New Roman" panose="02020603050405020304" pitchFamily="18" charset="0"/>
              </a:rPr>
              <a:t>microscopy</a:t>
            </a:r>
            <a:r>
              <a:rPr lang="en-US" dirty="0">
                <a:latin typeface="Times New Roman" panose="02020603050405020304" pitchFamily="18" charset="0"/>
                <a:cs typeface="Times New Roman" panose="02020603050405020304" pitchFamily="18" charset="0"/>
              </a:rPr>
              <a:t>, or </a:t>
            </a:r>
            <a:r>
              <a:rPr lang="en-US" b="1" dirty="0">
                <a:solidFill>
                  <a:srgbClr val="FF0000"/>
                </a:solidFill>
                <a:latin typeface="Times New Roman" panose="02020603050405020304" pitchFamily="18" charset="0"/>
                <a:cs typeface="Times New Roman" panose="02020603050405020304" pitchFamily="18" charset="0"/>
              </a:rPr>
              <a:t>passive particle </a:t>
            </a:r>
            <a:r>
              <a:rPr lang="en-US" b="1" dirty="0" smtClean="0">
                <a:solidFill>
                  <a:srgbClr val="FF0000"/>
                </a:solidFill>
                <a:latin typeface="Times New Roman" panose="02020603050405020304" pitchFamily="18" charset="0"/>
                <a:cs typeface="Times New Roman" panose="02020603050405020304" pitchFamily="18" charset="0"/>
              </a:rPr>
              <a:t>agglutination techniques?.</a:t>
            </a:r>
            <a:endParaRPr lang="en-US" b="1" dirty="0">
              <a:solidFill>
                <a:srgbClr val="FF0000"/>
              </a:solidFill>
              <a:latin typeface="Times New Roman" panose="02020603050405020304" pitchFamily="18" charset="0"/>
              <a:cs typeface="Times New Roman" panose="02020603050405020304" pitchFamily="18" charset="0"/>
            </a:endParaRPr>
          </a:p>
          <a:p>
            <a:pPr marL="0" indent="0">
              <a:buNone/>
            </a:pPr>
            <a:r>
              <a:rPr lang="en-US" sz="3300" b="1" dirty="0">
                <a:latin typeface="Times New Roman" panose="02020603050405020304" pitchFamily="18" charset="0"/>
                <a:cs typeface="Times New Roman" panose="02020603050405020304" pitchFamily="18" charset="0"/>
              </a:rPr>
              <a:t>Control</a:t>
            </a:r>
          </a:p>
          <a:p>
            <a:pPr marL="0" indent="0">
              <a:buNone/>
            </a:pPr>
            <a:r>
              <a:rPr lang="en-US" sz="2400" b="1" dirty="0">
                <a:solidFill>
                  <a:srgbClr val="FF0000"/>
                </a:solidFill>
                <a:latin typeface="Times New Roman" panose="02020603050405020304" pitchFamily="18" charset="0"/>
                <a:cs typeface="Times New Roman" panose="02020603050405020304" pitchFamily="18" charset="0"/>
              </a:rPr>
              <a:t>INDIVIDUAL</a:t>
            </a:r>
          </a:p>
          <a:p>
            <a:pPr marL="0" indent="0">
              <a:buNone/>
            </a:pPr>
            <a:r>
              <a:rPr lang="en-US" dirty="0" smtClean="0">
                <a:latin typeface="Times New Roman" panose="02020603050405020304" pitchFamily="18" charset="0"/>
                <a:cs typeface="Times New Roman" panose="02020603050405020304" pitchFamily="18" charset="0"/>
              </a:rPr>
              <a:t>  Oral</a:t>
            </a:r>
            <a:r>
              <a:rPr lang="en-US" dirty="0">
                <a:latin typeface="Times New Roman" panose="02020603050405020304" pitchFamily="18" charset="0"/>
                <a:cs typeface="Times New Roman" panose="02020603050405020304" pitchFamily="18" charset="0"/>
              </a:rPr>
              <a:t>, subcutaneous or intravenous rehydration.</a:t>
            </a:r>
          </a:p>
          <a:p>
            <a:pPr marL="0" indent="0">
              <a:buNone/>
            </a:pPr>
            <a:r>
              <a:rPr lang="en-US" sz="2400" b="1" dirty="0">
                <a:solidFill>
                  <a:srgbClr val="FF0000"/>
                </a:solidFill>
                <a:latin typeface="Times New Roman" panose="02020603050405020304" pitchFamily="18" charset="0"/>
                <a:cs typeface="Times New Roman" panose="02020603050405020304" pitchFamily="18" charset="0"/>
              </a:rPr>
              <a:t>COMMUNITY</a:t>
            </a:r>
          </a:p>
          <a:p>
            <a:pPr marL="0" indent="0">
              <a:buNone/>
            </a:pPr>
            <a:r>
              <a:rPr lang="en-US" dirty="0" smtClean="0">
                <a:latin typeface="Times New Roman" panose="02020603050405020304" pitchFamily="18" charset="0"/>
                <a:cs typeface="Times New Roman" panose="02020603050405020304" pitchFamily="18" charset="0"/>
              </a:rPr>
              <a:t>   High </a:t>
            </a:r>
            <a:r>
              <a:rPr lang="en-US" dirty="0">
                <a:latin typeface="Times New Roman" panose="02020603050405020304" pitchFamily="18" charset="0"/>
                <a:cs typeface="Times New Roman" panose="02020603050405020304" pitchFamily="18" charset="0"/>
              </a:rPr>
              <a:t>standards of personal hygiene and </a:t>
            </a:r>
            <a:r>
              <a:rPr lang="en-US" dirty="0" smtClean="0">
                <a:latin typeface="Times New Roman" panose="02020603050405020304" pitchFamily="18" charset="0"/>
                <a:cs typeface="Times New Roman" panose="02020603050405020304" pitchFamily="18" charset="0"/>
              </a:rPr>
              <a:t>sanitary practices </a:t>
            </a:r>
            <a:r>
              <a:rPr lang="en-US" dirty="0">
                <a:latin typeface="Times New Roman" panose="02020603050405020304" pitchFamily="18" charset="0"/>
                <a:cs typeface="Times New Roman" panose="02020603050405020304" pitchFamily="18" charset="0"/>
              </a:rPr>
              <a:t>should be employed, </a:t>
            </a:r>
            <a:r>
              <a:rPr lang="en-US" dirty="0" smtClean="0">
                <a:latin typeface="Times New Roman" panose="02020603050405020304" pitchFamily="18" charset="0"/>
                <a:cs typeface="Times New Roman" panose="02020603050405020304" pitchFamily="18" charset="0"/>
              </a:rPr>
              <a:t>although these </a:t>
            </a:r>
            <a:r>
              <a:rPr lang="en-US" dirty="0">
                <a:latin typeface="Times New Roman" panose="02020603050405020304" pitchFamily="18" charset="0"/>
                <a:cs typeface="Times New Roman" panose="02020603050405020304" pitchFamily="18" charset="0"/>
              </a:rPr>
              <a:t>may not be entirely successful because </a:t>
            </a:r>
            <a:r>
              <a:rPr lang="en-US" dirty="0" smtClean="0">
                <a:latin typeface="Times New Roman" panose="02020603050405020304" pitchFamily="18" charset="0"/>
                <a:cs typeface="Times New Roman" panose="02020603050405020304" pitchFamily="18" charset="0"/>
              </a:rPr>
              <a:t>the virus </a:t>
            </a:r>
            <a:r>
              <a:rPr lang="en-US" dirty="0">
                <a:latin typeface="Times New Roman" panose="02020603050405020304" pitchFamily="18" charset="0"/>
                <a:cs typeface="Times New Roman" panose="02020603050405020304" pitchFamily="18" charset="0"/>
              </a:rPr>
              <a:t>survives in contaminated water, on </a:t>
            </a:r>
            <a:r>
              <a:rPr lang="en-US" dirty="0" smtClean="0">
                <a:latin typeface="Times New Roman" panose="02020603050405020304" pitchFamily="18" charset="0"/>
                <a:cs typeface="Times New Roman" panose="02020603050405020304" pitchFamily="18" charset="0"/>
              </a:rPr>
              <a:t>hands and </a:t>
            </a:r>
            <a:r>
              <a:rPr lang="en-US" dirty="0">
                <a:latin typeface="Times New Roman" panose="02020603050405020304" pitchFamily="18" charset="0"/>
                <a:cs typeface="Times New Roman" panose="02020603050405020304" pitchFamily="18" charset="0"/>
              </a:rPr>
              <a:t>is resistant to commonly used </a:t>
            </a:r>
            <a:r>
              <a:rPr lang="en-US" dirty="0" smtClean="0">
                <a:latin typeface="Times New Roman" panose="02020603050405020304" pitchFamily="18" charset="0"/>
                <a:cs typeface="Times New Roman" panose="02020603050405020304" pitchFamily="18" charset="0"/>
              </a:rPr>
              <a:t>disinfectants. An </a:t>
            </a:r>
            <a:r>
              <a:rPr lang="en-US" dirty="0">
                <a:latin typeface="Times New Roman" panose="02020603050405020304" pitchFamily="18" charset="0"/>
                <a:cs typeface="Times New Roman" panose="02020603050405020304" pitchFamily="18" charset="0"/>
              </a:rPr>
              <a:t>effective </a:t>
            </a:r>
            <a:r>
              <a:rPr lang="en-US" dirty="0" smtClean="0">
                <a:latin typeface="Times New Roman" panose="02020603050405020304" pitchFamily="18" charset="0"/>
                <a:cs typeface="Times New Roman" panose="02020603050405020304" pitchFamily="18" charset="0"/>
              </a:rPr>
              <a:t>vaccine was produced but has recently been withdrawn because </a:t>
            </a:r>
            <a:r>
              <a:rPr lang="en-US" dirty="0">
                <a:latin typeface="Times New Roman" panose="02020603050405020304" pitchFamily="18" charset="0"/>
                <a:cs typeface="Times New Roman" panose="02020603050405020304" pitchFamily="18" charset="0"/>
              </a:rPr>
              <a:t>of unexpected and serious adverse </a:t>
            </a:r>
            <a:r>
              <a:rPr lang="en-US" dirty="0" smtClean="0">
                <a:latin typeface="Times New Roman" panose="02020603050405020304" pitchFamily="18" charset="0"/>
                <a:cs typeface="Times New Roman" panose="02020603050405020304" pitchFamily="18" charset="0"/>
              </a:rPr>
              <a:t>effects. Newer </a:t>
            </a:r>
            <a:r>
              <a:rPr lang="en-US" dirty="0">
                <a:latin typeface="Times New Roman" panose="02020603050405020304" pitchFamily="18" charset="0"/>
                <a:cs typeface="Times New Roman" panose="02020603050405020304" pitchFamily="18" charset="0"/>
              </a:rPr>
              <a:t>vaccines are being evaluated.</a:t>
            </a:r>
          </a:p>
        </p:txBody>
      </p:sp>
    </p:spTree>
    <p:extLst>
      <p:ext uri="{BB962C8B-B14F-4D97-AF65-F5344CB8AC3E}">
        <p14:creationId xmlns:p14="http://schemas.microsoft.com/office/powerpoint/2010/main" val="54178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b="1" dirty="0" smtClean="0">
                <a:solidFill>
                  <a:srgbClr val="002060"/>
                </a:solidFill>
                <a:latin typeface="Times New Roman" panose="02020603050405020304" pitchFamily="18" charset="0"/>
                <a:cs typeface="Times New Roman" panose="02020603050405020304" pitchFamily="18" charset="0"/>
              </a:rPr>
              <a:t>HEAD LINES</a:t>
            </a:r>
            <a:endParaRPr lang="en-US" b="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762000"/>
            <a:ext cx="8763000" cy="5943600"/>
          </a:xfrm>
        </p:spPr>
        <p:txBody>
          <a:bodyPr>
            <a:noAutofit/>
          </a:bodyPr>
          <a:lstStyle/>
          <a:p>
            <a:pPr marL="0" indent="0">
              <a:buNone/>
            </a:pPr>
            <a:r>
              <a:rPr lang="en-US" sz="4000" dirty="0">
                <a:solidFill>
                  <a:srgbClr val="0070C0"/>
                </a:solidFill>
                <a:latin typeface="Times New Roman" panose="02020603050405020304" pitchFamily="18" charset="0"/>
                <a:cs typeface="Times New Roman" panose="02020603050405020304" pitchFamily="18" charset="0"/>
              </a:rPr>
              <a:t>■</a:t>
            </a:r>
            <a:r>
              <a:rPr lang="en-US" sz="4000" dirty="0">
                <a:latin typeface="Times New Roman" panose="02020603050405020304" pitchFamily="18" charset="0"/>
                <a:cs typeface="Times New Roman" panose="02020603050405020304" pitchFamily="18" charset="0"/>
              </a:rPr>
              <a:t> </a:t>
            </a:r>
            <a:r>
              <a:rPr lang="en-US" sz="4000" dirty="0">
                <a:solidFill>
                  <a:srgbClr val="0070C0"/>
                </a:solidFill>
                <a:latin typeface="Times New Roman" panose="02020603050405020304" pitchFamily="18" charset="0"/>
                <a:cs typeface="Times New Roman" panose="02020603050405020304" pitchFamily="18" charset="0"/>
              </a:rPr>
              <a:t>Infective agents</a:t>
            </a:r>
          </a:p>
          <a:p>
            <a:pPr marL="0" indent="0">
              <a:buNone/>
            </a:pPr>
            <a:r>
              <a:rPr lang="en-US" sz="4000" dirty="0">
                <a:solidFill>
                  <a:srgbClr val="0070C0"/>
                </a:solidFill>
                <a:latin typeface="Times New Roman" panose="02020603050405020304" pitchFamily="18" charset="0"/>
                <a:cs typeface="Times New Roman" panose="02020603050405020304" pitchFamily="18" charset="0"/>
              </a:rPr>
              <a:t>■ Control of the infections acquired through </a:t>
            </a:r>
            <a:r>
              <a:rPr lang="en-US" sz="4000" dirty="0" smtClean="0">
                <a:solidFill>
                  <a:srgbClr val="0070C0"/>
                </a:solidFill>
                <a:latin typeface="Times New Roman" panose="02020603050405020304" pitchFamily="18" charset="0"/>
                <a:cs typeface="Times New Roman" panose="02020603050405020304" pitchFamily="18" charset="0"/>
              </a:rPr>
              <a:t>the gastro-intestinal </a:t>
            </a:r>
            <a:r>
              <a:rPr lang="en-US" sz="4000" dirty="0">
                <a:solidFill>
                  <a:srgbClr val="0070C0"/>
                </a:solidFill>
                <a:latin typeface="Times New Roman" panose="02020603050405020304" pitchFamily="18" charset="0"/>
                <a:cs typeface="Times New Roman" panose="02020603050405020304" pitchFamily="18" charset="0"/>
              </a:rPr>
              <a:t>tract</a:t>
            </a:r>
          </a:p>
          <a:p>
            <a:pPr marL="0" indent="0">
              <a:buNone/>
            </a:pPr>
            <a:r>
              <a:rPr lang="en-US" sz="4000" dirty="0">
                <a:solidFill>
                  <a:srgbClr val="0070C0"/>
                </a:solidFill>
                <a:latin typeface="Times New Roman" panose="02020603050405020304" pitchFamily="18" charset="0"/>
                <a:cs typeface="Times New Roman" panose="02020603050405020304" pitchFamily="18" charset="0"/>
              </a:rPr>
              <a:t>■ Diarrhoeal diseases</a:t>
            </a:r>
          </a:p>
          <a:p>
            <a:pPr marL="0" indent="0">
              <a:buNone/>
            </a:pPr>
            <a:r>
              <a:rPr lang="en-US" sz="4000" dirty="0">
                <a:solidFill>
                  <a:srgbClr val="0070C0"/>
                </a:solidFill>
                <a:latin typeface="Times New Roman" panose="02020603050405020304" pitchFamily="18" charset="0"/>
                <a:cs typeface="Times New Roman" panose="02020603050405020304" pitchFamily="18" charset="0"/>
              </a:rPr>
              <a:t>■ Viral </a:t>
            </a:r>
            <a:r>
              <a:rPr lang="en-US" sz="4000" dirty="0" smtClean="0">
                <a:solidFill>
                  <a:srgbClr val="0070C0"/>
                </a:solidFill>
                <a:latin typeface="Times New Roman" panose="02020603050405020304" pitchFamily="18" charset="0"/>
                <a:cs typeface="Times New Roman" panose="02020603050405020304" pitchFamily="18" charset="0"/>
              </a:rPr>
              <a:t>infections</a:t>
            </a:r>
          </a:p>
          <a:p>
            <a:pPr marL="0" indent="0">
              <a:buNone/>
            </a:pPr>
            <a:r>
              <a:rPr lang="en-US" sz="4000" dirty="0" smtClean="0"/>
              <a:t>■ </a:t>
            </a:r>
            <a:r>
              <a:rPr lang="en-US" sz="4000" dirty="0"/>
              <a:t>Bacterial infections</a:t>
            </a:r>
          </a:p>
          <a:p>
            <a:pPr marL="0" indent="0">
              <a:buNone/>
            </a:pPr>
            <a:r>
              <a:rPr lang="en-US" sz="4000" dirty="0"/>
              <a:t>■ Protozoal infections</a:t>
            </a:r>
          </a:p>
          <a:p>
            <a:pPr marL="0" indent="0">
              <a:buNone/>
            </a:pPr>
            <a:r>
              <a:rPr lang="en-US" sz="4000" dirty="0"/>
              <a:t>■ Helminthic infections</a:t>
            </a:r>
          </a:p>
          <a:p>
            <a:pPr marL="0" indent="0">
              <a:buNone/>
            </a:pPr>
            <a:endParaRPr lang="en-US" sz="36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218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Autofit/>
          </a:bodyPr>
          <a:lstStyle/>
          <a:p>
            <a:r>
              <a:rPr lang="en-US" sz="3600" b="1" dirty="0" smtClean="0">
                <a:latin typeface="Times New Roman" panose="02020603050405020304" pitchFamily="18" charset="0"/>
                <a:cs typeface="Times New Roman" panose="02020603050405020304" pitchFamily="18" charset="0"/>
              </a:rPr>
              <a:t>INFECTIVE AGENTS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533400"/>
            <a:ext cx="8991600" cy="6324600"/>
          </a:xfrm>
        </p:spPr>
        <p:txBody>
          <a:bodyPr>
            <a:normAutofit fontScale="47500" lnSpcReduction="20000"/>
          </a:bodyPr>
          <a:lstStyle/>
          <a:p>
            <a:pPr marL="0" indent="0">
              <a:buNone/>
            </a:pPr>
            <a:r>
              <a:rPr lang="en-US" sz="4400" dirty="0" smtClean="0"/>
              <a:t>     </a:t>
            </a:r>
            <a:r>
              <a:rPr lang="en-US" sz="5100" dirty="0" smtClean="0"/>
              <a:t>A number of important pathogens gain entry through the gastro-intestinal tract. Some of these cause </a:t>
            </a:r>
            <a:r>
              <a:rPr lang="en-US" sz="5100" dirty="0"/>
              <a:t>diarrhoeal diseases (</a:t>
            </a:r>
            <a:r>
              <a:rPr lang="en-US" sz="5100" dirty="0" smtClean="0"/>
              <a:t>e.g. </a:t>
            </a:r>
            <a:r>
              <a:rPr lang="en-US" sz="5100" i="1" dirty="0" smtClean="0"/>
              <a:t>Salmonella </a:t>
            </a:r>
            <a:r>
              <a:rPr lang="en-US" sz="5100" dirty="0"/>
              <a:t>and </a:t>
            </a:r>
            <a:r>
              <a:rPr lang="en-US" sz="5100" i="1" dirty="0" smtClean="0"/>
              <a:t>Shigella </a:t>
            </a:r>
            <a:r>
              <a:rPr lang="en-US" sz="5100" dirty="0" smtClean="0"/>
              <a:t>spp</a:t>
            </a:r>
            <a:r>
              <a:rPr lang="en-US" sz="5100" dirty="0"/>
              <a:t>.) whilst others pass through the intestinal </a:t>
            </a:r>
            <a:r>
              <a:rPr lang="en-US" sz="5100" dirty="0" smtClean="0"/>
              <a:t>tract to </a:t>
            </a:r>
            <a:r>
              <a:rPr lang="en-US" sz="5100" dirty="0"/>
              <a:t>cause disease in other organs (e.g. </a:t>
            </a:r>
            <a:r>
              <a:rPr lang="en-US" sz="5100" dirty="0" smtClean="0"/>
              <a:t>poliomyelitis, viral hepatitis</a:t>
            </a:r>
            <a:r>
              <a:rPr lang="en-US" sz="5100" dirty="0"/>
              <a:t>). The pathogens include </a:t>
            </a:r>
            <a:r>
              <a:rPr lang="en-US" sz="5100" dirty="0" smtClean="0"/>
              <a:t>viruses, bacteria, </a:t>
            </a:r>
            <a:r>
              <a:rPr lang="en-US" sz="5100" dirty="0"/>
              <a:t>protozoa and helminths</a:t>
            </a:r>
            <a:r>
              <a:rPr lang="en-US" sz="5100" dirty="0" smtClean="0"/>
              <a:t>.</a:t>
            </a:r>
          </a:p>
          <a:p>
            <a:r>
              <a:rPr lang="en-US" sz="5100" b="1" dirty="0">
                <a:solidFill>
                  <a:srgbClr val="FF0000"/>
                </a:solidFill>
              </a:rPr>
              <a:t>Viral </a:t>
            </a:r>
            <a:r>
              <a:rPr lang="en-US" sz="5100" b="1" dirty="0" smtClean="0">
                <a:solidFill>
                  <a:srgbClr val="FF0000"/>
                </a:solidFill>
              </a:rPr>
              <a:t>infections </a:t>
            </a:r>
            <a:r>
              <a:rPr lang="en-US" sz="5100" b="1" dirty="0" smtClean="0"/>
              <a:t>:</a:t>
            </a:r>
            <a:r>
              <a:rPr lang="en-US" sz="5100" dirty="0"/>
              <a:t>Poliomyelitis (poliovirus)</a:t>
            </a:r>
          </a:p>
          <a:p>
            <a:r>
              <a:rPr lang="en-US" sz="5100" dirty="0" smtClean="0"/>
              <a:t>Viral hepatitis  </a:t>
            </a:r>
            <a:r>
              <a:rPr lang="en-US" sz="5100" dirty="0"/>
              <a:t>(hepatitis A and E viruses</a:t>
            </a:r>
            <a:r>
              <a:rPr lang="en-US" sz="5100" dirty="0" smtClean="0"/>
              <a:t>)</a:t>
            </a:r>
            <a:r>
              <a:rPr lang="en-US" sz="5100" b="1" dirty="0"/>
              <a:t> </a:t>
            </a:r>
            <a:endParaRPr lang="en-US" sz="5100" b="1" dirty="0" smtClean="0"/>
          </a:p>
          <a:p>
            <a:r>
              <a:rPr lang="en-US" sz="5100" b="1" dirty="0" smtClean="0">
                <a:solidFill>
                  <a:srgbClr val="FF0000"/>
                </a:solidFill>
              </a:rPr>
              <a:t>Bacterial </a:t>
            </a:r>
            <a:r>
              <a:rPr lang="en-US" sz="5100" b="1" dirty="0">
                <a:solidFill>
                  <a:srgbClr val="FF0000"/>
                </a:solidFill>
              </a:rPr>
              <a:t>infections</a:t>
            </a:r>
          </a:p>
          <a:p>
            <a:r>
              <a:rPr lang="en-US" sz="5100" dirty="0"/>
              <a:t>Enteric fevers (</a:t>
            </a:r>
            <a:r>
              <a:rPr lang="en-US" sz="5100" i="1" dirty="0"/>
              <a:t>Salmonella typhi, S. paratyphi</a:t>
            </a:r>
            <a:r>
              <a:rPr lang="en-US" sz="5100" dirty="0"/>
              <a:t>)</a:t>
            </a:r>
          </a:p>
          <a:p>
            <a:r>
              <a:rPr lang="it-IT" sz="5100" dirty="0"/>
              <a:t>Gastro-enteritis (</a:t>
            </a:r>
            <a:r>
              <a:rPr lang="it-IT" sz="5100" i="1" dirty="0"/>
              <a:t>Escherichia coli</a:t>
            </a:r>
            <a:r>
              <a:rPr lang="it-IT" sz="5100" dirty="0"/>
              <a:t>, </a:t>
            </a:r>
            <a:r>
              <a:rPr lang="it-IT" sz="5100" i="1" dirty="0"/>
              <a:t>Campylobacter </a:t>
            </a:r>
            <a:r>
              <a:rPr lang="it-IT" sz="5100" dirty="0"/>
              <a:t>spp</a:t>
            </a:r>
            <a:r>
              <a:rPr lang="it-IT" sz="5100" dirty="0" smtClean="0"/>
              <a:t>.)</a:t>
            </a:r>
          </a:p>
          <a:p>
            <a:r>
              <a:rPr lang="en-US" sz="5100" b="1" dirty="0">
                <a:solidFill>
                  <a:srgbClr val="FF0000"/>
                </a:solidFill>
              </a:rPr>
              <a:t>Protozoal infections</a:t>
            </a:r>
          </a:p>
          <a:p>
            <a:r>
              <a:rPr lang="en-US" sz="5100" dirty="0"/>
              <a:t>Amoebiasis (</a:t>
            </a:r>
            <a:r>
              <a:rPr lang="en-US" sz="5100" i="1" dirty="0"/>
              <a:t>Entamoeba histolytica</a:t>
            </a:r>
            <a:r>
              <a:rPr lang="en-US" sz="5100" dirty="0"/>
              <a:t>)</a:t>
            </a:r>
          </a:p>
          <a:p>
            <a:r>
              <a:rPr lang="en-US" sz="5100" dirty="0"/>
              <a:t>Giardiasis (</a:t>
            </a:r>
            <a:r>
              <a:rPr lang="en-US" sz="5100" i="1" dirty="0"/>
              <a:t>Giardia lamblia</a:t>
            </a:r>
            <a:r>
              <a:rPr lang="en-US" sz="5100" dirty="0" smtClean="0"/>
              <a:t>)</a:t>
            </a:r>
          </a:p>
          <a:p>
            <a:r>
              <a:rPr lang="en-US" sz="5100" b="1" dirty="0" smtClean="0"/>
              <a:t> </a:t>
            </a:r>
            <a:r>
              <a:rPr lang="en-US" sz="5100" b="1" dirty="0">
                <a:solidFill>
                  <a:srgbClr val="FF0000"/>
                </a:solidFill>
              </a:rPr>
              <a:t>Helminthic infections</a:t>
            </a:r>
          </a:p>
          <a:p>
            <a:r>
              <a:rPr lang="en-US" sz="5100" b="1" i="1" dirty="0">
                <a:solidFill>
                  <a:srgbClr val="00B0F0"/>
                </a:solidFill>
              </a:rPr>
              <a:t>Nematodes</a:t>
            </a:r>
            <a:r>
              <a:rPr lang="en-US" sz="5100" b="1" i="1" dirty="0"/>
              <a:t> </a:t>
            </a:r>
            <a:r>
              <a:rPr lang="en-US" sz="5100" dirty="0"/>
              <a:t>(roundworms)</a:t>
            </a:r>
          </a:p>
          <a:p>
            <a:r>
              <a:rPr lang="en-US" sz="5100" b="1" i="1" dirty="0">
                <a:solidFill>
                  <a:srgbClr val="00B0F0"/>
                </a:solidFill>
              </a:rPr>
              <a:t>Cestodes </a:t>
            </a:r>
            <a:r>
              <a:rPr lang="en-US" sz="5100" dirty="0"/>
              <a:t>(tapeworms</a:t>
            </a:r>
            <a:r>
              <a:rPr lang="en-US" sz="5100" dirty="0" smtClean="0"/>
              <a:t>)</a:t>
            </a:r>
            <a:r>
              <a:rPr lang="en-US" sz="5100" b="1" i="1" dirty="0"/>
              <a:t> </a:t>
            </a:r>
            <a:endParaRPr lang="en-US" sz="5100" b="1" i="1" dirty="0" smtClean="0"/>
          </a:p>
          <a:p>
            <a:r>
              <a:rPr lang="en-US" sz="5100" b="1" i="1" dirty="0" smtClean="0">
                <a:solidFill>
                  <a:srgbClr val="00B0F0"/>
                </a:solidFill>
              </a:rPr>
              <a:t>Trematodes </a:t>
            </a:r>
            <a:r>
              <a:rPr lang="en-US" sz="5100" dirty="0"/>
              <a:t>(flukes)</a:t>
            </a:r>
            <a:endParaRPr lang="en-US" sz="5100" dirty="0" smtClean="0"/>
          </a:p>
          <a:p>
            <a:endParaRPr lang="en-US" dirty="0" smtClean="0"/>
          </a:p>
          <a:p>
            <a:pPr marL="0" indent="0">
              <a:buNone/>
            </a:pPr>
            <a:endParaRPr lang="en-US" dirty="0"/>
          </a:p>
        </p:txBody>
      </p:sp>
    </p:spTree>
    <p:extLst>
      <p:ext uri="{BB962C8B-B14F-4D97-AF65-F5344CB8AC3E}">
        <p14:creationId xmlns:p14="http://schemas.microsoft.com/office/powerpoint/2010/main" val="962158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9525000" cy="914400"/>
          </a:xfrm>
        </p:spPr>
        <p:txBody>
          <a:bodyPr>
            <a:noAutofit/>
          </a:bodyPr>
          <a:lstStyle/>
          <a:p>
            <a:r>
              <a:rPr lang="en-US" sz="3600" b="1" dirty="0"/>
              <a:t>PHYSICAL AND </a:t>
            </a:r>
            <a:r>
              <a:rPr lang="en-US" sz="3600" b="1" dirty="0" smtClean="0"/>
              <a:t>BIOLOGICAL CHARACTERISTICS</a:t>
            </a:r>
            <a:endParaRPr lang="en-US" sz="3600" b="1" dirty="0"/>
          </a:p>
        </p:txBody>
      </p:sp>
      <p:sp>
        <p:nvSpPr>
          <p:cNvPr id="3" name="Content Placeholder 2"/>
          <p:cNvSpPr>
            <a:spLocks noGrp="1"/>
          </p:cNvSpPr>
          <p:nvPr>
            <p:ph idx="1"/>
          </p:nvPr>
        </p:nvSpPr>
        <p:spPr>
          <a:xfrm>
            <a:off x="76200" y="685800"/>
            <a:ext cx="8991600" cy="6019800"/>
          </a:xfrm>
        </p:spPr>
        <p:txBody>
          <a:bodyPr>
            <a:noAutofit/>
          </a:bodyPr>
          <a:lstStyle/>
          <a:p>
            <a:pPr marL="0" indent="0">
              <a:buNone/>
            </a:pPr>
            <a:r>
              <a:rPr lang="en-US" sz="2800" dirty="0" smtClean="0"/>
              <a:t>   The </a:t>
            </a:r>
            <a:r>
              <a:rPr lang="en-US" sz="2800" dirty="0"/>
              <a:t>epidemiology of these </a:t>
            </a:r>
            <a:r>
              <a:rPr lang="en-US" sz="2800" dirty="0" smtClean="0"/>
              <a:t>infections, it </a:t>
            </a:r>
            <a:r>
              <a:rPr lang="en-US" sz="2800" dirty="0"/>
              <a:t>is useful to note some </a:t>
            </a:r>
            <a:r>
              <a:rPr lang="en-US" sz="2800" dirty="0" smtClean="0"/>
              <a:t>of the </a:t>
            </a:r>
            <a:r>
              <a:rPr lang="en-US" sz="2800" dirty="0"/>
              <a:t>physical and </a:t>
            </a:r>
            <a:r>
              <a:rPr lang="en-US" sz="2800" dirty="0" smtClean="0"/>
              <a:t>biological properties </a:t>
            </a:r>
            <a:r>
              <a:rPr lang="en-US" sz="2800" dirty="0"/>
              <a:t>of each infective agent. </a:t>
            </a:r>
            <a:r>
              <a:rPr lang="en-US" sz="2800" dirty="0" smtClean="0"/>
              <a:t>The organisms </a:t>
            </a:r>
            <a:r>
              <a:rPr lang="en-US" sz="2800" dirty="0"/>
              <a:t>vary in their ability </a:t>
            </a:r>
            <a:r>
              <a:rPr lang="en-US" sz="2800" dirty="0" smtClean="0"/>
              <a:t>to withstand physical conditions </a:t>
            </a:r>
            <a:r>
              <a:rPr lang="en-US" sz="2800" dirty="0"/>
              <a:t>such as high or low </a:t>
            </a:r>
            <a:r>
              <a:rPr lang="en-US" sz="2800" dirty="0" smtClean="0"/>
              <a:t>temperatures and drying</a:t>
            </a:r>
            <a:r>
              <a:rPr lang="en-US" sz="2800" dirty="0"/>
              <a:t>, and they also differ in their susceptibility </a:t>
            </a:r>
            <a:r>
              <a:rPr lang="en-US" sz="2800" dirty="0" smtClean="0"/>
              <a:t>to chemical </a:t>
            </a:r>
            <a:r>
              <a:rPr lang="en-US" sz="2800" dirty="0"/>
              <a:t>agents, including chlorine. The </a:t>
            </a:r>
            <a:r>
              <a:rPr lang="en-US" sz="2800" b="1" dirty="0" smtClean="0">
                <a:solidFill>
                  <a:srgbClr val="FF0000"/>
                </a:solidFill>
              </a:rPr>
              <a:t>vegetative form ?</a:t>
            </a:r>
            <a:r>
              <a:rPr lang="en-US" sz="2800" dirty="0" smtClean="0"/>
              <a:t>of </a:t>
            </a:r>
            <a:r>
              <a:rPr lang="en-US" sz="2800" i="1" dirty="0"/>
              <a:t>Entamoeba histolytica </a:t>
            </a:r>
            <a:r>
              <a:rPr lang="en-US" sz="2800" dirty="0"/>
              <a:t>is rapidly destroyed </a:t>
            </a:r>
            <a:r>
              <a:rPr lang="en-US" sz="2800" dirty="0" smtClean="0"/>
              <a:t>in the </a:t>
            </a:r>
            <a:r>
              <a:rPr lang="en-US" sz="2800" dirty="0"/>
              <a:t>stomach but the </a:t>
            </a:r>
            <a:r>
              <a:rPr lang="en-US" sz="2800" b="1" dirty="0">
                <a:solidFill>
                  <a:srgbClr val="FF0000"/>
                </a:solidFill>
              </a:rPr>
              <a:t>cyst </a:t>
            </a:r>
            <a:r>
              <a:rPr lang="en-US" sz="2800" b="1" dirty="0" smtClean="0">
                <a:solidFill>
                  <a:srgbClr val="FF0000"/>
                </a:solidFill>
              </a:rPr>
              <a:t>form? </a:t>
            </a:r>
            <a:r>
              <a:rPr lang="en-US" sz="2800" dirty="0"/>
              <a:t>survives </a:t>
            </a:r>
            <a:r>
              <a:rPr lang="en-US" sz="2800" dirty="0" smtClean="0"/>
              <a:t>digestion by </a:t>
            </a:r>
            <a:r>
              <a:rPr lang="en-US" sz="2800" dirty="0"/>
              <a:t>gastric juices. Differences in the sizes of the</a:t>
            </a:r>
          </a:p>
          <a:p>
            <a:pPr marL="0" indent="0">
              <a:buNone/>
            </a:pPr>
            <a:r>
              <a:rPr lang="en-US" sz="2800" dirty="0"/>
              <a:t>organisms are also of epidemiological importance</a:t>
            </a:r>
            <a:r>
              <a:rPr lang="en-US" sz="2800" dirty="0" smtClean="0"/>
              <a:t>.  Thus</a:t>
            </a:r>
            <a:r>
              <a:rPr lang="en-US" sz="2800" dirty="0"/>
              <a:t>, simple filtration through a clay filter </a:t>
            </a:r>
            <a:r>
              <a:rPr lang="en-US" sz="2800" dirty="0" smtClean="0"/>
              <a:t>will eliminate </a:t>
            </a:r>
            <a:r>
              <a:rPr lang="en-US" sz="2800" dirty="0"/>
              <a:t>most of the large organisms – </a:t>
            </a:r>
            <a:r>
              <a:rPr lang="en-US" sz="2800" dirty="0" smtClean="0"/>
              <a:t>bacteria, protozoa</a:t>
            </a:r>
            <a:r>
              <a:rPr lang="en-US" sz="2800" dirty="0"/>
              <a:t>, and the eggs or larvae of helminths – </a:t>
            </a:r>
            <a:r>
              <a:rPr lang="en-US" sz="2800" dirty="0" smtClean="0"/>
              <a:t>from polluted </a:t>
            </a:r>
            <a:r>
              <a:rPr lang="en-US" sz="2800" dirty="0"/>
              <a:t>water, but the filtrate will contain </a:t>
            </a:r>
            <a:r>
              <a:rPr lang="en-US" sz="2800" dirty="0" smtClean="0"/>
              <a:t>the smaller </a:t>
            </a:r>
            <a:r>
              <a:rPr lang="en-US" sz="2800" dirty="0"/>
              <a:t>organisms such as viruses</a:t>
            </a:r>
            <a:r>
              <a:rPr lang="en-US" sz="2800" dirty="0" smtClean="0"/>
              <a:t>.             </a:t>
            </a:r>
            <a:endParaRPr lang="en-US" sz="2800" dirty="0"/>
          </a:p>
        </p:txBody>
      </p:sp>
    </p:spTree>
    <p:extLst>
      <p:ext uri="{BB962C8B-B14F-4D97-AF65-F5344CB8AC3E}">
        <p14:creationId xmlns:p14="http://schemas.microsoft.com/office/powerpoint/2010/main" val="2818396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07720"/>
          </a:xfrm>
        </p:spPr>
        <p:txBody>
          <a:bodyPr>
            <a:normAutofit/>
          </a:bodyPr>
          <a:lstStyle/>
          <a:p>
            <a:r>
              <a:rPr lang="en-US" sz="3600" b="1" dirty="0"/>
              <a:t>TRANSMISSION</a:t>
            </a:r>
            <a:endParaRPr lang="en-US" sz="3600" dirty="0"/>
          </a:p>
        </p:txBody>
      </p:sp>
      <p:sp>
        <p:nvSpPr>
          <p:cNvPr id="3" name="Content Placeholder 2"/>
          <p:cNvSpPr>
            <a:spLocks noGrp="1"/>
          </p:cNvSpPr>
          <p:nvPr>
            <p:ph idx="1"/>
          </p:nvPr>
        </p:nvSpPr>
        <p:spPr>
          <a:xfrm>
            <a:off x="76200" y="762000"/>
            <a:ext cx="8991600" cy="5943600"/>
          </a:xfrm>
        </p:spPr>
        <p:txBody>
          <a:bodyPr>
            <a:normAutofit fontScale="70000" lnSpcReduction="20000"/>
          </a:bodyPr>
          <a:lstStyle/>
          <a:p>
            <a:pPr marL="0" indent="0">
              <a:buNone/>
            </a:pPr>
            <a:r>
              <a:rPr lang="en-US" dirty="0" smtClean="0"/>
              <a:t>   </a:t>
            </a:r>
            <a:r>
              <a:rPr lang="en-US" sz="4000" dirty="0" smtClean="0"/>
              <a:t>Viruses</a:t>
            </a:r>
            <a:r>
              <a:rPr lang="en-US" sz="4000" dirty="0"/>
              <a:t>, bacteria and cysts of protozoa are </a:t>
            </a:r>
            <a:r>
              <a:rPr lang="en-US" sz="4000" b="1" dirty="0" smtClean="0">
                <a:solidFill>
                  <a:srgbClr val="FF0000"/>
                </a:solidFill>
              </a:rPr>
              <a:t>directly infectious </a:t>
            </a:r>
            <a:r>
              <a:rPr lang="en-US" sz="4000" dirty="0"/>
              <a:t>to man as they are passed in the </a:t>
            </a:r>
            <a:r>
              <a:rPr lang="en-US" sz="4000" dirty="0" smtClean="0"/>
              <a:t>faeces, </a:t>
            </a:r>
            <a:r>
              <a:rPr lang="en-US" sz="4000" b="1" dirty="0" smtClean="0">
                <a:solidFill>
                  <a:srgbClr val="FF0000"/>
                </a:solidFill>
              </a:rPr>
              <a:t>but</a:t>
            </a:r>
            <a:r>
              <a:rPr lang="en-US" sz="4000" dirty="0" smtClean="0"/>
              <a:t> </a:t>
            </a:r>
            <a:r>
              <a:rPr lang="en-US" sz="4000" dirty="0"/>
              <a:t>in the case </a:t>
            </a:r>
            <a:r>
              <a:rPr lang="en-US" sz="4000" dirty="0" smtClean="0"/>
              <a:t>of helminths</a:t>
            </a:r>
            <a:r>
              <a:rPr lang="en-US" sz="4000" dirty="0"/>
              <a:t>, </a:t>
            </a:r>
            <a:r>
              <a:rPr lang="en-US" sz="4000" b="1" dirty="0">
                <a:solidFill>
                  <a:srgbClr val="FF0000"/>
                </a:solidFill>
              </a:rPr>
              <a:t>the egg may </a:t>
            </a:r>
            <a:r>
              <a:rPr lang="en-US" sz="4000" b="1" dirty="0" smtClean="0">
                <a:solidFill>
                  <a:srgbClr val="FF0000"/>
                </a:solidFill>
              </a:rPr>
              <a:t>become infectious </a:t>
            </a:r>
            <a:r>
              <a:rPr lang="en-US" sz="4000" b="1" dirty="0">
                <a:solidFill>
                  <a:srgbClr val="FF0000"/>
                </a:solidFill>
              </a:rPr>
              <a:t>only after maturation in the soil</a:t>
            </a:r>
            <a:r>
              <a:rPr lang="en-US" sz="4000" dirty="0"/>
              <a:t> (</a:t>
            </a:r>
            <a:r>
              <a:rPr lang="en-US" sz="4000" dirty="0" smtClean="0"/>
              <a:t>e.g. </a:t>
            </a:r>
            <a:r>
              <a:rPr lang="en-US" sz="4000" i="1" dirty="0" smtClean="0"/>
              <a:t>Ascaris</a:t>
            </a:r>
            <a:r>
              <a:rPr lang="en-US" sz="4000" dirty="0"/>
              <a:t>) </a:t>
            </a:r>
            <a:r>
              <a:rPr lang="en-US" sz="4000" b="1" dirty="0">
                <a:solidFill>
                  <a:srgbClr val="FF0000"/>
                </a:solidFill>
              </a:rPr>
              <a:t>or after passing through an </a:t>
            </a:r>
            <a:r>
              <a:rPr lang="en-US" sz="4000" b="1" dirty="0" smtClean="0">
                <a:solidFill>
                  <a:srgbClr val="FF0000"/>
                </a:solidFill>
              </a:rPr>
              <a:t>intermediate host</a:t>
            </a:r>
            <a:r>
              <a:rPr lang="en-US" sz="4000" dirty="0" smtClean="0"/>
              <a:t> </a:t>
            </a:r>
            <a:r>
              <a:rPr lang="en-US" sz="4000" dirty="0"/>
              <a:t>(e.g. </a:t>
            </a:r>
            <a:r>
              <a:rPr lang="en-US" sz="4000" i="1" dirty="0" err="1"/>
              <a:t>Taenia</a:t>
            </a:r>
            <a:r>
              <a:rPr lang="en-US" sz="4000" i="1" dirty="0"/>
              <a:t> </a:t>
            </a:r>
            <a:r>
              <a:rPr lang="en-US" sz="4000" i="1" dirty="0" err="1"/>
              <a:t>saginata</a:t>
            </a:r>
            <a:r>
              <a:rPr lang="en-US" sz="4000" dirty="0"/>
              <a:t>). The most important </a:t>
            </a:r>
            <a:r>
              <a:rPr lang="en-US" sz="4000" dirty="0" smtClean="0"/>
              <a:t>pattern of </a:t>
            </a:r>
            <a:r>
              <a:rPr lang="en-US" sz="4000" dirty="0"/>
              <a:t>transmission is the passage of infective </a:t>
            </a:r>
            <a:r>
              <a:rPr lang="en-US" sz="4000" dirty="0" smtClean="0"/>
              <a:t>material from </a:t>
            </a:r>
            <a:r>
              <a:rPr lang="en-US" sz="4000" dirty="0"/>
              <a:t>human faeces into the mouth of a new </a:t>
            </a:r>
            <a:r>
              <a:rPr lang="en-US" sz="4000" dirty="0" smtClean="0"/>
              <a:t>host and </a:t>
            </a:r>
            <a:r>
              <a:rPr lang="en-US" sz="4000" dirty="0"/>
              <a:t>this is known as ‘</a:t>
            </a:r>
            <a:r>
              <a:rPr lang="en-US" sz="4000" b="1" dirty="0" err="1">
                <a:solidFill>
                  <a:srgbClr val="FF0000"/>
                </a:solidFill>
              </a:rPr>
              <a:t>faeco</a:t>
            </a:r>
            <a:r>
              <a:rPr lang="en-US" sz="4000" b="1" dirty="0">
                <a:solidFill>
                  <a:srgbClr val="FF0000"/>
                </a:solidFill>
              </a:rPr>
              <a:t>-oral’ or ‘</a:t>
            </a:r>
            <a:r>
              <a:rPr lang="en-US" sz="4000" b="1" dirty="0" err="1" smtClean="0">
                <a:solidFill>
                  <a:srgbClr val="FF0000"/>
                </a:solidFill>
              </a:rPr>
              <a:t>intestino</a:t>
            </a:r>
            <a:r>
              <a:rPr lang="en-US" sz="4000" b="1" dirty="0" smtClean="0">
                <a:solidFill>
                  <a:srgbClr val="FF0000"/>
                </a:solidFill>
              </a:rPr>
              <a:t>-oral’ transmission,</a:t>
            </a:r>
            <a:r>
              <a:rPr lang="en-US" sz="4000" dirty="0"/>
              <a:t> </a:t>
            </a:r>
            <a:r>
              <a:rPr lang="en-US" sz="4000" b="1" dirty="0" smtClean="0">
                <a:solidFill>
                  <a:srgbClr val="7030A0"/>
                </a:solidFill>
              </a:rPr>
              <a:t>not all </a:t>
            </a:r>
            <a:r>
              <a:rPr lang="en-US" sz="4000" b="1" dirty="0">
                <a:solidFill>
                  <a:srgbClr val="7030A0"/>
                </a:solidFill>
              </a:rPr>
              <a:t>the </a:t>
            </a:r>
            <a:r>
              <a:rPr lang="en-US" sz="4000" b="1" dirty="0" smtClean="0">
                <a:solidFill>
                  <a:srgbClr val="7030A0"/>
                </a:solidFill>
              </a:rPr>
              <a:t>pathogens which </a:t>
            </a:r>
            <a:r>
              <a:rPr lang="en-US" sz="4000" b="1" dirty="0">
                <a:solidFill>
                  <a:srgbClr val="7030A0"/>
                </a:solidFill>
              </a:rPr>
              <a:t>infect through the </a:t>
            </a:r>
            <a:r>
              <a:rPr lang="en-US" sz="4000" b="1" dirty="0" smtClean="0">
                <a:solidFill>
                  <a:srgbClr val="7030A0"/>
                </a:solidFill>
              </a:rPr>
              <a:t>mouth are </a:t>
            </a:r>
            <a:r>
              <a:rPr lang="en-US" sz="4000" b="1" dirty="0">
                <a:solidFill>
                  <a:srgbClr val="7030A0"/>
                </a:solidFill>
              </a:rPr>
              <a:t>excreted in </a:t>
            </a:r>
            <a:r>
              <a:rPr lang="en-US" sz="4000" b="1" dirty="0" smtClean="0">
                <a:solidFill>
                  <a:srgbClr val="7030A0"/>
                </a:solidFill>
              </a:rPr>
              <a:t>the faeces</a:t>
            </a:r>
            <a:r>
              <a:rPr lang="en-US" sz="4000" dirty="0"/>
              <a:t>; for example </a:t>
            </a:r>
            <a:r>
              <a:rPr lang="en-US" sz="4000" dirty="0" smtClean="0"/>
              <a:t>guinea worm </a:t>
            </a:r>
            <a:r>
              <a:rPr lang="en-US" sz="4000" dirty="0"/>
              <a:t>infection </a:t>
            </a:r>
            <a:r>
              <a:rPr lang="en-US" sz="4000" dirty="0" smtClean="0"/>
              <a:t>is </a:t>
            </a:r>
            <a:r>
              <a:rPr lang="en-US" sz="4000" dirty="0"/>
              <a:t>acquired by </a:t>
            </a:r>
            <a:r>
              <a:rPr lang="en-US" sz="4000" dirty="0" smtClean="0"/>
              <a:t>mouth but </a:t>
            </a:r>
            <a:r>
              <a:rPr lang="en-US" sz="4000" dirty="0"/>
              <a:t>the larvae escape through the skin. On </a:t>
            </a:r>
            <a:r>
              <a:rPr lang="en-US" sz="4000" dirty="0" smtClean="0"/>
              <a:t>the other </a:t>
            </a:r>
            <a:r>
              <a:rPr lang="en-US" sz="4000" dirty="0"/>
              <a:t>hand, the ova of hookworm </a:t>
            </a:r>
            <a:r>
              <a:rPr lang="en-US" sz="4000" dirty="0" smtClean="0"/>
              <a:t>are passed </a:t>
            </a:r>
            <a:r>
              <a:rPr lang="en-US" sz="4000" dirty="0"/>
              <a:t>in faeces but the route of infection is </a:t>
            </a:r>
            <a:r>
              <a:rPr lang="en-US" sz="4000" dirty="0" smtClean="0"/>
              <a:t>most </a:t>
            </a:r>
            <a:r>
              <a:rPr lang="en-US" sz="4000" dirty="0"/>
              <a:t>frequently by direct penetration of the skin by </a:t>
            </a:r>
            <a:r>
              <a:rPr lang="en-US" sz="4000" dirty="0" smtClean="0"/>
              <a:t>the infective </a:t>
            </a:r>
            <a:r>
              <a:rPr lang="en-US" sz="4000" dirty="0"/>
              <a:t>larvae.</a:t>
            </a:r>
            <a:endParaRPr lang="en-US" sz="4000" b="1" dirty="0">
              <a:solidFill>
                <a:srgbClr val="FF0000"/>
              </a:solidFill>
            </a:endParaRPr>
          </a:p>
        </p:txBody>
      </p:sp>
    </p:spTree>
    <p:extLst>
      <p:ext uri="{BB962C8B-B14F-4D97-AF65-F5344CB8AC3E}">
        <p14:creationId xmlns:p14="http://schemas.microsoft.com/office/powerpoint/2010/main" val="1933283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4000" b="1" dirty="0" smtClean="0">
                <a:latin typeface="Times New Roman" panose="02020603050405020304" pitchFamily="18" charset="0"/>
                <a:cs typeface="Times New Roman" panose="02020603050405020304" pitchFamily="18" charset="0"/>
              </a:rPr>
              <a:t>The faeco-oral route</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533400"/>
            <a:ext cx="8991600" cy="6172200"/>
          </a:xfrm>
        </p:spPr>
        <p:txBody>
          <a:bodyPr>
            <a:normAutofit fontScale="85000" lnSpcReduction="10000"/>
          </a:bodyPr>
          <a:lstStyle/>
          <a:p>
            <a:pPr marL="0" indent="0">
              <a:buNone/>
            </a:pPr>
            <a:r>
              <a:rPr lang="en-US" dirty="0" smtClean="0"/>
              <a:t>  Faeco-oral transmission occurs mostly through </a:t>
            </a:r>
            <a:r>
              <a:rPr lang="en-US" b="1" dirty="0" smtClean="0">
                <a:solidFill>
                  <a:srgbClr val="FF0000"/>
                </a:solidFill>
              </a:rPr>
              <a:t>inapparent faecal contamination of food, water and hands –</a:t>
            </a:r>
            <a:r>
              <a:rPr lang="en-US" dirty="0" smtClean="0"/>
              <a:t> the three main items that regularly make contact with the mouth It should be noted that minute quantities of faeces can carry the infective dose of various pathogens. </a:t>
            </a:r>
          </a:p>
          <a:p>
            <a:pPr marL="0" indent="0">
              <a:buNone/>
            </a:pPr>
            <a:r>
              <a:rPr lang="en-US" dirty="0" smtClean="0"/>
              <a:t>Thus, dangerously polluted water may appear sparkling clear, contaminated food may be free of objectionable odour or taste, and apparently clean hands may carry and transmit disease.</a:t>
            </a:r>
          </a:p>
          <a:p>
            <a:pPr marL="0" indent="0">
              <a:buNone/>
            </a:pPr>
            <a:r>
              <a:rPr lang="en-US" b="1" dirty="0" smtClean="0">
                <a:solidFill>
                  <a:srgbClr val="FF0000"/>
                </a:solidFill>
              </a:rPr>
              <a:t>The housefly mechanically transfers faecal pollution by</a:t>
            </a:r>
            <a:r>
              <a:rPr lang="en-US" dirty="0" smtClean="0"/>
              <a:t>:</a:t>
            </a:r>
          </a:p>
          <a:p>
            <a:pPr marL="0" indent="0">
              <a:buNone/>
            </a:pPr>
            <a:r>
              <a:rPr lang="en-US" dirty="0" smtClean="0"/>
              <a:t>■ Carrying faeces on its hairy limbs</a:t>
            </a:r>
          </a:p>
          <a:p>
            <a:pPr marL="0" indent="0">
              <a:buNone/>
            </a:pPr>
            <a:r>
              <a:rPr lang="en-US" dirty="0" smtClean="0"/>
              <a:t>■ Regurgitating the contents of its stomach on to solid food as a means of liquefying it (‘vomit drop’);</a:t>
            </a:r>
          </a:p>
          <a:p>
            <a:pPr marL="0" indent="0">
              <a:buNone/>
            </a:pPr>
            <a:r>
              <a:rPr lang="en-US" dirty="0" smtClean="0"/>
              <a:t>■ Defecating on the food: its faeces may contain surviving organisms derived from human faeces.</a:t>
            </a:r>
            <a:endParaRPr lang="en-US" dirty="0"/>
          </a:p>
        </p:txBody>
      </p:sp>
    </p:spTree>
    <p:extLst>
      <p:ext uri="{BB962C8B-B14F-4D97-AF65-F5344CB8AC3E}">
        <p14:creationId xmlns:p14="http://schemas.microsoft.com/office/powerpoint/2010/main" val="2014439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858000"/>
          </a:xfrm>
        </p:spPr>
        <p:txBody>
          <a:bodyPr>
            <a:normAutofit/>
          </a:bodyPr>
          <a:lstStyle/>
          <a:p>
            <a:pPr marL="0" indent="0">
              <a:buNone/>
            </a:pPr>
            <a:r>
              <a:rPr lang="en-US" dirty="0" smtClean="0"/>
              <a:t>     </a:t>
            </a:r>
            <a:r>
              <a:rPr lang="en-US" sz="2400" dirty="0" smtClean="0"/>
              <a:t>As shown in Figure below, food occupies a central and important position. Not only can it be contaminated directly by faeces but it can also be contaminated indirectly through polluted water, dirty hands, contaminated soil and filth flies. Water may be polluted directly by faeces but also indirectly from the polluted soil on the riverbank. There are many opportunities for the contamination of hands: the person may contaminate hands on cleaning after defaecation or in touching or handling  contaminated objects, including soil. Contamination of the soil with faeces plays an essential role in the transmission of certain helminths which must undergo a period of maturation before becoming infectious (e.g. Ascaris).</a:t>
            </a:r>
            <a:endParaRPr lang="en-US" sz="2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4343400"/>
            <a:ext cx="8991600" cy="213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2438400" y="6477000"/>
            <a:ext cx="3624775" cy="369332"/>
          </a:xfrm>
          <a:prstGeom prst="rect">
            <a:avLst/>
          </a:prstGeom>
        </p:spPr>
        <p:txBody>
          <a:bodyPr wrap="none">
            <a:spAutoFit/>
          </a:bodyPr>
          <a:lstStyle/>
          <a:p>
            <a:r>
              <a:rPr lang="en-US" b="1" dirty="0" smtClean="0"/>
              <a:t>Pathways of faceo-oral transmission</a:t>
            </a:r>
            <a:endParaRPr lang="en-US" b="1" dirty="0"/>
          </a:p>
        </p:txBody>
      </p:sp>
    </p:spTree>
    <p:extLst>
      <p:ext uri="{BB962C8B-B14F-4D97-AF65-F5344CB8AC3E}">
        <p14:creationId xmlns:p14="http://schemas.microsoft.com/office/powerpoint/2010/main" val="3159748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Autofit/>
          </a:bodyPr>
          <a:lstStyle/>
          <a:p>
            <a:r>
              <a:rPr lang="en-US" sz="3600" b="1" dirty="0" smtClean="0"/>
              <a:t>Epidemic patterns in relation to</a:t>
            </a:r>
            <a:br>
              <a:rPr lang="en-US" sz="3600" b="1" dirty="0" smtClean="0"/>
            </a:br>
            <a:r>
              <a:rPr lang="en-US" sz="3600" b="1" dirty="0" smtClean="0"/>
              <a:t>the mode of transmission</a:t>
            </a:r>
            <a:endParaRPr lang="en-US" sz="3600" b="1" dirty="0"/>
          </a:p>
        </p:txBody>
      </p:sp>
      <p:sp>
        <p:nvSpPr>
          <p:cNvPr id="3" name="Content Placeholder 2"/>
          <p:cNvSpPr>
            <a:spLocks noGrp="1"/>
          </p:cNvSpPr>
          <p:nvPr>
            <p:ph idx="1"/>
          </p:nvPr>
        </p:nvSpPr>
        <p:spPr>
          <a:xfrm>
            <a:off x="76200" y="990600"/>
            <a:ext cx="8991600" cy="5791200"/>
          </a:xfrm>
        </p:spPr>
        <p:txBody>
          <a:bodyPr>
            <a:normAutofit fontScale="92500"/>
          </a:bodyPr>
          <a:lstStyle/>
          <a:p>
            <a:pPr marL="0" indent="0">
              <a:buNone/>
            </a:pPr>
            <a:r>
              <a:rPr lang="en-US" dirty="0" smtClean="0"/>
              <a:t>      Some of the infections that are acquired through the gastro-intestinal tract characteristically occur in </a:t>
            </a:r>
            <a:r>
              <a:rPr lang="en-US" b="1" dirty="0" smtClean="0">
                <a:solidFill>
                  <a:srgbClr val="FF0000"/>
                </a:solidFill>
              </a:rPr>
              <a:t>epidemic form,</a:t>
            </a:r>
            <a:r>
              <a:rPr lang="en-US" dirty="0" smtClean="0"/>
              <a:t> for example typhoid. The pattern of an epidemic is affected by the route of transmission. A water-borne epidemic is typically explosive: it may affect people over a wide area who have no other traceable connection but the use of the same water supply. Food-borne outbreaks may be more localized, affecting persons from the same household or board in institution, those who feed communally at a hotel, restaurant, aeroplane or staff canteen, or those who have taken part in a festive dinner or picnic.</a:t>
            </a:r>
            <a:endParaRPr lang="en-US" dirty="0"/>
          </a:p>
        </p:txBody>
      </p:sp>
    </p:spTree>
    <p:extLst>
      <p:ext uri="{BB962C8B-B14F-4D97-AF65-F5344CB8AC3E}">
        <p14:creationId xmlns:p14="http://schemas.microsoft.com/office/powerpoint/2010/main" val="1816877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Autofit/>
          </a:bodyPr>
          <a:lstStyle/>
          <a:p>
            <a:r>
              <a:rPr lang="en-US" sz="3600" b="1" dirty="0" smtClean="0">
                <a:latin typeface="Times New Roman" panose="02020603050405020304" pitchFamily="18" charset="0"/>
                <a:cs typeface="Times New Roman" panose="02020603050405020304" pitchFamily="18" charset="0"/>
              </a:rPr>
              <a:t>HOST FACTORS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533400"/>
            <a:ext cx="8991600" cy="6248400"/>
          </a:xfrm>
        </p:spPr>
        <p:txBody>
          <a:bodyPr>
            <a:normAutofit fontScale="92500" lnSpcReduction="10000"/>
          </a:bodyPr>
          <a:lstStyle/>
          <a:p>
            <a:pPr marL="0" indent="0">
              <a:buNone/>
            </a:pPr>
            <a:r>
              <a:rPr lang="en-US" dirty="0" smtClean="0"/>
              <a:t>      </a:t>
            </a:r>
            <a:r>
              <a:rPr lang="en-US" sz="3000" b="1" dirty="0" smtClean="0">
                <a:solidFill>
                  <a:srgbClr val="FF0000"/>
                </a:solidFill>
                <a:latin typeface="Times New Roman" panose="02020603050405020304" pitchFamily="18" charset="0"/>
                <a:cs typeface="Times New Roman" panose="02020603050405020304" pitchFamily="18" charset="0"/>
              </a:rPr>
              <a:t>Non-specific factors in the host pay some part in preventing infection through the gastro-intestinal tract</a:t>
            </a:r>
            <a:r>
              <a:rPr lang="en-US" sz="3000" dirty="0" smtClean="0">
                <a:latin typeface="Times New Roman" panose="02020603050405020304" pitchFamily="18" charset="0"/>
                <a:cs typeface="Times New Roman" panose="02020603050405020304" pitchFamily="18" charset="0"/>
              </a:rPr>
              <a:t>. The high acid content and the antibacterial lysozyme in the stomach, and the digestive juices in the upper part of the intestinal tract destroy potentially infective organisms but do not constitute an immune barrier to infection. More significant is the specific immunity which can be derived from </a:t>
            </a:r>
            <a:r>
              <a:rPr lang="en-US" sz="3000" b="1" dirty="0" smtClean="0">
                <a:solidFill>
                  <a:srgbClr val="FF0000"/>
                </a:solidFill>
                <a:latin typeface="Times New Roman" panose="02020603050405020304" pitchFamily="18" charset="0"/>
                <a:cs typeface="Times New Roman" panose="02020603050405020304" pitchFamily="18" charset="0"/>
              </a:rPr>
              <a:t>previous infections </a:t>
            </a:r>
            <a:r>
              <a:rPr lang="en-US" sz="3000" dirty="0" smtClean="0">
                <a:latin typeface="Times New Roman" panose="02020603050405020304" pitchFamily="18" charset="0"/>
                <a:cs typeface="Times New Roman" panose="02020603050405020304" pitchFamily="18" charset="0"/>
              </a:rPr>
              <a:t>or from </a:t>
            </a:r>
            <a:r>
              <a:rPr lang="en-US" sz="3000" b="1" dirty="0" smtClean="0">
                <a:solidFill>
                  <a:srgbClr val="FF0000"/>
                </a:solidFill>
                <a:latin typeface="Times New Roman" panose="02020603050405020304" pitchFamily="18" charset="0"/>
                <a:cs typeface="Times New Roman" panose="02020603050405020304" pitchFamily="18" charset="0"/>
              </a:rPr>
              <a:t>artificial immunization? </a:t>
            </a:r>
            <a:r>
              <a:rPr lang="en-US" sz="3000" dirty="0" smtClean="0">
                <a:latin typeface="Times New Roman" panose="02020603050405020304" pitchFamily="18" charset="0"/>
                <a:cs typeface="Times New Roman" panose="02020603050405020304" pitchFamily="18" charset="0"/>
              </a:rPr>
              <a:t>Immunity is in part related to specific antibodies in the sera of those previously infected or artificially immunized. It has also been demonstrated that </a:t>
            </a:r>
            <a:r>
              <a:rPr lang="en-US" sz="3000" b="1" dirty="0" smtClean="0">
                <a:solidFill>
                  <a:srgbClr val="FF0000"/>
                </a:solidFill>
                <a:latin typeface="Times New Roman" panose="02020603050405020304" pitchFamily="18" charset="0"/>
                <a:cs typeface="Times New Roman" panose="02020603050405020304" pitchFamily="18" charset="0"/>
              </a:rPr>
              <a:t>the intestinal mucosa may acquire resistance to certain pathogens such as cholera or poliomyelitis:</a:t>
            </a:r>
            <a:r>
              <a:rPr lang="en-US" sz="3000" dirty="0" smtClean="0">
                <a:latin typeface="Times New Roman" panose="02020603050405020304" pitchFamily="18" charset="0"/>
                <a:cs typeface="Times New Roman" panose="02020603050405020304" pitchFamily="18" charset="0"/>
              </a:rPr>
              <a:t> </a:t>
            </a:r>
            <a:r>
              <a:rPr lang="en-US" sz="3000" dirty="0" smtClean="0">
                <a:solidFill>
                  <a:srgbClr val="002060"/>
                </a:solidFill>
                <a:latin typeface="Times New Roman" panose="02020603050405020304" pitchFamily="18" charset="0"/>
                <a:cs typeface="Times New Roman" panose="02020603050405020304" pitchFamily="18" charset="0"/>
              </a:rPr>
              <a:t>this local resistance is mediated through a fraction of immunoglobins</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smtClean="0">
                <a:solidFill>
                  <a:srgbClr val="002060"/>
                </a:solidFill>
                <a:latin typeface="Times New Roman" panose="02020603050405020304" pitchFamily="18" charset="0"/>
                <a:cs typeface="Times New Roman" panose="02020603050405020304" pitchFamily="18" charset="0"/>
              </a:rPr>
              <a:t>(IgA) which are secreted by the mucosa</a:t>
            </a:r>
            <a:r>
              <a:rPr lang="en-US" b="1" dirty="0" smtClean="0">
                <a:solidFill>
                  <a:srgbClr val="002060"/>
                </a:solidFill>
              </a:rPr>
              <a:t>.</a:t>
            </a:r>
            <a:endParaRPr lang="en-US" b="1" dirty="0">
              <a:solidFill>
                <a:srgbClr val="002060"/>
              </a:solidFill>
            </a:endParaRPr>
          </a:p>
        </p:txBody>
      </p:sp>
    </p:spTree>
    <p:extLst>
      <p:ext uri="{BB962C8B-B14F-4D97-AF65-F5344CB8AC3E}">
        <p14:creationId xmlns:p14="http://schemas.microsoft.com/office/powerpoint/2010/main" val="3931291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700</TotalTime>
  <Words>1734</Words>
  <Application>Microsoft Office PowerPoint</Application>
  <PresentationFormat>On-screen Show (4:3)</PresentationFormat>
  <Paragraphs>110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COMMUNICABLE DISEASES: INFECTIONS THROUGH THE GASTRO-INTESTINAL TRACT</vt:lpstr>
      <vt:lpstr>HEAD LINES</vt:lpstr>
      <vt:lpstr>INFECTIVE AGENTS</vt:lpstr>
      <vt:lpstr>PHYSICAL AND BIOLOGICAL CHARACTERISTICS</vt:lpstr>
      <vt:lpstr>TRANSMISSION</vt:lpstr>
      <vt:lpstr>The faeco-oral route</vt:lpstr>
      <vt:lpstr>PowerPoint Presentation</vt:lpstr>
      <vt:lpstr>Epidemic patterns in relation to the mode of transmission</vt:lpstr>
      <vt:lpstr>HOST FACTORS</vt:lpstr>
      <vt:lpstr>CONTROL OF THE INFECTIONS ACQUIRED THROUGH THE GASTRO-INTESTINAL TRACT</vt:lpstr>
      <vt:lpstr>DIARRHOEAL DISEASES</vt:lpstr>
      <vt:lpstr>ACUTE DIARRHOEA</vt:lpstr>
      <vt:lpstr>PERSISTENT DIARRHOEA</vt:lpstr>
      <vt:lpstr>CONTROL</vt:lpstr>
      <vt:lpstr>VIRAL INFECTIONS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Dr.mayssaa</dc:creator>
  <cp:lastModifiedBy>Dr.mayssaa</cp:lastModifiedBy>
  <cp:revision>69</cp:revision>
  <dcterms:created xsi:type="dcterms:W3CDTF">2018-11-26T12:59:31Z</dcterms:created>
  <dcterms:modified xsi:type="dcterms:W3CDTF">2018-11-28T22:35:32Z</dcterms:modified>
</cp:coreProperties>
</file>