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66" r:id="rId6"/>
    <p:sldId id="268" r:id="rId7"/>
    <p:sldId id="269" r:id="rId8"/>
    <p:sldId id="270" r:id="rId9"/>
    <p:sldId id="271" r:id="rId10"/>
    <p:sldId id="272" r:id="rId11"/>
    <p:sldId id="273" r:id="rId12"/>
    <p:sldId id="276" r:id="rId13"/>
    <p:sldId id="277" r:id="rId14"/>
    <p:sldId id="278" r:id="rId15"/>
    <p:sldId id="279" r:id="rId16"/>
    <p:sldId id="280" r:id="rId17"/>
    <p:sldId id="281" r:id="rId18"/>
    <p:sldId id="282" r:id="rId19"/>
    <p:sldId id="285" r:id="rId20"/>
    <p:sldId id="283" r:id="rId21"/>
    <p:sldId id="288" r:id="rId22"/>
    <p:sldId id="289" r:id="rId23"/>
    <p:sldId id="290" r:id="rId24"/>
    <p:sldId id="291" r:id="rId25"/>
    <p:sldId id="295" r:id="rId26"/>
    <p:sldId id="297" r:id="rId27"/>
    <p:sldId id="307" r:id="rId28"/>
    <p:sldId id="298" r:id="rId29"/>
    <p:sldId id="299" r:id="rId30"/>
    <p:sldId id="308" r:id="rId31"/>
    <p:sldId id="309" r:id="rId32"/>
    <p:sldId id="301" r:id="rId33"/>
    <p:sldId id="302" r:id="rId34"/>
    <p:sldId id="304" r:id="rId35"/>
    <p:sldId id="305" r:id="rId36"/>
    <p:sldId id="306" r:id="rId37"/>
    <p:sldId id="310" r:id="rId38"/>
    <p:sldId id="30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17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BF7F0FF-988F-4736-AB28-736F04E467DE}" type="datetimeFigureOut">
              <a:rPr lang="en-US" smtClean="0"/>
              <a:t>1/4/2018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9B7E8EB-608A-4FAA-B4C8-45F9E2FBFE9B}"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F7F0FF-988F-4736-AB28-736F04E467DE}"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E8EB-608A-4FAA-B4C8-45F9E2FBFE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F7F0FF-988F-4736-AB28-736F04E467DE}"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E8EB-608A-4FAA-B4C8-45F9E2FBFE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F7F0FF-988F-4736-AB28-736F04E467DE}"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E8EB-608A-4FAA-B4C8-45F9E2FBFE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BF7F0FF-988F-4736-AB28-736F04E467DE}"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9B7E8EB-608A-4FAA-B4C8-45F9E2FBFE9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F7F0FF-988F-4736-AB28-736F04E467DE}" type="datetimeFigureOut">
              <a:rPr lang="en-US" smtClean="0"/>
              <a:t>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E8EB-608A-4FAA-B4C8-45F9E2FBFE9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BF7F0FF-988F-4736-AB28-736F04E467DE}" type="datetimeFigureOut">
              <a:rPr lang="en-US" smtClean="0"/>
              <a:t>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7E8EB-608A-4FAA-B4C8-45F9E2FBFE9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BF7F0FF-988F-4736-AB28-736F04E467DE}" type="datetimeFigureOut">
              <a:rPr lang="en-US" smtClean="0"/>
              <a:t>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7E8EB-608A-4FAA-B4C8-45F9E2FBFE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7F0FF-988F-4736-AB28-736F04E467DE}" type="datetimeFigureOut">
              <a:rPr lang="en-US" smtClean="0"/>
              <a:t>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7E8EB-608A-4FAA-B4C8-45F9E2FBFE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F7F0FF-988F-4736-AB28-736F04E467DE}" type="datetimeFigureOut">
              <a:rPr lang="en-US" smtClean="0"/>
              <a:t>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E8EB-608A-4FAA-B4C8-45F9E2FBFE9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BF7F0FF-988F-4736-AB28-736F04E467DE}" type="datetimeFigureOut">
              <a:rPr lang="en-US" smtClean="0"/>
              <a:t>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E8EB-608A-4FAA-B4C8-45F9E2FBFE9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BF7F0FF-988F-4736-AB28-736F04E467DE}" type="datetimeFigureOut">
              <a:rPr lang="en-US" smtClean="0"/>
              <a:t>1/4/2018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9B7E8EB-608A-4FAA-B4C8-45F9E2FBFE9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Immunodeficiency </a:t>
            </a:r>
            <a:br>
              <a:rPr lang="en-US" dirty="0">
                <a:solidFill>
                  <a:srgbClr val="FF0000"/>
                </a:solidFill>
              </a:rPr>
            </a:br>
            <a:r>
              <a:rPr lang="en-US" dirty="0">
                <a:solidFill>
                  <a:srgbClr val="FF0000"/>
                </a:solidFill>
              </a:rPr>
              <a:t> Disorders </a:t>
            </a:r>
          </a:p>
        </p:txBody>
      </p:sp>
      <p:sp>
        <p:nvSpPr>
          <p:cNvPr id="3" name="Subtitle 2"/>
          <p:cNvSpPr>
            <a:spLocks noGrp="1"/>
          </p:cNvSpPr>
          <p:nvPr>
            <p:ph type="subTitle" idx="1"/>
          </p:nvPr>
        </p:nvSpPr>
        <p:spPr/>
        <p:txBody>
          <a:bodyPr/>
          <a:lstStyle/>
          <a:p>
            <a:pPr lvl="0">
              <a:buClr>
                <a:srgbClr val="F0A22E"/>
              </a:buClr>
              <a:buSzPct val="70000"/>
            </a:pPr>
            <a:r>
              <a:rPr lang="en-US" sz="3600" b="1" dirty="0">
                <a:solidFill>
                  <a:srgbClr val="4E3B30">
                    <a:shade val="75000"/>
                  </a:srgbClr>
                </a:solidFill>
                <a:latin typeface="Franklin Gothic Book"/>
              </a:rPr>
              <a:t/>
            </a:r>
            <a:br>
              <a:rPr lang="en-US" sz="3600" b="1" dirty="0">
                <a:solidFill>
                  <a:srgbClr val="4E3B30">
                    <a:shade val="75000"/>
                  </a:srgbClr>
                </a:solidFill>
                <a:latin typeface="Franklin Gothic Book"/>
              </a:rPr>
            </a:br>
            <a:r>
              <a:rPr lang="en-US" sz="3600" b="1" dirty="0">
                <a:solidFill>
                  <a:schemeClr val="bg1">
                    <a:lumMod val="95000"/>
                    <a:lumOff val="5000"/>
                  </a:schemeClr>
                </a:solidFill>
                <a:latin typeface="Franklin Gothic Book"/>
              </a:rPr>
              <a:t>Dr. </a:t>
            </a:r>
            <a:r>
              <a:rPr lang="en-US" sz="3600" b="1" dirty="0" err="1">
                <a:solidFill>
                  <a:schemeClr val="bg1">
                    <a:lumMod val="95000"/>
                    <a:lumOff val="5000"/>
                  </a:schemeClr>
                </a:solidFill>
                <a:latin typeface="Franklin Gothic Book"/>
              </a:rPr>
              <a:t>Mayssaa</a:t>
            </a:r>
            <a:r>
              <a:rPr lang="en-US" sz="3600" b="1" dirty="0">
                <a:solidFill>
                  <a:schemeClr val="bg1">
                    <a:lumMod val="95000"/>
                    <a:lumOff val="5000"/>
                  </a:schemeClr>
                </a:solidFill>
                <a:latin typeface="Franklin Gothic Book"/>
              </a:rPr>
              <a:t> </a:t>
            </a:r>
            <a:r>
              <a:rPr lang="en-US" sz="3600" b="1" dirty="0" err="1">
                <a:solidFill>
                  <a:schemeClr val="bg1">
                    <a:lumMod val="95000"/>
                    <a:lumOff val="5000"/>
                  </a:schemeClr>
                </a:solidFill>
                <a:latin typeface="Franklin Gothic Book"/>
              </a:rPr>
              <a:t>Essam</a:t>
            </a:r>
            <a:r>
              <a:rPr lang="en-US" sz="3600" b="1" dirty="0">
                <a:solidFill>
                  <a:schemeClr val="bg1">
                    <a:lumMod val="95000"/>
                    <a:lumOff val="5000"/>
                  </a:schemeClr>
                </a:solidFill>
                <a:latin typeface="Franklin Gothic Book"/>
              </a:rPr>
              <a:t/>
            </a:r>
            <a:br>
              <a:rPr lang="en-US" sz="3600" b="1" dirty="0">
                <a:solidFill>
                  <a:schemeClr val="bg1">
                    <a:lumMod val="95000"/>
                    <a:lumOff val="5000"/>
                  </a:schemeClr>
                </a:solidFill>
                <a:latin typeface="Franklin Gothic Book"/>
              </a:rPr>
            </a:br>
            <a:endParaRPr lang="en-US" sz="3600" b="1" dirty="0">
              <a:solidFill>
                <a:schemeClr val="bg1">
                  <a:lumMod val="95000"/>
                  <a:lumOff val="5000"/>
                </a:schemeClr>
              </a:solidFill>
              <a:latin typeface="Franklin Gothic Book"/>
            </a:endParaRPr>
          </a:p>
          <a:p>
            <a:endParaRPr lang="en-US" dirty="0"/>
          </a:p>
        </p:txBody>
      </p:sp>
    </p:spTree>
    <p:extLst>
      <p:ext uri="{BB962C8B-B14F-4D97-AF65-F5344CB8AC3E}">
        <p14:creationId xmlns:p14="http://schemas.microsoft.com/office/powerpoint/2010/main" val="36240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 y="76200"/>
            <a:ext cx="8839200" cy="838200"/>
          </a:xfrm>
        </p:spPr>
        <p:txBody>
          <a:bodyPr>
            <a:normAutofit/>
          </a:bodyPr>
          <a:lstStyle/>
          <a:p>
            <a:r>
              <a:rPr lang="en-US" sz="4000" dirty="0">
                <a:solidFill>
                  <a:srgbClr val="FF0000"/>
                </a:solidFill>
              </a:rPr>
              <a:t>IgA and IgG subclass </a:t>
            </a:r>
            <a:r>
              <a:rPr lang="en-US" sz="4000" dirty="0" err="1">
                <a:solidFill>
                  <a:srgbClr val="FF0000"/>
                </a:solidFill>
              </a:rPr>
              <a:t>defeciency</a:t>
            </a:r>
            <a:endParaRPr lang="en-US" sz="4000" dirty="0">
              <a:solidFill>
                <a:srgbClr val="FF0000"/>
              </a:solidFill>
            </a:endParaRPr>
          </a:p>
        </p:txBody>
      </p:sp>
      <p:sp>
        <p:nvSpPr>
          <p:cNvPr id="3" name="Content Placeholder 2"/>
          <p:cNvSpPr>
            <a:spLocks noGrp="1"/>
          </p:cNvSpPr>
          <p:nvPr>
            <p:ph idx="1"/>
          </p:nvPr>
        </p:nvSpPr>
        <p:spPr>
          <a:xfrm>
            <a:off x="152400" y="1219200"/>
            <a:ext cx="8839200" cy="5486400"/>
          </a:xfrm>
        </p:spPr>
        <p:txBody>
          <a:bodyPr>
            <a:normAutofit fontScale="92500" lnSpcReduction="20000"/>
          </a:bodyPr>
          <a:lstStyle/>
          <a:p>
            <a:pPr marL="137160" indent="0">
              <a:buNone/>
            </a:pPr>
            <a:r>
              <a:rPr lang="en-US" sz="3600" dirty="0" smtClean="0">
                <a:solidFill>
                  <a:schemeClr val="bg1"/>
                </a:solidFill>
              </a:rPr>
              <a:t>- IgA </a:t>
            </a:r>
            <a:r>
              <a:rPr lang="en-US" sz="3600" dirty="0">
                <a:solidFill>
                  <a:schemeClr val="bg1"/>
                </a:solidFill>
              </a:rPr>
              <a:t>deficiency is most </a:t>
            </a:r>
            <a:r>
              <a:rPr lang="en-US" sz="3600" dirty="0" smtClean="0">
                <a:solidFill>
                  <a:schemeClr val="bg1"/>
                </a:solidFill>
              </a:rPr>
              <a:t>common.</a:t>
            </a:r>
            <a:endParaRPr lang="en-US" sz="3600" dirty="0">
              <a:solidFill>
                <a:schemeClr val="bg1"/>
              </a:solidFill>
            </a:endParaRPr>
          </a:p>
          <a:p>
            <a:pPr marL="137160" indent="0">
              <a:buNone/>
            </a:pPr>
            <a:r>
              <a:rPr lang="en-US" sz="3600" dirty="0" smtClean="0">
                <a:solidFill>
                  <a:schemeClr val="bg1"/>
                </a:solidFill>
              </a:rPr>
              <a:t>- About </a:t>
            </a:r>
            <a:r>
              <a:rPr lang="en-US" sz="3600" dirty="0">
                <a:solidFill>
                  <a:schemeClr val="bg1"/>
                </a:solidFill>
              </a:rPr>
              <a:t>20% lack </a:t>
            </a:r>
            <a:r>
              <a:rPr lang="en-US" sz="3600" dirty="0" smtClean="0">
                <a:solidFill>
                  <a:schemeClr val="bg1"/>
                </a:solidFill>
              </a:rPr>
              <a:t>IgG2 and IgG4.</a:t>
            </a:r>
            <a:endParaRPr lang="en-US" sz="3600" dirty="0">
              <a:solidFill>
                <a:schemeClr val="bg1"/>
              </a:solidFill>
            </a:endParaRPr>
          </a:p>
          <a:p>
            <a:pPr marL="137160" indent="0">
              <a:buNone/>
            </a:pPr>
            <a:r>
              <a:rPr lang="en-US" sz="3600" dirty="0" smtClean="0">
                <a:solidFill>
                  <a:schemeClr val="bg1"/>
                </a:solidFill>
              </a:rPr>
              <a:t>- Susceptible </a:t>
            </a:r>
            <a:r>
              <a:rPr lang="en-US" sz="3600" dirty="0">
                <a:solidFill>
                  <a:schemeClr val="bg1"/>
                </a:solidFill>
              </a:rPr>
              <a:t>to pyogenic </a:t>
            </a:r>
            <a:r>
              <a:rPr lang="en-US" sz="3600" dirty="0" smtClean="0">
                <a:solidFill>
                  <a:schemeClr val="bg1"/>
                </a:solidFill>
              </a:rPr>
              <a:t>infection.</a:t>
            </a:r>
            <a:endParaRPr lang="en-US" sz="3600" dirty="0">
              <a:solidFill>
                <a:schemeClr val="bg1"/>
              </a:solidFill>
            </a:endParaRPr>
          </a:p>
          <a:p>
            <a:pPr marL="137160" indent="0">
              <a:buNone/>
            </a:pPr>
            <a:r>
              <a:rPr lang="en-US" sz="3600" dirty="0" smtClean="0">
                <a:solidFill>
                  <a:schemeClr val="bg1"/>
                </a:solidFill>
              </a:rPr>
              <a:t>- Result </a:t>
            </a:r>
            <a:r>
              <a:rPr lang="en-US" sz="3600" dirty="0">
                <a:solidFill>
                  <a:schemeClr val="bg1"/>
                </a:solidFill>
              </a:rPr>
              <a:t>from failure in </a:t>
            </a:r>
            <a:r>
              <a:rPr lang="en-US" sz="3600" dirty="0" err="1" smtClean="0">
                <a:solidFill>
                  <a:schemeClr val="bg1"/>
                </a:solidFill>
              </a:rPr>
              <a:t>terminadifferentiation</a:t>
            </a:r>
            <a:r>
              <a:rPr lang="en-US" sz="3600" dirty="0" smtClean="0">
                <a:solidFill>
                  <a:schemeClr val="bg1"/>
                </a:solidFill>
              </a:rPr>
              <a:t> of </a:t>
            </a:r>
            <a:r>
              <a:rPr lang="en-US" sz="3600" dirty="0">
                <a:solidFill>
                  <a:schemeClr val="bg1"/>
                </a:solidFill>
              </a:rPr>
              <a:t>B </a:t>
            </a:r>
            <a:r>
              <a:rPr lang="en-US" sz="3600" dirty="0" smtClean="0">
                <a:solidFill>
                  <a:schemeClr val="bg1"/>
                </a:solidFill>
              </a:rPr>
              <a:t>cells.</a:t>
            </a:r>
          </a:p>
          <a:p>
            <a:pPr marL="137160" indent="0">
              <a:buNone/>
            </a:pPr>
            <a:r>
              <a:rPr lang="en-US" sz="3600" dirty="0" smtClean="0">
                <a:solidFill>
                  <a:schemeClr val="bg1"/>
                </a:solidFill>
              </a:rPr>
              <a:t>- </a:t>
            </a:r>
            <a:r>
              <a:rPr lang="en-US" sz="3600" dirty="0">
                <a:solidFill>
                  <a:schemeClr val="bg1"/>
                </a:solidFill>
              </a:rPr>
              <a:t>Deletion of constant heavy chain genes or abnormalities of isotype switching may result in deficiencies of one or more of the IgG </a:t>
            </a:r>
            <a:r>
              <a:rPr lang="en-US" sz="3600" dirty="0" smtClean="0">
                <a:solidFill>
                  <a:schemeClr val="bg1"/>
                </a:solidFill>
              </a:rPr>
              <a:t>subclasses.</a:t>
            </a:r>
          </a:p>
          <a:p>
            <a:pPr marL="137160" indent="0">
              <a:buNone/>
            </a:pPr>
            <a:r>
              <a:rPr lang="en-US" sz="3600" dirty="0" smtClean="0">
                <a:solidFill>
                  <a:schemeClr val="bg1"/>
                </a:solidFill>
              </a:rPr>
              <a:t>-  </a:t>
            </a:r>
            <a:r>
              <a:rPr lang="en-US" sz="3600" dirty="0">
                <a:solidFill>
                  <a:schemeClr val="bg1"/>
                </a:solidFill>
              </a:rPr>
              <a:t>Patients with recurrent infection should be treated aggressively with broad-spectrum </a:t>
            </a:r>
            <a:r>
              <a:rPr lang="en-US" sz="3600" dirty="0" smtClean="0">
                <a:solidFill>
                  <a:schemeClr val="bg1"/>
                </a:solidFill>
              </a:rPr>
              <a:t>antibiotics. </a:t>
            </a:r>
            <a:endParaRPr lang="en-US" sz="3600" dirty="0">
              <a:solidFill>
                <a:schemeClr val="bg1"/>
              </a:solidFill>
            </a:endParaRPr>
          </a:p>
          <a:p>
            <a:endParaRPr lang="en-US" dirty="0"/>
          </a:p>
        </p:txBody>
      </p:sp>
    </p:spTree>
    <p:extLst>
      <p:ext uri="{BB962C8B-B14F-4D97-AF65-F5344CB8AC3E}">
        <p14:creationId xmlns:p14="http://schemas.microsoft.com/office/powerpoint/2010/main" val="3295435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Autofit/>
          </a:bodyPr>
          <a:lstStyle/>
          <a:p>
            <a:r>
              <a:rPr lang="en-US" sz="4000" dirty="0">
                <a:solidFill>
                  <a:srgbClr val="FF0000"/>
                </a:solidFill>
              </a:rPr>
              <a:t>IgA and IgG subclass </a:t>
            </a:r>
            <a:r>
              <a:rPr lang="en-US" sz="4000" dirty="0" err="1">
                <a:solidFill>
                  <a:srgbClr val="FF0000"/>
                </a:solidFill>
              </a:rPr>
              <a:t>defeciency</a:t>
            </a:r>
            <a:endParaRPr lang="en-US" sz="40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137160" indent="0">
              <a:buNone/>
            </a:pPr>
            <a:r>
              <a:rPr lang="en-US" sz="3600" dirty="0">
                <a:solidFill>
                  <a:schemeClr val="bg1"/>
                </a:solidFill>
              </a:rPr>
              <a:t>-Sometimes this disorder is associated with other </a:t>
            </a:r>
            <a:r>
              <a:rPr lang="en-US" sz="3600" dirty="0" err="1" smtClean="0">
                <a:solidFill>
                  <a:schemeClr val="bg1"/>
                </a:solidFill>
              </a:rPr>
              <a:t>immunodeficiencies</a:t>
            </a:r>
            <a:r>
              <a:rPr lang="en-US" sz="3600" dirty="0" smtClean="0">
                <a:solidFill>
                  <a:schemeClr val="bg1"/>
                </a:solidFill>
              </a:rPr>
              <a:t> </a:t>
            </a:r>
            <a:r>
              <a:rPr lang="en-US" sz="3600" dirty="0">
                <a:solidFill>
                  <a:schemeClr val="bg1"/>
                </a:solidFill>
              </a:rPr>
              <a:t>such as selective IgA deficiency or </a:t>
            </a:r>
            <a:r>
              <a:rPr lang="en-US" sz="3600" dirty="0" smtClean="0">
                <a:solidFill>
                  <a:schemeClr val="bg1"/>
                </a:solidFill>
              </a:rPr>
              <a:t>ataxia.</a:t>
            </a:r>
          </a:p>
          <a:p>
            <a:pPr marL="137160" indent="0">
              <a:buNone/>
            </a:pPr>
            <a:r>
              <a:rPr lang="en-US" sz="3600" dirty="0">
                <a:solidFill>
                  <a:schemeClr val="bg1"/>
                </a:solidFill>
              </a:rPr>
              <a:t>-</a:t>
            </a:r>
            <a:r>
              <a:rPr lang="en-US" sz="3600" dirty="0" smtClean="0">
                <a:solidFill>
                  <a:schemeClr val="bg1"/>
                </a:solidFill>
              </a:rPr>
              <a:t> Patients </a:t>
            </a:r>
            <a:r>
              <a:rPr lang="en-US" sz="3600" dirty="0">
                <a:solidFill>
                  <a:schemeClr val="bg1"/>
                </a:solidFill>
              </a:rPr>
              <a:t>with selective IgA deficiency should not be treated </a:t>
            </a:r>
            <a:r>
              <a:rPr lang="en-US" sz="3600" dirty="0">
                <a:solidFill>
                  <a:srgbClr val="FF0000"/>
                </a:solidFill>
              </a:rPr>
              <a:t>with gamma globulins</a:t>
            </a:r>
            <a:r>
              <a:rPr lang="en-US" sz="3600" dirty="0">
                <a:solidFill>
                  <a:schemeClr val="bg1"/>
                </a:solidFill>
              </a:rPr>
              <a:t>. Therapeutic gamma globulin contains only a small quantity of IgA and this is not likely to reach mucosal secretions through parenteral administration.</a:t>
            </a:r>
          </a:p>
        </p:txBody>
      </p:sp>
    </p:spTree>
    <p:extLst>
      <p:ext uri="{BB962C8B-B14F-4D97-AF65-F5344CB8AC3E}">
        <p14:creationId xmlns:p14="http://schemas.microsoft.com/office/powerpoint/2010/main" val="173727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371600"/>
          </a:xfrm>
        </p:spPr>
        <p:txBody>
          <a:bodyPr>
            <a:noAutofit/>
          </a:bodyPr>
          <a:lstStyle/>
          <a:p>
            <a:r>
              <a:rPr lang="en-US" sz="4000" dirty="0" err="1" smtClean="0">
                <a:solidFill>
                  <a:srgbClr val="FF0000"/>
                </a:solidFill>
              </a:rPr>
              <a:t>Hypogammaglobulinaemia</a:t>
            </a:r>
            <a:r>
              <a:rPr lang="en-US" sz="4000" dirty="0" smtClean="0">
                <a:solidFill>
                  <a:srgbClr val="FF0000"/>
                </a:solidFill>
              </a:rPr>
              <a:t> </a:t>
            </a:r>
            <a:r>
              <a:rPr lang="en-US" sz="4000" dirty="0">
                <a:solidFill>
                  <a:srgbClr val="FF0000"/>
                </a:solidFill>
              </a:rPr>
              <a:t>of infancy</a:t>
            </a:r>
          </a:p>
        </p:txBody>
      </p:sp>
      <p:sp>
        <p:nvSpPr>
          <p:cNvPr id="3" name="Content Placeholder 2"/>
          <p:cNvSpPr>
            <a:spLocks noGrp="1"/>
          </p:cNvSpPr>
          <p:nvPr>
            <p:ph idx="1"/>
          </p:nvPr>
        </p:nvSpPr>
        <p:spPr>
          <a:xfrm>
            <a:off x="0" y="1295400"/>
            <a:ext cx="9067800" cy="5486400"/>
          </a:xfrm>
        </p:spPr>
        <p:txBody>
          <a:bodyPr>
            <a:noAutofit/>
          </a:bodyPr>
          <a:lstStyle/>
          <a:p>
            <a:pPr marL="137160" indent="0">
              <a:buNone/>
            </a:pPr>
            <a:r>
              <a:rPr lang="en-US" sz="3600" dirty="0" smtClean="0"/>
              <a:t>-  </a:t>
            </a:r>
            <a:r>
              <a:rPr lang="en-US" sz="3200" dirty="0" smtClean="0">
                <a:solidFill>
                  <a:schemeClr val="bg1"/>
                </a:solidFill>
              </a:rPr>
              <a:t>All </a:t>
            </a:r>
            <a:r>
              <a:rPr lang="en-US" sz="3200" dirty="0">
                <a:solidFill>
                  <a:schemeClr val="bg1"/>
                </a:solidFill>
              </a:rPr>
              <a:t>infants develop </a:t>
            </a:r>
            <a:r>
              <a:rPr lang="en-US" sz="3200" dirty="0" smtClean="0">
                <a:solidFill>
                  <a:schemeClr val="bg1"/>
                </a:solidFill>
              </a:rPr>
              <a:t>physiologic </a:t>
            </a:r>
            <a:r>
              <a:rPr lang="en-US" sz="3200" dirty="0" err="1" smtClean="0">
                <a:solidFill>
                  <a:schemeClr val="bg1"/>
                </a:solidFill>
              </a:rPr>
              <a:t>hypogammaglobulinemia</a:t>
            </a:r>
            <a:r>
              <a:rPr lang="en-US" sz="3200" dirty="0" smtClean="0">
                <a:solidFill>
                  <a:schemeClr val="bg1"/>
                </a:solidFill>
              </a:rPr>
              <a:t> </a:t>
            </a:r>
            <a:r>
              <a:rPr lang="en-US" sz="3200" dirty="0">
                <a:solidFill>
                  <a:schemeClr val="bg1"/>
                </a:solidFill>
              </a:rPr>
              <a:t>at approximately 5 to 6 months of age. </a:t>
            </a:r>
            <a:r>
              <a:rPr lang="en-US" sz="3200" dirty="0">
                <a:solidFill>
                  <a:srgbClr val="FF0000"/>
                </a:solidFill>
              </a:rPr>
              <a:t>At this time, maternal IgG is slowly catabolized</a:t>
            </a:r>
            <a:r>
              <a:rPr lang="en-US" sz="3200" dirty="0">
                <a:solidFill>
                  <a:schemeClr val="bg1"/>
                </a:solidFill>
              </a:rPr>
              <a:t>, the infant begins synthesizing its own IgG by this </a:t>
            </a:r>
            <a:r>
              <a:rPr lang="en-US" sz="3200" dirty="0" smtClean="0">
                <a:solidFill>
                  <a:schemeClr val="bg1"/>
                </a:solidFill>
              </a:rPr>
              <a:t>age.</a:t>
            </a:r>
          </a:p>
          <a:p>
            <a:pPr marL="137160" indent="0">
              <a:buNone/>
            </a:pPr>
            <a:r>
              <a:rPr lang="en-US" sz="3200" dirty="0" smtClean="0">
                <a:solidFill>
                  <a:schemeClr val="bg1"/>
                </a:solidFill>
              </a:rPr>
              <a:t>-  Infant </a:t>
            </a:r>
            <a:r>
              <a:rPr lang="en-US" sz="3200" dirty="0">
                <a:solidFill>
                  <a:schemeClr val="bg1"/>
                </a:solidFill>
              </a:rPr>
              <a:t>may fail to initiate IgG synthesis at this time, resulting in a prolonged period of </a:t>
            </a:r>
            <a:r>
              <a:rPr lang="en-US" sz="3200" dirty="0" smtClean="0">
                <a:solidFill>
                  <a:schemeClr val="bg1"/>
                </a:solidFill>
              </a:rPr>
              <a:t> </a:t>
            </a:r>
            <a:r>
              <a:rPr lang="en-US" sz="3200" dirty="0" err="1">
                <a:solidFill>
                  <a:schemeClr val="bg1"/>
                </a:solidFill>
              </a:rPr>
              <a:t>hypogammaglobulinemia</a:t>
            </a:r>
            <a:r>
              <a:rPr lang="en-US" sz="3200" dirty="0">
                <a:solidFill>
                  <a:schemeClr val="bg1"/>
                </a:solidFill>
              </a:rPr>
              <a:t> termed transient </a:t>
            </a:r>
            <a:r>
              <a:rPr lang="en-US" sz="3200" dirty="0" err="1" smtClean="0">
                <a:solidFill>
                  <a:schemeClr val="bg1"/>
                </a:solidFill>
              </a:rPr>
              <a:t>hypogammaglobulinemia</a:t>
            </a:r>
            <a:r>
              <a:rPr lang="en-US" sz="3200" dirty="0" smtClean="0">
                <a:solidFill>
                  <a:schemeClr val="bg1"/>
                </a:solidFill>
              </a:rPr>
              <a:t> </a:t>
            </a:r>
            <a:r>
              <a:rPr lang="en-US" sz="3200" dirty="0">
                <a:solidFill>
                  <a:schemeClr val="bg1"/>
                </a:solidFill>
              </a:rPr>
              <a:t>of infancy (THI). </a:t>
            </a:r>
          </a:p>
        </p:txBody>
      </p:sp>
    </p:spTree>
    <p:extLst>
      <p:ext uri="{BB962C8B-B14F-4D97-AF65-F5344CB8AC3E}">
        <p14:creationId xmlns:p14="http://schemas.microsoft.com/office/powerpoint/2010/main" val="94694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15400" cy="762000"/>
          </a:xfrm>
        </p:spPr>
        <p:txBody>
          <a:bodyPr>
            <a:noAutofit/>
          </a:bodyPr>
          <a:lstStyle/>
          <a:p>
            <a:r>
              <a:rPr lang="en-US" sz="4000" dirty="0" err="1">
                <a:solidFill>
                  <a:srgbClr val="FF0000"/>
                </a:solidFill>
              </a:rPr>
              <a:t>Hypogamaglobulinaemia</a:t>
            </a:r>
            <a:r>
              <a:rPr lang="en-US" sz="4000" dirty="0">
                <a:solidFill>
                  <a:srgbClr val="FF0000"/>
                </a:solidFill>
              </a:rPr>
              <a:t> of infancy</a:t>
            </a:r>
          </a:p>
        </p:txBody>
      </p:sp>
      <p:sp>
        <p:nvSpPr>
          <p:cNvPr id="3" name="Content Placeholder 2"/>
          <p:cNvSpPr>
            <a:spLocks noGrp="1"/>
          </p:cNvSpPr>
          <p:nvPr>
            <p:ph idx="1"/>
          </p:nvPr>
        </p:nvSpPr>
        <p:spPr>
          <a:xfrm>
            <a:off x="152400" y="1447800"/>
            <a:ext cx="8991600" cy="5410200"/>
          </a:xfrm>
        </p:spPr>
        <p:txBody>
          <a:bodyPr>
            <a:normAutofit/>
          </a:bodyPr>
          <a:lstStyle/>
          <a:p>
            <a:pPr marL="137160" indent="0">
              <a:buNone/>
            </a:pPr>
            <a:r>
              <a:rPr lang="en-US" sz="3600" dirty="0" smtClean="0">
                <a:solidFill>
                  <a:schemeClr val="bg1"/>
                </a:solidFill>
              </a:rPr>
              <a:t>- THI is </a:t>
            </a:r>
            <a:r>
              <a:rPr lang="en-US" sz="3600" dirty="0">
                <a:solidFill>
                  <a:schemeClr val="bg1"/>
                </a:solidFill>
              </a:rPr>
              <a:t>more </a:t>
            </a:r>
            <a:r>
              <a:rPr lang="en-US" sz="3600" dirty="0" smtClean="0">
                <a:solidFill>
                  <a:schemeClr val="bg1"/>
                </a:solidFill>
              </a:rPr>
              <a:t>prolonged </a:t>
            </a:r>
            <a:r>
              <a:rPr lang="en-US" sz="3600" dirty="0">
                <a:solidFill>
                  <a:schemeClr val="bg1"/>
                </a:solidFill>
              </a:rPr>
              <a:t>in premature infants because of </a:t>
            </a:r>
            <a:r>
              <a:rPr lang="en-US" sz="3600" dirty="0">
                <a:solidFill>
                  <a:srgbClr val="FF0000"/>
                </a:solidFill>
              </a:rPr>
              <a:t>decreased </a:t>
            </a:r>
            <a:r>
              <a:rPr lang="en-US" sz="3600" dirty="0" err="1">
                <a:solidFill>
                  <a:srgbClr val="FF0000"/>
                </a:solidFill>
              </a:rPr>
              <a:t>transplacental</a:t>
            </a:r>
            <a:r>
              <a:rPr lang="en-US" sz="3600" dirty="0">
                <a:solidFill>
                  <a:srgbClr val="FF0000"/>
                </a:solidFill>
              </a:rPr>
              <a:t> maternal IgG at birth</a:t>
            </a:r>
            <a:r>
              <a:rPr lang="en-US" sz="3600" dirty="0" smtClean="0">
                <a:solidFill>
                  <a:schemeClr val="bg1"/>
                </a:solidFill>
              </a:rPr>
              <a:t>.</a:t>
            </a:r>
          </a:p>
          <a:p>
            <a:pPr marL="137160" indent="0">
              <a:buNone/>
            </a:pPr>
            <a:r>
              <a:rPr lang="en-US" sz="3600" dirty="0" smtClean="0">
                <a:solidFill>
                  <a:schemeClr val="bg1"/>
                </a:solidFill>
              </a:rPr>
              <a:t>-  </a:t>
            </a:r>
            <a:r>
              <a:rPr lang="en-US" sz="3600" dirty="0">
                <a:solidFill>
                  <a:schemeClr val="bg1"/>
                </a:solidFill>
              </a:rPr>
              <a:t>Infant with THI begins to </a:t>
            </a:r>
            <a:r>
              <a:rPr lang="en-US" sz="3600" dirty="0" smtClean="0">
                <a:solidFill>
                  <a:schemeClr val="bg1"/>
                </a:solidFill>
              </a:rPr>
              <a:t>recurrent </a:t>
            </a:r>
            <a:r>
              <a:rPr lang="en-US" sz="3600" dirty="0">
                <a:solidFill>
                  <a:schemeClr val="bg1"/>
                </a:solidFill>
              </a:rPr>
              <a:t>respiratory tract infections and exhibit poor or absent antibody responses to vaccines. Spontaneous recovery occurs by 18 to 24 months</a:t>
            </a:r>
            <a:r>
              <a:rPr lang="en-US" sz="3600" dirty="0" smtClean="0">
                <a:solidFill>
                  <a:schemeClr val="bg1"/>
                </a:solidFill>
              </a:rPr>
              <a:t>.</a:t>
            </a:r>
          </a:p>
        </p:txBody>
      </p:sp>
    </p:spTree>
    <p:extLst>
      <p:ext uri="{BB962C8B-B14F-4D97-AF65-F5344CB8AC3E}">
        <p14:creationId xmlns:p14="http://schemas.microsoft.com/office/powerpoint/2010/main" val="335031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bodyPr>
          <a:lstStyle/>
          <a:p>
            <a:r>
              <a:rPr lang="en-US" sz="4000" dirty="0" err="1">
                <a:solidFill>
                  <a:srgbClr val="FF0000"/>
                </a:solidFill>
              </a:rPr>
              <a:t>Hypogamaglobulinaemia</a:t>
            </a:r>
            <a:r>
              <a:rPr lang="en-US" sz="4000" dirty="0">
                <a:solidFill>
                  <a:srgbClr val="FF0000"/>
                </a:solidFill>
              </a:rPr>
              <a:t> of infancy</a:t>
            </a:r>
          </a:p>
        </p:txBody>
      </p:sp>
      <p:sp>
        <p:nvSpPr>
          <p:cNvPr id="3" name="Content Placeholder 2"/>
          <p:cNvSpPr>
            <a:spLocks noGrp="1"/>
          </p:cNvSpPr>
          <p:nvPr>
            <p:ph idx="1"/>
          </p:nvPr>
        </p:nvSpPr>
        <p:spPr>
          <a:xfrm>
            <a:off x="0" y="1143000"/>
            <a:ext cx="9144000" cy="5410200"/>
          </a:xfrm>
        </p:spPr>
        <p:txBody>
          <a:bodyPr>
            <a:normAutofit lnSpcReduction="10000"/>
          </a:bodyPr>
          <a:lstStyle/>
          <a:p>
            <a:pPr marL="137160" indent="0">
              <a:buNone/>
            </a:pPr>
            <a:r>
              <a:rPr lang="en-US" sz="3800" dirty="0" smtClean="0">
                <a:solidFill>
                  <a:schemeClr val="bg1"/>
                </a:solidFill>
              </a:rPr>
              <a:t>- Some </a:t>
            </a:r>
            <a:r>
              <a:rPr lang="en-US" sz="3800" dirty="0">
                <a:solidFill>
                  <a:schemeClr val="bg1"/>
                </a:solidFill>
              </a:rPr>
              <a:t>of these infants may benefit from intravenous immunoglobulin (</a:t>
            </a:r>
            <a:r>
              <a:rPr lang="en-US" sz="3800" dirty="0" err="1">
                <a:solidFill>
                  <a:schemeClr val="bg1"/>
                </a:solidFill>
              </a:rPr>
              <a:t>IVIg</a:t>
            </a:r>
            <a:r>
              <a:rPr lang="en-US" sz="3800" dirty="0">
                <a:solidFill>
                  <a:schemeClr val="bg1"/>
                </a:solidFill>
              </a:rPr>
              <a:t>) infusions or continuous antibiotic treatment. </a:t>
            </a:r>
          </a:p>
          <a:p>
            <a:pPr marL="137160" indent="0">
              <a:buNone/>
            </a:pPr>
            <a:r>
              <a:rPr lang="en-US" sz="3800" dirty="0" smtClean="0">
                <a:solidFill>
                  <a:schemeClr val="bg1"/>
                </a:solidFill>
              </a:rPr>
              <a:t>- Infections </a:t>
            </a:r>
            <a:r>
              <a:rPr lang="en-US" sz="3800" dirty="0">
                <a:solidFill>
                  <a:schemeClr val="bg1"/>
                </a:solidFill>
              </a:rPr>
              <a:t>may be caused by pneumococci, H. </a:t>
            </a:r>
            <a:r>
              <a:rPr lang="en-US" sz="3800" dirty="0" err="1">
                <a:solidFill>
                  <a:schemeClr val="bg1"/>
                </a:solidFill>
              </a:rPr>
              <a:t>influenzae</a:t>
            </a:r>
            <a:r>
              <a:rPr lang="en-US" sz="3800" dirty="0">
                <a:solidFill>
                  <a:schemeClr val="bg1"/>
                </a:solidFill>
              </a:rPr>
              <a:t> or other pyogenic </a:t>
            </a:r>
            <a:r>
              <a:rPr lang="en-US" sz="3800" dirty="0" smtClean="0">
                <a:solidFill>
                  <a:schemeClr val="bg1"/>
                </a:solidFill>
              </a:rPr>
              <a:t>organisms, chronic </a:t>
            </a:r>
            <a:r>
              <a:rPr lang="en-US" sz="3800" dirty="0">
                <a:solidFill>
                  <a:schemeClr val="bg1"/>
                </a:solidFill>
              </a:rPr>
              <a:t>lung disease or intestinal malabsorption may be present.</a:t>
            </a:r>
          </a:p>
          <a:p>
            <a:pPr>
              <a:buFontTx/>
              <a:buChar char="-"/>
            </a:pPr>
            <a:endParaRPr lang="en-US" sz="3800" dirty="0">
              <a:solidFill>
                <a:schemeClr val="bg1"/>
              </a:solidFill>
            </a:endParaRPr>
          </a:p>
          <a:p>
            <a:endParaRPr lang="en-US" dirty="0"/>
          </a:p>
        </p:txBody>
      </p:sp>
    </p:spTree>
    <p:extLst>
      <p:ext uri="{BB962C8B-B14F-4D97-AF65-F5344CB8AC3E}">
        <p14:creationId xmlns:p14="http://schemas.microsoft.com/office/powerpoint/2010/main" val="1428377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219200"/>
          </a:xfrm>
        </p:spPr>
        <p:txBody>
          <a:bodyPr>
            <a:normAutofit fontScale="90000"/>
          </a:bodyPr>
          <a:lstStyle/>
          <a:p>
            <a:r>
              <a:rPr lang="en-US" sz="4400" dirty="0">
                <a:solidFill>
                  <a:srgbClr val="FF0000"/>
                </a:solidFill>
              </a:rPr>
              <a:t>Common Variable Immunodeficiency (CVID</a:t>
            </a:r>
            <a:r>
              <a:rPr lang="en-US" sz="4000" dirty="0">
                <a:solidFill>
                  <a:srgbClr val="FF0000"/>
                </a:solidFill>
              </a:rPr>
              <a:t>)</a:t>
            </a:r>
          </a:p>
        </p:txBody>
      </p:sp>
      <p:sp>
        <p:nvSpPr>
          <p:cNvPr id="3" name="Content Placeholder 2"/>
          <p:cNvSpPr>
            <a:spLocks noGrp="1"/>
          </p:cNvSpPr>
          <p:nvPr>
            <p:ph idx="1"/>
          </p:nvPr>
        </p:nvSpPr>
        <p:spPr>
          <a:xfrm>
            <a:off x="0" y="1219200"/>
            <a:ext cx="8991600" cy="5410200"/>
          </a:xfrm>
        </p:spPr>
        <p:txBody>
          <a:bodyPr/>
          <a:lstStyle/>
          <a:p>
            <a:pPr marL="137160" indent="0">
              <a:buNone/>
            </a:pPr>
            <a:r>
              <a:rPr lang="en-US" sz="3600" dirty="0" smtClean="0">
                <a:solidFill>
                  <a:schemeClr val="bg1"/>
                </a:solidFill>
              </a:rPr>
              <a:t>- There </a:t>
            </a:r>
            <a:r>
              <a:rPr lang="en-US" sz="3600" dirty="0">
                <a:solidFill>
                  <a:schemeClr val="bg1"/>
                </a:solidFill>
              </a:rPr>
              <a:t>are </a:t>
            </a:r>
            <a:r>
              <a:rPr lang="en-US" sz="3600" dirty="0">
                <a:solidFill>
                  <a:srgbClr val="FF0000"/>
                </a:solidFill>
              </a:rPr>
              <a:t>defect in T cell signaling to B </a:t>
            </a:r>
            <a:r>
              <a:rPr lang="en-US" sz="3600" dirty="0" smtClean="0">
                <a:solidFill>
                  <a:srgbClr val="FF0000"/>
                </a:solidFill>
              </a:rPr>
              <a:t>cells.</a:t>
            </a:r>
            <a:endParaRPr lang="en-US" sz="3600" dirty="0">
              <a:solidFill>
                <a:srgbClr val="FF0000"/>
              </a:solidFill>
            </a:endParaRPr>
          </a:p>
          <a:p>
            <a:pPr marL="137160" indent="0">
              <a:buNone/>
            </a:pPr>
            <a:r>
              <a:rPr lang="en-US" sz="3600" dirty="0" smtClean="0">
                <a:solidFill>
                  <a:schemeClr val="bg1"/>
                </a:solidFill>
              </a:rPr>
              <a:t>- May </a:t>
            </a:r>
            <a:r>
              <a:rPr lang="en-US" sz="3600" dirty="0">
                <a:solidFill>
                  <a:schemeClr val="bg1"/>
                </a:solidFill>
              </a:rPr>
              <a:t>follow viral infection</a:t>
            </a:r>
          </a:p>
          <a:p>
            <a:pPr marL="137160" indent="0">
              <a:buNone/>
            </a:pPr>
            <a:r>
              <a:rPr lang="en-US" sz="3600" dirty="0" smtClean="0">
                <a:solidFill>
                  <a:schemeClr val="bg1"/>
                </a:solidFill>
              </a:rPr>
              <a:t>- Pyogenic </a:t>
            </a:r>
            <a:r>
              <a:rPr lang="en-US" sz="3600" dirty="0">
                <a:solidFill>
                  <a:schemeClr val="bg1"/>
                </a:solidFill>
              </a:rPr>
              <a:t>infection</a:t>
            </a:r>
          </a:p>
          <a:p>
            <a:pPr marL="137160" indent="0">
              <a:buNone/>
            </a:pPr>
            <a:r>
              <a:rPr lang="en-US" sz="3600" dirty="0" smtClean="0">
                <a:solidFill>
                  <a:schemeClr val="bg1"/>
                </a:solidFill>
              </a:rPr>
              <a:t>- 80</a:t>
            </a:r>
            <a:r>
              <a:rPr lang="en-US" sz="3600" dirty="0">
                <a:solidFill>
                  <a:schemeClr val="bg1"/>
                </a:solidFill>
              </a:rPr>
              <a:t>% of patients have B cells that are not </a:t>
            </a:r>
            <a:r>
              <a:rPr lang="en-US" sz="3600" dirty="0" smtClean="0">
                <a:solidFill>
                  <a:schemeClr val="bg1"/>
                </a:solidFill>
              </a:rPr>
              <a:t>functioning.</a:t>
            </a:r>
            <a:endParaRPr lang="en-US" sz="3600" dirty="0">
              <a:solidFill>
                <a:schemeClr val="bg1"/>
              </a:solidFill>
            </a:endParaRPr>
          </a:p>
          <a:p>
            <a:pPr marL="137160" indent="0">
              <a:buNone/>
            </a:pPr>
            <a:r>
              <a:rPr lang="en-US" sz="3600" dirty="0" smtClean="0">
                <a:solidFill>
                  <a:schemeClr val="bg1"/>
                </a:solidFill>
              </a:rPr>
              <a:t>- B </a:t>
            </a:r>
            <a:r>
              <a:rPr lang="en-US" sz="3600" dirty="0">
                <a:solidFill>
                  <a:schemeClr val="bg1"/>
                </a:solidFill>
              </a:rPr>
              <a:t>cells are not defective. They fail to receive signaling from T </a:t>
            </a:r>
            <a:r>
              <a:rPr lang="en-US" sz="3600" dirty="0" smtClean="0">
                <a:solidFill>
                  <a:schemeClr val="bg1"/>
                </a:solidFill>
              </a:rPr>
              <a:t>lymphocytes.</a:t>
            </a:r>
            <a:endParaRPr lang="en-US" sz="3600" dirty="0">
              <a:solidFill>
                <a:schemeClr val="bg1"/>
              </a:solidFill>
            </a:endParaRPr>
          </a:p>
          <a:p>
            <a:pPr marL="137160" indent="0">
              <a:buNone/>
            </a:pPr>
            <a:endParaRPr lang="en-US" dirty="0"/>
          </a:p>
        </p:txBody>
      </p:sp>
    </p:spTree>
    <p:extLst>
      <p:ext uri="{BB962C8B-B14F-4D97-AF65-F5344CB8AC3E}">
        <p14:creationId xmlns:p14="http://schemas.microsoft.com/office/powerpoint/2010/main" val="3277210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rPr>
              <a:t>T</a:t>
            </a:r>
            <a:r>
              <a:rPr lang="en-US" sz="4000" dirty="0" smtClean="0">
                <a:solidFill>
                  <a:srgbClr val="FF0000"/>
                </a:solidFill>
              </a:rPr>
              <a:t> </a:t>
            </a:r>
            <a:r>
              <a:rPr lang="en-US" sz="4000" dirty="0">
                <a:solidFill>
                  <a:srgbClr val="FF0000"/>
                </a:solidFill>
              </a:rPr>
              <a:t>CELL DEFICIENCY</a:t>
            </a:r>
          </a:p>
        </p:txBody>
      </p:sp>
      <p:sp>
        <p:nvSpPr>
          <p:cNvPr id="3" name="Content Placeholder 2"/>
          <p:cNvSpPr>
            <a:spLocks noGrp="1"/>
          </p:cNvSpPr>
          <p:nvPr>
            <p:ph idx="1"/>
          </p:nvPr>
        </p:nvSpPr>
        <p:spPr/>
        <p:txBody>
          <a:bodyPr>
            <a:normAutofit/>
          </a:bodyPr>
          <a:lstStyle/>
          <a:p>
            <a:pPr marL="137160" indent="0">
              <a:buNone/>
            </a:pPr>
            <a:r>
              <a:rPr lang="en-US" sz="3600" dirty="0">
                <a:solidFill>
                  <a:schemeClr val="bg1"/>
                </a:solidFill>
              </a:rPr>
              <a:t>- </a:t>
            </a:r>
            <a:r>
              <a:rPr lang="en-US" sz="3600" dirty="0" err="1">
                <a:solidFill>
                  <a:schemeClr val="bg1"/>
                </a:solidFill>
              </a:rPr>
              <a:t>DiGeorge's</a:t>
            </a:r>
            <a:r>
              <a:rPr lang="en-US" sz="3600" dirty="0">
                <a:solidFill>
                  <a:schemeClr val="bg1"/>
                </a:solidFill>
              </a:rPr>
              <a:t> syndrome (Congenital </a:t>
            </a:r>
            <a:r>
              <a:rPr lang="en-US" sz="3600" dirty="0" err="1">
                <a:solidFill>
                  <a:schemeClr val="bg1"/>
                </a:solidFill>
              </a:rPr>
              <a:t>Thymic</a:t>
            </a:r>
            <a:r>
              <a:rPr lang="en-US" sz="3600" dirty="0">
                <a:solidFill>
                  <a:schemeClr val="bg1"/>
                </a:solidFill>
              </a:rPr>
              <a:t> Aplasia, Immune Deficiency with Hypoparathyroidism) </a:t>
            </a:r>
            <a:r>
              <a:rPr lang="en-US" sz="3600" dirty="0" smtClean="0">
                <a:solidFill>
                  <a:schemeClr val="bg1"/>
                </a:solidFill>
              </a:rPr>
              <a:t>.</a:t>
            </a:r>
          </a:p>
          <a:p>
            <a:pPr marL="137160" indent="0">
              <a:buNone/>
            </a:pPr>
            <a:r>
              <a:rPr lang="en-US" sz="3600" dirty="0" smtClean="0">
                <a:solidFill>
                  <a:schemeClr val="bg1"/>
                </a:solidFill>
              </a:rPr>
              <a:t>- Purine </a:t>
            </a:r>
            <a:r>
              <a:rPr lang="en-US" sz="3600" dirty="0">
                <a:solidFill>
                  <a:schemeClr val="bg1"/>
                </a:solidFill>
              </a:rPr>
              <a:t>Nucleoside  Phosphorylase </a:t>
            </a:r>
            <a:endParaRPr lang="en-US" sz="3600" dirty="0" smtClean="0">
              <a:solidFill>
                <a:schemeClr val="bg1"/>
              </a:solidFill>
            </a:endParaRPr>
          </a:p>
          <a:p>
            <a:pPr marL="137160" indent="0">
              <a:buNone/>
            </a:pPr>
            <a:r>
              <a:rPr lang="en-US" sz="3600" dirty="0" smtClean="0">
                <a:solidFill>
                  <a:schemeClr val="bg1"/>
                </a:solidFill>
              </a:rPr>
              <a:t>  (</a:t>
            </a:r>
            <a:r>
              <a:rPr lang="en-US" sz="3600" dirty="0">
                <a:solidFill>
                  <a:schemeClr val="bg1"/>
                </a:solidFill>
              </a:rPr>
              <a:t>PNP</a:t>
            </a:r>
            <a:r>
              <a:rPr lang="en-US" sz="3600" dirty="0" smtClean="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2867947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sz="4000" dirty="0" err="1">
                <a:solidFill>
                  <a:srgbClr val="FF0000"/>
                </a:solidFill>
              </a:rPr>
              <a:t>DiGeorge's</a:t>
            </a:r>
            <a:r>
              <a:rPr lang="en-US" sz="4000" dirty="0">
                <a:solidFill>
                  <a:srgbClr val="FF0000"/>
                </a:solidFill>
              </a:rPr>
              <a:t> syndrome </a:t>
            </a:r>
          </a:p>
        </p:txBody>
      </p:sp>
      <p:sp>
        <p:nvSpPr>
          <p:cNvPr id="3" name="Content Placeholder 2"/>
          <p:cNvSpPr>
            <a:spLocks noGrp="1"/>
          </p:cNvSpPr>
          <p:nvPr>
            <p:ph idx="1"/>
          </p:nvPr>
        </p:nvSpPr>
        <p:spPr>
          <a:xfrm>
            <a:off x="152400" y="762000"/>
            <a:ext cx="8839200" cy="5867400"/>
          </a:xfrm>
        </p:spPr>
        <p:txBody>
          <a:bodyPr>
            <a:noAutofit/>
          </a:bodyPr>
          <a:lstStyle/>
          <a:p>
            <a:pPr marL="137160" indent="0">
              <a:buNone/>
            </a:pPr>
            <a:r>
              <a:rPr lang="en-US" sz="3200" dirty="0" smtClean="0">
                <a:solidFill>
                  <a:schemeClr val="bg1"/>
                </a:solidFill>
              </a:rPr>
              <a:t>- </a:t>
            </a:r>
            <a:r>
              <a:rPr lang="en-US" sz="3200" dirty="0">
                <a:solidFill>
                  <a:schemeClr val="bg1"/>
                </a:solidFill>
              </a:rPr>
              <a:t>During 6 to 8 weeks of intrauterine life, the thymus and parathyroid glands develop from epithelial </a:t>
            </a:r>
            <a:r>
              <a:rPr lang="en-US" sz="3200" dirty="0" err="1" smtClean="0">
                <a:solidFill>
                  <a:schemeClr val="bg1"/>
                </a:solidFill>
              </a:rPr>
              <a:t>evaginations.DiGeorge</a:t>
            </a:r>
            <a:r>
              <a:rPr lang="en-US" sz="3200" dirty="0" smtClean="0">
                <a:solidFill>
                  <a:schemeClr val="bg1"/>
                </a:solidFill>
              </a:rPr>
              <a:t> syndrome  is the result of interference with normal embryonic development at </a:t>
            </a:r>
            <a:r>
              <a:rPr lang="en-US" sz="3200" dirty="0">
                <a:solidFill>
                  <a:schemeClr val="bg1"/>
                </a:solidFill>
              </a:rPr>
              <a:t>approximately 12 weeks of gestation</a:t>
            </a:r>
            <a:r>
              <a:rPr lang="en-US" sz="3200" dirty="0" smtClean="0">
                <a:solidFill>
                  <a:schemeClr val="bg1"/>
                </a:solidFill>
              </a:rPr>
              <a:t>.</a:t>
            </a:r>
          </a:p>
          <a:p>
            <a:pPr marL="137160" indent="0">
              <a:buNone/>
            </a:pPr>
            <a:r>
              <a:rPr lang="en-US" sz="3200" dirty="0" smtClean="0">
                <a:solidFill>
                  <a:schemeClr val="bg1"/>
                </a:solidFill>
              </a:rPr>
              <a:t>- The </a:t>
            </a:r>
            <a:r>
              <a:rPr lang="en-US" sz="3200" dirty="0">
                <a:solidFill>
                  <a:schemeClr val="bg1"/>
                </a:solidFill>
              </a:rPr>
              <a:t>most frequent presenting sign in patients with </a:t>
            </a:r>
            <a:r>
              <a:rPr lang="en-US" sz="3200" dirty="0" smtClean="0">
                <a:solidFill>
                  <a:schemeClr val="bg1"/>
                </a:solidFill>
              </a:rPr>
              <a:t>this </a:t>
            </a:r>
            <a:r>
              <a:rPr lang="en-US" sz="3200" dirty="0">
                <a:solidFill>
                  <a:schemeClr val="bg1"/>
                </a:solidFill>
              </a:rPr>
              <a:t>syndrome  occurs in the first 24 hours of life with hypocalcemia that is resistant to </a:t>
            </a:r>
            <a:r>
              <a:rPr lang="en-US" sz="3200" dirty="0" smtClean="0">
                <a:solidFill>
                  <a:schemeClr val="bg1"/>
                </a:solidFill>
              </a:rPr>
              <a:t>therapy</a:t>
            </a:r>
            <a:r>
              <a:rPr lang="en-US" sz="3200" dirty="0">
                <a:solidFill>
                  <a:schemeClr val="bg1"/>
                </a:solidFill>
              </a:rPr>
              <a:t>. Neonatal tetany and various types of congenital </a:t>
            </a:r>
            <a:r>
              <a:rPr lang="en-US" sz="3200" dirty="0" smtClean="0">
                <a:solidFill>
                  <a:schemeClr val="bg1"/>
                </a:solidFill>
              </a:rPr>
              <a:t>syndromes  </a:t>
            </a:r>
            <a:r>
              <a:rPr lang="en-US" sz="3200" dirty="0">
                <a:solidFill>
                  <a:schemeClr val="bg1"/>
                </a:solidFill>
              </a:rPr>
              <a:t>may also be present</a:t>
            </a:r>
            <a:r>
              <a:rPr lang="en-US" sz="3200" dirty="0" smtClean="0">
                <a:solidFill>
                  <a:schemeClr val="bg1"/>
                </a:solidFill>
              </a:rPr>
              <a:t>.</a:t>
            </a:r>
          </a:p>
          <a:p>
            <a:pPr marL="137160" indent="0">
              <a:buNone/>
            </a:pPr>
            <a:r>
              <a:rPr lang="en-US" sz="3200" dirty="0" smtClean="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2320944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err="1">
                <a:solidFill>
                  <a:srgbClr val="FF0000"/>
                </a:solidFill>
              </a:rPr>
              <a:t>DiGeorge's</a:t>
            </a:r>
            <a:r>
              <a:rPr lang="en-US" sz="4000" dirty="0">
                <a:solidFill>
                  <a:srgbClr val="FF0000"/>
                </a:solidFill>
              </a:rPr>
              <a:t> syndrome </a:t>
            </a:r>
          </a:p>
        </p:txBody>
      </p:sp>
      <p:sp>
        <p:nvSpPr>
          <p:cNvPr id="3" name="Content Placeholder 2"/>
          <p:cNvSpPr>
            <a:spLocks noGrp="1"/>
          </p:cNvSpPr>
          <p:nvPr>
            <p:ph idx="1"/>
          </p:nvPr>
        </p:nvSpPr>
        <p:spPr>
          <a:xfrm>
            <a:off x="80682" y="1219200"/>
            <a:ext cx="8991600" cy="5486400"/>
          </a:xfrm>
        </p:spPr>
        <p:txBody>
          <a:bodyPr>
            <a:normAutofit/>
          </a:bodyPr>
          <a:lstStyle/>
          <a:p>
            <a:pPr marL="137160" indent="0">
              <a:buNone/>
            </a:pPr>
            <a:r>
              <a:rPr lang="en-US" sz="3200" dirty="0" smtClean="0">
                <a:solidFill>
                  <a:schemeClr val="bg1"/>
                </a:solidFill>
              </a:rPr>
              <a:t>- Most </a:t>
            </a:r>
            <a:r>
              <a:rPr lang="en-US" sz="3200" dirty="0">
                <a:solidFill>
                  <a:schemeClr val="bg1"/>
                </a:solidFill>
              </a:rPr>
              <a:t>patients develop recurrent and chronic infections with viral, bacterial, fungal or protozoal organisms. Failure to thrive may be </a:t>
            </a:r>
            <a:r>
              <a:rPr lang="en-US" sz="3200" dirty="0" smtClean="0">
                <a:solidFill>
                  <a:schemeClr val="bg1"/>
                </a:solidFill>
              </a:rPr>
              <a:t>present.</a:t>
            </a:r>
          </a:p>
          <a:p>
            <a:pPr marL="137160" indent="0">
              <a:buNone/>
            </a:pPr>
            <a:r>
              <a:rPr lang="en-US" sz="3200" dirty="0" smtClean="0">
                <a:solidFill>
                  <a:schemeClr val="bg1"/>
                </a:solidFill>
              </a:rPr>
              <a:t>- Circulating </a:t>
            </a:r>
            <a:r>
              <a:rPr lang="en-US" sz="3200" dirty="0">
                <a:solidFill>
                  <a:schemeClr val="bg1"/>
                </a:solidFill>
              </a:rPr>
              <a:t>T cells are reduced </a:t>
            </a:r>
            <a:r>
              <a:rPr lang="en-US" sz="3200" dirty="0" smtClean="0">
                <a:solidFill>
                  <a:schemeClr val="bg1"/>
                </a:solidFill>
              </a:rPr>
              <a:t>in numbers. </a:t>
            </a:r>
          </a:p>
          <a:p>
            <a:pPr marL="137160" indent="0">
              <a:buNone/>
            </a:pPr>
            <a:r>
              <a:rPr lang="en-US" sz="3200" dirty="0" smtClean="0">
                <a:solidFill>
                  <a:schemeClr val="bg1"/>
                </a:solidFill>
              </a:rPr>
              <a:t>- Delayed hypersensitivity </a:t>
            </a:r>
            <a:r>
              <a:rPr lang="en-US" sz="3200" dirty="0">
                <a:solidFill>
                  <a:schemeClr val="bg1"/>
                </a:solidFill>
              </a:rPr>
              <a:t>and graft rejection are depressed. </a:t>
            </a:r>
            <a:endParaRPr lang="en-US" sz="3200" dirty="0" smtClean="0">
              <a:solidFill>
                <a:schemeClr val="bg1"/>
              </a:solidFill>
            </a:endParaRPr>
          </a:p>
          <a:p>
            <a:pPr marL="137160" indent="0">
              <a:buNone/>
            </a:pPr>
            <a:r>
              <a:rPr lang="en-US" sz="3200" dirty="0" smtClean="0">
                <a:solidFill>
                  <a:schemeClr val="bg1"/>
                </a:solidFill>
              </a:rPr>
              <a:t>-  </a:t>
            </a:r>
            <a:r>
              <a:rPr lang="en-US" sz="3200" dirty="0">
                <a:solidFill>
                  <a:schemeClr val="bg1"/>
                </a:solidFill>
              </a:rPr>
              <a:t>Treatment is by transplantation of fetal thymus </a:t>
            </a:r>
            <a:r>
              <a:rPr lang="en-US" sz="3200" dirty="0" smtClean="0">
                <a:solidFill>
                  <a:schemeClr val="bg1"/>
                </a:solidFill>
              </a:rPr>
              <a:t>tissue. </a:t>
            </a:r>
            <a:endParaRPr lang="en-US" sz="3200" dirty="0">
              <a:solidFill>
                <a:schemeClr val="bg1"/>
              </a:solidFill>
            </a:endParaRPr>
          </a:p>
        </p:txBody>
      </p:sp>
    </p:spTree>
    <p:extLst>
      <p:ext uri="{BB962C8B-B14F-4D97-AF65-F5344CB8AC3E}">
        <p14:creationId xmlns:p14="http://schemas.microsoft.com/office/powerpoint/2010/main" val="1832749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3435"/>
            <a:ext cx="48006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
            <a:ext cx="41910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628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Autofit/>
          </a:bodyPr>
          <a:lstStyle/>
          <a:p>
            <a:r>
              <a:rPr lang="en-US" sz="4000" dirty="0">
                <a:solidFill>
                  <a:srgbClr val="FF0000"/>
                </a:solidFill>
              </a:rPr>
              <a:t>Immunodeficiency </a:t>
            </a:r>
            <a:br>
              <a:rPr lang="en-US" sz="4000" dirty="0">
                <a:solidFill>
                  <a:srgbClr val="FF0000"/>
                </a:solidFill>
              </a:rPr>
            </a:br>
            <a:endParaRPr lang="en-US" sz="4000" dirty="0">
              <a:solidFill>
                <a:srgbClr val="FF0000"/>
              </a:solidFill>
            </a:endParaRPr>
          </a:p>
        </p:txBody>
      </p:sp>
      <p:sp>
        <p:nvSpPr>
          <p:cNvPr id="3" name="Content Placeholder 2"/>
          <p:cNvSpPr>
            <a:spLocks noGrp="1"/>
          </p:cNvSpPr>
          <p:nvPr>
            <p:ph idx="1"/>
          </p:nvPr>
        </p:nvSpPr>
        <p:spPr/>
        <p:txBody>
          <a:bodyPr/>
          <a:lstStyle/>
          <a:p>
            <a:pPr marL="137160" indent="0">
              <a:buNone/>
            </a:pPr>
            <a:r>
              <a:rPr lang="en-US" dirty="0">
                <a:solidFill>
                  <a:srgbClr val="FF0000"/>
                </a:solidFill>
              </a:rPr>
              <a:t> </a:t>
            </a:r>
            <a:r>
              <a:rPr lang="en-US" dirty="0" smtClean="0">
                <a:solidFill>
                  <a:srgbClr val="FF0000"/>
                </a:solidFill>
              </a:rPr>
              <a:t>   </a:t>
            </a:r>
            <a:r>
              <a:rPr lang="en-US" sz="3600" dirty="0" smtClean="0">
                <a:solidFill>
                  <a:schemeClr val="bg1"/>
                </a:solidFill>
              </a:rPr>
              <a:t>The </a:t>
            </a:r>
            <a:r>
              <a:rPr lang="en-US" sz="3600" dirty="0">
                <a:solidFill>
                  <a:schemeClr val="bg1"/>
                </a:solidFill>
              </a:rPr>
              <a:t>immunodeficiency may be the result of defective immunity, both innate and specific, because of </a:t>
            </a:r>
            <a:r>
              <a:rPr lang="en-US" sz="3600" dirty="0">
                <a:solidFill>
                  <a:srgbClr val="FF0000"/>
                </a:solidFill>
              </a:rPr>
              <a:t>genetic</a:t>
            </a:r>
            <a:r>
              <a:rPr lang="en-US" sz="3600" dirty="0">
                <a:solidFill>
                  <a:schemeClr val="bg1"/>
                </a:solidFill>
              </a:rPr>
              <a:t> abnormality (</a:t>
            </a:r>
            <a:r>
              <a:rPr lang="en-US" sz="3600" dirty="0">
                <a:solidFill>
                  <a:srgbClr val="FF0000"/>
                </a:solidFill>
              </a:rPr>
              <a:t>primary</a:t>
            </a:r>
            <a:r>
              <a:rPr lang="en-US" sz="3600" dirty="0">
                <a:solidFill>
                  <a:schemeClr val="bg1"/>
                </a:solidFill>
              </a:rPr>
              <a:t>) or there is a loss of function because of the damage by </a:t>
            </a:r>
            <a:r>
              <a:rPr lang="en-US" sz="3600" dirty="0">
                <a:solidFill>
                  <a:srgbClr val="FF0000"/>
                </a:solidFill>
              </a:rPr>
              <a:t>physical</a:t>
            </a:r>
            <a:r>
              <a:rPr lang="en-US" sz="3600" dirty="0">
                <a:solidFill>
                  <a:schemeClr val="bg1"/>
                </a:solidFill>
              </a:rPr>
              <a:t>, </a:t>
            </a:r>
            <a:r>
              <a:rPr lang="en-US" sz="3600" dirty="0">
                <a:solidFill>
                  <a:srgbClr val="FF0000"/>
                </a:solidFill>
              </a:rPr>
              <a:t>chemical </a:t>
            </a:r>
            <a:r>
              <a:rPr lang="en-US" sz="3600" dirty="0">
                <a:solidFill>
                  <a:schemeClr val="bg1"/>
                </a:solidFill>
              </a:rPr>
              <a:t>or </a:t>
            </a:r>
            <a:r>
              <a:rPr lang="en-US" sz="3600" dirty="0">
                <a:solidFill>
                  <a:srgbClr val="FF0000"/>
                </a:solidFill>
              </a:rPr>
              <a:t>biological </a:t>
            </a:r>
            <a:r>
              <a:rPr lang="en-US" sz="3600" dirty="0">
                <a:solidFill>
                  <a:schemeClr val="bg1"/>
                </a:solidFill>
              </a:rPr>
              <a:t>agents (</a:t>
            </a:r>
            <a:r>
              <a:rPr lang="en-US" sz="3600" dirty="0">
                <a:solidFill>
                  <a:srgbClr val="FF0000"/>
                </a:solidFill>
              </a:rPr>
              <a:t>secondary</a:t>
            </a:r>
            <a:r>
              <a:rPr lang="en-US" sz="3600" dirty="0">
                <a:solidFill>
                  <a:schemeClr val="bg1"/>
                </a:solidFill>
              </a:rPr>
              <a:t>). </a:t>
            </a:r>
          </a:p>
        </p:txBody>
      </p:sp>
    </p:spTree>
    <p:extLst>
      <p:ext uri="{BB962C8B-B14F-4D97-AF65-F5344CB8AC3E}">
        <p14:creationId xmlns:p14="http://schemas.microsoft.com/office/powerpoint/2010/main" val="1472393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1143000"/>
          </a:xfrm>
        </p:spPr>
        <p:txBody>
          <a:bodyPr>
            <a:noAutofit/>
          </a:bodyPr>
          <a:lstStyle/>
          <a:p>
            <a:r>
              <a:rPr lang="en-US" sz="4000" dirty="0">
                <a:solidFill>
                  <a:srgbClr val="FF0000"/>
                </a:solidFill>
              </a:rPr>
              <a:t>Purine Nucleoside  Phosphorylase Deficiency </a:t>
            </a:r>
          </a:p>
        </p:txBody>
      </p:sp>
      <p:sp>
        <p:nvSpPr>
          <p:cNvPr id="3" name="Content Placeholder 2"/>
          <p:cNvSpPr>
            <a:spLocks noGrp="1"/>
          </p:cNvSpPr>
          <p:nvPr>
            <p:ph idx="1"/>
          </p:nvPr>
        </p:nvSpPr>
        <p:spPr>
          <a:xfrm>
            <a:off x="0" y="1371600"/>
            <a:ext cx="9067800" cy="5334000"/>
          </a:xfrm>
        </p:spPr>
        <p:txBody>
          <a:bodyPr>
            <a:normAutofit fontScale="92500" lnSpcReduction="20000"/>
          </a:bodyPr>
          <a:lstStyle/>
          <a:p>
            <a:pPr marL="137160" indent="0">
              <a:buNone/>
            </a:pPr>
            <a:r>
              <a:rPr lang="en-US" sz="3600" dirty="0" smtClean="0">
                <a:solidFill>
                  <a:schemeClr val="bg1"/>
                </a:solidFill>
              </a:rPr>
              <a:t>- Purine → </a:t>
            </a:r>
            <a:r>
              <a:rPr lang="en-US" sz="3600" dirty="0">
                <a:solidFill>
                  <a:schemeClr val="bg1"/>
                </a:solidFill>
              </a:rPr>
              <a:t>hypoxanthine→  uric </a:t>
            </a:r>
            <a:r>
              <a:rPr lang="en-US" sz="3600" dirty="0" smtClean="0">
                <a:solidFill>
                  <a:schemeClr val="bg1"/>
                </a:solidFill>
              </a:rPr>
              <a:t>acid</a:t>
            </a:r>
          </a:p>
          <a:p>
            <a:pPr marL="137160" indent="0">
              <a:buNone/>
            </a:pPr>
            <a:r>
              <a:rPr lang="en-US" sz="3600" dirty="0" smtClean="0">
                <a:solidFill>
                  <a:schemeClr val="bg1"/>
                </a:solidFill>
              </a:rPr>
              <a:t>- Is an enzyme which </a:t>
            </a:r>
            <a:r>
              <a:rPr lang="en-US" sz="3600" dirty="0" smtClean="0">
                <a:solidFill>
                  <a:srgbClr val="FF0000"/>
                </a:solidFill>
              </a:rPr>
              <a:t>cleaves </a:t>
            </a:r>
            <a:r>
              <a:rPr lang="en-US" sz="3600" dirty="0" err="1" smtClean="0">
                <a:solidFill>
                  <a:srgbClr val="FF0000"/>
                </a:solidFill>
              </a:rPr>
              <a:t>anucleoside</a:t>
            </a:r>
            <a:r>
              <a:rPr lang="en-US" sz="3600" dirty="0" smtClean="0">
                <a:solidFill>
                  <a:srgbClr val="FF0000"/>
                </a:solidFill>
              </a:rPr>
              <a:t> by </a:t>
            </a:r>
            <a:r>
              <a:rPr lang="en-US" sz="3600" dirty="0" err="1" smtClean="0">
                <a:solidFill>
                  <a:srgbClr val="FF0000"/>
                </a:solidFill>
              </a:rPr>
              <a:t>phosphorelating</a:t>
            </a:r>
            <a:r>
              <a:rPr lang="en-US" sz="3600" dirty="0" smtClean="0">
                <a:solidFill>
                  <a:srgbClr val="FF0000"/>
                </a:solidFill>
              </a:rPr>
              <a:t> the ribose to produce nucleobase and ribose 1 phosphate.</a:t>
            </a:r>
            <a:endParaRPr lang="en-US" sz="3600" dirty="0">
              <a:solidFill>
                <a:srgbClr val="FF0000"/>
              </a:solidFill>
            </a:endParaRPr>
          </a:p>
          <a:p>
            <a:pPr marL="137160" indent="0">
              <a:buNone/>
            </a:pPr>
            <a:r>
              <a:rPr lang="en-US" sz="3600" dirty="0" smtClean="0">
                <a:solidFill>
                  <a:schemeClr val="bg1"/>
                </a:solidFill>
              </a:rPr>
              <a:t>- Patients</a:t>
            </a:r>
            <a:r>
              <a:rPr lang="en-US" sz="3600" dirty="0">
                <a:solidFill>
                  <a:schemeClr val="bg1"/>
                </a:solidFill>
              </a:rPr>
              <a:t>, who have purine nucleoside phosphorylase (PNP) deficiency </a:t>
            </a:r>
            <a:r>
              <a:rPr lang="en-US" sz="3600" dirty="0">
                <a:solidFill>
                  <a:srgbClr val="FF0000"/>
                </a:solidFill>
              </a:rPr>
              <a:t>as an autosomal recessive</a:t>
            </a:r>
            <a:r>
              <a:rPr lang="en-US" sz="3600" dirty="0">
                <a:solidFill>
                  <a:schemeClr val="bg1"/>
                </a:solidFill>
              </a:rPr>
              <a:t>, show </a:t>
            </a:r>
            <a:r>
              <a:rPr lang="en-US" sz="3600" dirty="0" smtClean="0">
                <a:solidFill>
                  <a:schemeClr val="bg1"/>
                </a:solidFill>
              </a:rPr>
              <a:t>recurrent </a:t>
            </a:r>
            <a:r>
              <a:rPr lang="en-US" sz="3600" dirty="0">
                <a:solidFill>
                  <a:schemeClr val="bg1"/>
                </a:solidFill>
              </a:rPr>
              <a:t>or chronic infections. They usually present with </a:t>
            </a:r>
            <a:r>
              <a:rPr lang="en-US" sz="3600" dirty="0" smtClean="0">
                <a:solidFill>
                  <a:schemeClr val="bg1"/>
                </a:solidFill>
              </a:rPr>
              <a:t>anemia</a:t>
            </a:r>
            <a:r>
              <a:rPr lang="en-US" sz="3600" dirty="0">
                <a:solidFill>
                  <a:schemeClr val="bg1"/>
                </a:solidFill>
              </a:rPr>
              <a:t>, recurrent pneumonia, </a:t>
            </a:r>
            <a:r>
              <a:rPr lang="en-US" sz="3600" dirty="0" smtClean="0">
                <a:solidFill>
                  <a:schemeClr val="bg1"/>
                </a:solidFill>
              </a:rPr>
              <a:t>diarrhea.</a:t>
            </a:r>
          </a:p>
          <a:p>
            <a:pPr marL="137160" indent="0">
              <a:buNone/>
            </a:pPr>
            <a:r>
              <a:rPr lang="en-US" sz="3600" dirty="0" smtClean="0">
                <a:solidFill>
                  <a:schemeClr val="bg1"/>
                </a:solidFill>
              </a:rPr>
              <a:t>-  </a:t>
            </a:r>
            <a:r>
              <a:rPr lang="en-US" sz="3600" dirty="0">
                <a:solidFill>
                  <a:srgbClr val="FF0000"/>
                </a:solidFill>
              </a:rPr>
              <a:t>Low serum uric acid level </a:t>
            </a:r>
            <a:r>
              <a:rPr lang="en-US" sz="3600" dirty="0">
                <a:solidFill>
                  <a:schemeClr val="bg1"/>
                </a:solidFill>
              </a:rPr>
              <a:t>point out the diagnosis. </a:t>
            </a:r>
            <a:endParaRPr lang="en-US" sz="3600" dirty="0" smtClean="0">
              <a:solidFill>
                <a:schemeClr val="bg1"/>
              </a:solidFill>
            </a:endParaRPr>
          </a:p>
        </p:txBody>
      </p:sp>
    </p:spTree>
    <p:extLst>
      <p:ext uri="{BB962C8B-B14F-4D97-AF65-F5344CB8AC3E}">
        <p14:creationId xmlns:p14="http://schemas.microsoft.com/office/powerpoint/2010/main" val="469407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2800" dirty="0">
                <a:solidFill>
                  <a:srgbClr val="FF0000"/>
                </a:solidFill>
              </a:rPr>
              <a:t>Combined Immune Deficiency T and B </a:t>
            </a:r>
            <a:r>
              <a:rPr lang="en-US" sz="2800" dirty="0" smtClean="0">
                <a:solidFill>
                  <a:srgbClr val="FF0000"/>
                </a:solidFill>
              </a:rPr>
              <a:t>Cells</a:t>
            </a:r>
            <a:br>
              <a:rPr lang="en-US" sz="2800" dirty="0" smtClean="0">
                <a:solidFill>
                  <a:srgbClr val="FF0000"/>
                </a:solidFill>
              </a:rPr>
            </a:br>
            <a:r>
              <a:rPr lang="en-US" sz="2800" dirty="0" smtClean="0">
                <a:solidFill>
                  <a:srgbClr val="FF0000"/>
                </a:solidFill>
              </a:rPr>
              <a:t> </a:t>
            </a:r>
            <a:r>
              <a:rPr lang="en-US" sz="2800" dirty="0" err="1">
                <a:solidFill>
                  <a:srgbClr val="FF0000"/>
                </a:solidFill>
              </a:rPr>
              <a:t>Wiskott</a:t>
            </a:r>
            <a:r>
              <a:rPr lang="en-US" sz="2800" dirty="0">
                <a:solidFill>
                  <a:srgbClr val="FF0000"/>
                </a:solidFill>
              </a:rPr>
              <a:t>-Aldrich Syndrome</a:t>
            </a:r>
          </a:p>
        </p:txBody>
      </p:sp>
      <p:sp>
        <p:nvSpPr>
          <p:cNvPr id="3" name="Content Placeholder 2"/>
          <p:cNvSpPr>
            <a:spLocks noGrp="1"/>
          </p:cNvSpPr>
          <p:nvPr>
            <p:ph idx="1"/>
          </p:nvPr>
        </p:nvSpPr>
        <p:spPr>
          <a:xfrm>
            <a:off x="76200" y="838200"/>
            <a:ext cx="8915400" cy="6553200"/>
          </a:xfrm>
        </p:spPr>
        <p:txBody>
          <a:bodyPr>
            <a:normAutofit/>
          </a:bodyPr>
          <a:lstStyle/>
          <a:p>
            <a:pPr marL="137160" indent="0">
              <a:buNone/>
            </a:pPr>
            <a:r>
              <a:rPr lang="en-US" sz="3200" dirty="0" smtClean="0">
                <a:solidFill>
                  <a:schemeClr val="bg1"/>
                </a:solidFill>
              </a:rPr>
              <a:t>- Associated </a:t>
            </a:r>
            <a:r>
              <a:rPr lang="en-US" sz="3200" dirty="0">
                <a:solidFill>
                  <a:schemeClr val="bg1"/>
                </a:solidFill>
              </a:rPr>
              <a:t>with normal T cell numbers with reduced </a:t>
            </a:r>
            <a:r>
              <a:rPr lang="en-US" sz="3200" dirty="0" smtClean="0">
                <a:solidFill>
                  <a:schemeClr val="bg1"/>
                </a:solidFill>
              </a:rPr>
              <a:t>functions.</a:t>
            </a:r>
            <a:endParaRPr lang="en-US" sz="3200" dirty="0">
              <a:solidFill>
                <a:schemeClr val="bg1"/>
              </a:solidFill>
            </a:endParaRPr>
          </a:p>
          <a:p>
            <a:pPr marL="137160" indent="0">
              <a:buNone/>
            </a:pPr>
            <a:r>
              <a:rPr lang="en-US" sz="3200" dirty="0" smtClean="0">
                <a:solidFill>
                  <a:schemeClr val="bg1"/>
                </a:solidFill>
              </a:rPr>
              <a:t>- IgM </a:t>
            </a:r>
            <a:r>
              <a:rPr lang="en-US" sz="3200" dirty="0">
                <a:solidFill>
                  <a:schemeClr val="bg1"/>
                </a:solidFill>
              </a:rPr>
              <a:t>concentrations are reduced but IgG levels are normal</a:t>
            </a:r>
          </a:p>
          <a:p>
            <a:pPr marL="137160" indent="0">
              <a:buNone/>
            </a:pPr>
            <a:r>
              <a:rPr lang="en-US" sz="3200" dirty="0" smtClean="0">
                <a:solidFill>
                  <a:schemeClr val="bg1"/>
                </a:solidFill>
              </a:rPr>
              <a:t>- Both </a:t>
            </a:r>
            <a:r>
              <a:rPr lang="en-US" sz="3200" dirty="0">
                <a:solidFill>
                  <a:schemeClr val="bg1"/>
                </a:solidFill>
              </a:rPr>
              <a:t>IgA and </a:t>
            </a:r>
            <a:r>
              <a:rPr lang="en-US" sz="3200" dirty="0" err="1">
                <a:solidFill>
                  <a:schemeClr val="bg1"/>
                </a:solidFill>
              </a:rPr>
              <a:t>IgE</a:t>
            </a:r>
            <a:r>
              <a:rPr lang="en-US" sz="3200" dirty="0">
                <a:solidFill>
                  <a:schemeClr val="bg1"/>
                </a:solidFill>
              </a:rPr>
              <a:t> levels </a:t>
            </a:r>
            <a:r>
              <a:rPr lang="en-US" sz="3200" dirty="0" smtClean="0">
                <a:solidFill>
                  <a:schemeClr val="bg1"/>
                </a:solidFill>
              </a:rPr>
              <a:t>are normal. </a:t>
            </a:r>
            <a:endParaRPr lang="en-US" sz="3200" dirty="0">
              <a:solidFill>
                <a:schemeClr val="bg1"/>
              </a:solidFill>
            </a:endParaRPr>
          </a:p>
          <a:p>
            <a:pPr marL="137160" indent="0">
              <a:buNone/>
            </a:pPr>
            <a:r>
              <a:rPr lang="en-US" sz="3200" dirty="0" smtClean="0">
                <a:solidFill>
                  <a:schemeClr val="bg1"/>
                </a:solidFill>
              </a:rPr>
              <a:t>- Boys </a:t>
            </a:r>
            <a:r>
              <a:rPr lang="en-US" sz="3200" dirty="0">
                <a:solidFill>
                  <a:schemeClr val="bg1"/>
                </a:solidFill>
              </a:rPr>
              <a:t>with this syndrome develop severe </a:t>
            </a:r>
            <a:r>
              <a:rPr lang="en-US" sz="3200" dirty="0" smtClean="0">
                <a:solidFill>
                  <a:schemeClr val="bg1"/>
                </a:solidFill>
              </a:rPr>
              <a:t>   eczema</a:t>
            </a:r>
            <a:r>
              <a:rPr lang="en-US" sz="3200" dirty="0">
                <a:solidFill>
                  <a:schemeClr val="bg1"/>
                </a:solidFill>
              </a:rPr>
              <a:t>. </a:t>
            </a:r>
          </a:p>
          <a:p>
            <a:pPr marL="137160" indent="0">
              <a:buNone/>
            </a:pPr>
            <a:r>
              <a:rPr lang="en-US" sz="3200" dirty="0" smtClean="0">
                <a:solidFill>
                  <a:schemeClr val="bg1"/>
                </a:solidFill>
              </a:rPr>
              <a:t>- They </a:t>
            </a:r>
            <a:r>
              <a:rPr lang="en-US" sz="3200" dirty="0">
                <a:solidFill>
                  <a:schemeClr val="bg1"/>
                </a:solidFill>
              </a:rPr>
              <a:t>respond poorly to polysaccharide antigens and are prone to pyogenic infection. </a:t>
            </a:r>
            <a:endParaRPr lang="en-US" sz="3200" dirty="0" smtClean="0">
              <a:solidFill>
                <a:schemeClr val="bg1"/>
              </a:solidFill>
            </a:endParaRPr>
          </a:p>
          <a:p>
            <a:pPr marL="137160" indent="0">
              <a:buNone/>
            </a:pPr>
            <a:r>
              <a:rPr lang="en-US" sz="3200" dirty="0" smtClean="0">
                <a:solidFill>
                  <a:schemeClr val="bg1"/>
                </a:solidFill>
              </a:rPr>
              <a:t>- Treatment </a:t>
            </a:r>
            <a:r>
              <a:rPr lang="en-US" sz="3200" dirty="0">
                <a:solidFill>
                  <a:schemeClr val="bg1"/>
                </a:solidFill>
              </a:rPr>
              <a:t>needs bone marrow transplantation </a:t>
            </a:r>
            <a:r>
              <a:rPr lang="en-US" sz="3200" dirty="0" smtClean="0">
                <a:solidFill>
                  <a:schemeClr val="bg1"/>
                </a:solidFill>
              </a:rPr>
              <a:t>therapy</a:t>
            </a:r>
            <a:r>
              <a:rPr lang="en-US" sz="3200" dirty="0"/>
              <a:t>. </a:t>
            </a:r>
          </a:p>
          <a:p>
            <a:endParaRPr lang="en-US" dirty="0"/>
          </a:p>
        </p:txBody>
      </p:sp>
    </p:spTree>
    <p:extLst>
      <p:ext uri="{BB962C8B-B14F-4D97-AF65-F5344CB8AC3E}">
        <p14:creationId xmlns:p14="http://schemas.microsoft.com/office/powerpoint/2010/main" val="655262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838200"/>
          </a:xfrm>
        </p:spPr>
        <p:txBody>
          <a:bodyPr>
            <a:noAutofit/>
          </a:bodyPr>
          <a:lstStyle/>
          <a:p>
            <a:r>
              <a:rPr lang="en-US" sz="4000" dirty="0" smtClean="0">
                <a:solidFill>
                  <a:srgbClr val="FF0000"/>
                </a:solidFill>
              </a:rPr>
              <a:t>DISORDERS OF PHAGOCYTOSIS </a:t>
            </a:r>
            <a:endParaRPr lang="en-US" sz="4000" dirty="0">
              <a:solidFill>
                <a:srgbClr val="FF0000"/>
              </a:solidFill>
            </a:endParaRPr>
          </a:p>
        </p:txBody>
      </p:sp>
      <p:sp>
        <p:nvSpPr>
          <p:cNvPr id="3" name="Content Placeholder 2"/>
          <p:cNvSpPr>
            <a:spLocks noGrp="1"/>
          </p:cNvSpPr>
          <p:nvPr>
            <p:ph idx="1"/>
          </p:nvPr>
        </p:nvSpPr>
        <p:spPr>
          <a:xfrm>
            <a:off x="76200" y="990600"/>
            <a:ext cx="9067800" cy="5715000"/>
          </a:xfrm>
        </p:spPr>
        <p:txBody>
          <a:bodyPr>
            <a:noAutofit/>
          </a:bodyPr>
          <a:lstStyle/>
          <a:p>
            <a:pPr marL="137160" indent="0">
              <a:buNone/>
            </a:pPr>
            <a:r>
              <a:rPr lang="en-US" sz="3600" dirty="0" smtClean="0">
                <a:solidFill>
                  <a:schemeClr val="bg1"/>
                </a:solidFill>
              </a:rPr>
              <a:t>- Disorders </a:t>
            </a:r>
            <a:r>
              <a:rPr lang="en-US" sz="3600" dirty="0">
                <a:solidFill>
                  <a:schemeClr val="bg1"/>
                </a:solidFill>
              </a:rPr>
              <a:t>of </a:t>
            </a:r>
            <a:r>
              <a:rPr lang="en-US" sz="3600" b="1" dirty="0">
                <a:solidFill>
                  <a:schemeClr val="bg1"/>
                </a:solidFill>
              </a:rPr>
              <a:t>phagocytosis</a:t>
            </a:r>
            <a:r>
              <a:rPr lang="en-US" sz="3600" dirty="0">
                <a:solidFill>
                  <a:schemeClr val="bg1"/>
                </a:solidFill>
              </a:rPr>
              <a:t> may be due to </a:t>
            </a:r>
            <a:r>
              <a:rPr lang="en-US" sz="3600" dirty="0">
                <a:solidFill>
                  <a:srgbClr val="FF0000"/>
                </a:solidFill>
              </a:rPr>
              <a:t>intrinsic or extrinsic defects</a:t>
            </a:r>
            <a:r>
              <a:rPr lang="en-US" sz="3600" dirty="0">
                <a:solidFill>
                  <a:schemeClr val="bg1"/>
                </a:solidFill>
              </a:rPr>
              <a:t>. </a:t>
            </a:r>
            <a:r>
              <a:rPr lang="en-US" sz="3600" dirty="0">
                <a:solidFill>
                  <a:srgbClr val="FF0000"/>
                </a:solidFill>
              </a:rPr>
              <a:t>Intrinsic </a:t>
            </a:r>
            <a:r>
              <a:rPr lang="en-US" sz="3600" dirty="0">
                <a:solidFill>
                  <a:schemeClr val="bg1"/>
                </a:solidFill>
              </a:rPr>
              <a:t>defects are the defects within phagocytic cell (e.g. enzyme </a:t>
            </a:r>
            <a:r>
              <a:rPr lang="en-US" sz="3600" dirty="0" smtClean="0">
                <a:solidFill>
                  <a:schemeClr val="bg1"/>
                </a:solidFill>
              </a:rPr>
              <a:t>deficiency). </a:t>
            </a:r>
            <a:r>
              <a:rPr lang="en-US" sz="3600" dirty="0" smtClean="0">
                <a:solidFill>
                  <a:srgbClr val="FF0000"/>
                </a:solidFill>
              </a:rPr>
              <a:t>Extrinsic</a:t>
            </a:r>
            <a:r>
              <a:rPr lang="en-US" sz="3600" dirty="0" smtClean="0">
                <a:solidFill>
                  <a:schemeClr val="bg1"/>
                </a:solidFill>
              </a:rPr>
              <a:t> </a:t>
            </a:r>
            <a:r>
              <a:rPr lang="en-US" sz="3600" dirty="0">
                <a:solidFill>
                  <a:schemeClr val="bg1"/>
                </a:solidFill>
              </a:rPr>
              <a:t>defects are due to: </a:t>
            </a:r>
            <a:endParaRPr lang="en-US" sz="3600" dirty="0" smtClean="0">
              <a:solidFill>
                <a:schemeClr val="bg1"/>
              </a:solidFill>
            </a:endParaRPr>
          </a:p>
          <a:p>
            <a:pPr marL="137160" indent="0">
              <a:buNone/>
            </a:pPr>
            <a:r>
              <a:rPr lang="en-US" sz="3600" dirty="0" smtClean="0">
                <a:solidFill>
                  <a:schemeClr val="bg1"/>
                </a:solidFill>
              </a:rPr>
              <a:t> 1</a:t>
            </a:r>
            <a:r>
              <a:rPr lang="en-US" sz="3600" dirty="0">
                <a:solidFill>
                  <a:schemeClr val="bg1"/>
                </a:solidFill>
              </a:rPr>
              <a:t>. Deficiency of opsonic antibody, complement and other factors promoting phagocytosis</a:t>
            </a:r>
            <a:r>
              <a:rPr lang="en-US" sz="3600" dirty="0" smtClean="0">
                <a:solidFill>
                  <a:schemeClr val="bg1"/>
                </a:solidFill>
              </a:rPr>
              <a:t>.</a:t>
            </a:r>
          </a:p>
          <a:p>
            <a:pPr marL="137160" indent="0">
              <a:buNone/>
            </a:pPr>
            <a:r>
              <a:rPr lang="en-US" sz="3600" dirty="0" smtClean="0">
                <a:solidFill>
                  <a:schemeClr val="bg1"/>
                </a:solidFill>
              </a:rPr>
              <a:t> </a:t>
            </a:r>
            <a:r>
              <a:rPr lang="en-US" sz="3600" dirty="0">
                <a:solidFill>
                  <a:schemeClr val="bg1"/>
                </a:solidFill>
              </a:rPr>
              <a:t>2. Effect of drugs</a:t>
            </a:r>
            <a:r>
              <a:rPr lang="en-US" sz="3600" dirty="0" smtClean="0">
                <a:solidFill>
                  <a:schemeClr val="bg1"/>
                </a:solidFill>
              </a:rPr>
              <a:t>.</a:t>
            </a:r>
          </a:p>
        </p:txBody>
      </p:sp>
    </p:spTree>
    <p:extLst>
      <p:ext uri="{BB962C8B-B14F-4D97-AF65-F5344CB8AC3E}">
        <p14:creationId xmlns:p14="http://schemas.microsoft.com/office/powerpoint/2010/main" val="1757868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US" sz="4000" dirty="0">
                <a:solidFill>
                  <a:srgbClr val="FF0000"/>
                </a:solidFill>
              </a:rPr>
              <a:t>DISORDERS OF PHAGOCYTOSIS </a:t>
            </a:r>
          </a:p>
        </p:txBody>
      </p:sp>
      <p:sp>
        <p:nvSpPr>
          <p:cNvPr id="3" name="Content Placeholder 2"/>
          <p:cNvSpPr>
            <a:spLocks noGrp="1"/>
          </p:cNvSpPr>
          <p:nvPr>
            <p:ph idx="1"/>
          </p:nvPr>
        </p:nvSpPr>
        <p:spPr/>
        <p:txBody>
          <a:bodyPr/>
          <a:lstStyle/>
          <a:p>
            <a:pPr marL="137160" indent="0">
              <a:buNone/>
            </a:pPr>
            <a:r>
              <a:rPr lang="en-US" sz="3600" dirty="0" smtClean="0">
                <a:solidFill>
                  <a:schemeClr val="bg1"/>
                </a:solidFill>
              </a:rPr>
              <a:t>Phagocytic </a:t>
            </a:r>
            <a:r>
              <a:rPr lang="en-US" sz="3600" dirty="0">
                <a:solidFill>
                  <a:schemeClr val="bg1"/>
                </a:solidFill>
              </a:rPr>
              <a:t>dysfunction leads to increased susceptibility to infection ranging from mild recurrent skin infections to </a:t>
            </a:r>
            <a:r>
              <a:rPr lang="en-US" sz="3600" dirty="0" smtClean="0">
                <a:solidFill>
                  <a:schemeClr val="bg1"/>
                </a:solidFill>
              </a:rPr>
              <a:t>overwhelming </a:t>
            </a:r>
            <a:r>
              <a:rPr lang="en-US" sz="3600" dirty="0">
                <a:solidFill>
                  <a:schemeClr val="bg1"/>
                </a:solidFill>
              </a:rPr>
              <a:t>systemic infections. </a:t>
            </a:r>
          </a:p>
          <a:p>
            <a:endParaRPr lang="en-US" dirty="0"/>
          </a:p>
        </p:txBody>
      </p:sp>
    </p:spTree>
    <p:extLst>
      <p:ext uri="{BB962C8B-B14F-4D97-AF65-F5344CB8AC3E}">
        <p14:creationId xmlns:p14="http://schemas.microsoft.com/office/powerpoint/2010/main" val="1407247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143000"/>
          </a:xfrm>
        </p:spPr>
        <p:txBody>
          <a:bodyPr>
            <a:noAutofit/>
          </a:bodyPr>
          <a:lstStyle/>
          <a:p>
            <a:r>
              <a:rPr lang="en-US" sz="3200" dirty="0">
                <a:solidFill>
                  <a:srgbClr val="FF0000"/>
                </a:solidFill>
              </a:rPr>
              <a:t>DISORDERS OF PHAGOCYTOSIS </a:t>
            </a:r>
            <a:r>
              <a:rPr lang="en-US" sz="3200" dirty="0" smtClean="0">
                <a:solidFill>
                  <a:srgbClr val="FF0000"/>
                </a:solidFill>
              </a:rPr>
              <a:t/>
            </a:r>
            <a:br>
              <a:rPr lang="en-US" sz="3200" dirty="0" smtClean="0">
                <a:solidFill>
                  <a:srgbClr val="FF0000"/>
                </a:solidFill>
              </a:rPr>
            </a:br>
            <a:r>
              <a:rPr lang="en-US" sz="3200" dirty="0" smtClean="0">
                <a:solidFill>
                  <a:srgbClr val="FF0000"/>
                </a:solidFill>
              </a:rPr>
              <a:t>Chronic </a:t>
            </a:r>
            <a:r>
              <a:rPr lang="en-US" sz="3200" dirty="0">
                <a:solidFill>
                  <a:srgbClr val="FF0000"/>
                </a:solidFill>
              </a:rPr>
              <a:t>granulomatous Disease(CGD</a:t>
            </a:r>
            <a:r>
              <a:rPr lang="en-US" sz="3200" dirty="0" smtClean="0">
                <a:solidFill>
                  <a:srgbClr val="FF0000"/>
                </a:solidFill>
              </a:rPr>
              <a:t>) </a:t>
            </a:r>
            <a:endParaRPr lang="en-US" sz="3200" dirty="0">
              <a:solidFill>
                <a:srgbClr val="FF0000"/>
              </a:solidFill>
            </a:endParaRPr>
          </a:p>
        </p:txBody>
      </p:sp>
      <p:sp>
        <p:nvSpPr>
          <p:cNvPr id="3" name="Content Placeholder 2"/>
          <p:cNvSpPr>
            <a:spLocks noGrp="1"/>
          </p:cNvSpPr>
          <p:nvPr>
            <p:ph idx="1"/>
          </p:nvPr>
        </p:nvSpPr>
        <p:spPr>
          <a:xfrm>
            <a:off x="22412" y="1219200"/>
            <a:ext cx="8991600" cy="5638800"/>
          </a:xfrm>
        </p:spPr>
        <p:txBody>
          <a:bodyPr>
            <a:normAutofit/>
          </a:bodyPr>
          <a:lstStyle/>
          <a:p>
            <a:pPr marL="137160" indent="0">
              <a:buNone/>
            </a:pPr>
            <a:r>
              <a:rPr lang="en-US" sz="3200" dirty="0" smtClean="0">
                <a:solidFill>
                  <a:schemeClr val="bg1"/>
                </a:solidFill>
              </a:rPr>
              <a:t>- Chronic </a:t>
            </a:r>
            <a:r>
              <a:rPr lang="en-US" sz="3200" dirty="0">
                <a:solidFill>
                  <a:schemeClr val="bg1"/>
                </a:solidFill>
              </a:rPr>
              <a:t>granulomatous disease is a familial disease manifests as recurrent infections with low-grade pathogens starting early in </a:t>
            </a:r>
            <a:r>
              <a:rPr lang="en-US" sz="3200" dirty="0" smtClean="0">
                <a:solidFill>
                  <a:schemeClr val="bg1"/>
                </a:solidFill>
              </a:rPr>
              <a:t>life.</a:t>
            </a:r>
          </a:p>
          <a:p>
            <a:pPr marL="137160" indent="0">
              <a:buNone/>
            </a:pPr>
            <a:r>
              <a:rPr lang="en-US" sz="3200" dirty="0" smtClean="0">
                <a:solidFill>
                  <a:schemeClr val="bg1"/>
                </a:solidFill>
              </a:rPr>
              <a:t>-  </a:t>
            </a:r>
            <a:r>
              <a:rPr lang="en-US" sz="3200" dirty="0">
                <a:solidFill>
                  <a:schemeClr val="bg1"/>
                </a:solidFill>
              </a:rPr>
              <a:t>Chronic granulomatous lesions occur in the skin and lymph </a:t>
            </a:r>
            <a:r>
              <a:rPr lang="en-US" sz="3200" dirty="0" smtClean="0">
                <a:solidFill>
                  <a:schemeClr val="bg1"/>
                </a:solidFill>
              </a:rPr>
              <a:t>nodes.</a:t>
            </a:r>
          </a:p>
          <a:p>
            <a:pPr marL="137160" indent="0">
              <a:buNone/>
            </a:pPr>
            <a:r>
              <a:rPr lang="en-US" sz="3200" dirty="0" smtClean="0">
                <a:solidFill>
                  <a:schemeClr val="bg1"/>
                </a:solidFill>
              </a:rPr>
              <a:t>-  </a:t>
            </a:r>
            <a:r>
              <a:rPr lang="en-US" sz="3200" dirty="0">
                <a:solidFill>
                  <a:schemeClr val="bg1"/>
                </a:solidFill>
              </a:rPr>
              <a:t>Catalase-positive pyogenic pathogens are the causative agents in the infections, because leukocytes from patients are unable to kill catalase-positive bacteria following phagocytosis. </a:t>
            </a:r>
          </a:p>
        </p:txBody>
      </p:sp>
    </p:spTree>
    <p:extLst>
      <p:ext uri="{BB962C8B-B14F-4D97-AF65-F5344CB8AC3E}">
        <p14:creationId xmlns:p14="http://schemas.microsoft.com/office/powerpoint/2010/main" val="2334319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FF0000"/>
                </a:solidFill>
              </a:rPr>
              <a:t>Complement Component Deficiency </a:t>
            </a:r>
          </a:p>
        </p:txBody>
      </p:sp>
      <p:sp>
        <p:nvSpPr>
          <p:cNvPr id="3" name="Content Placeholder 2"/>
          <p:cNvSpPr>
            <a:spLocks noGrp="1"/>
          </p:cNvSpPr>
          <p:nvPr>
            <p:ph idx="1"/>
          </p:nvPr>
        </p:nvSpPr>
        <p:spPr/>
        <p:txBody>
          <a:bodyPr>
            <a:normAutofit/>
          </a:bodyPr>
          <a:lstStyle/>
          <a:p>
            <a:pPr marL="137160" indent="0">
              <a:buNone/>
            </a:pPr>
            <a:r>
              <a:rPr lang="en-US" sz="3600" dirty="0" smtClean="0">
                <a:solidFill>
                  <a:schemeClr val="bg1"/>
                </a:solidFill>
              </a:rPr>
              <a:t>- Complement </a:t>
            </a:r>
            <a:r>
              <a:rPr lang="en-US" sz="3600" dirty="0">
                <a:solidFill>
                  <a:schemeClr val="bg1"/>
                </a:solidFill>
              </a:rPr>
              <a:t>abnormalities also lead to increased susceptibility to infections. </a:t>
            </a:r>
          </a:p>
          <a:p>
            <a:pPr marL="137160" indent="0">
              <a:buNone/>
            </a:pPr>
            <a:r>
              <a:rPr lang="en-US" sz="3600" dirty="0" smtClean="0">
                <a:solidFill>
                  <a:schemeClr val="bg1"/>
                </a:solidFill>
              </a:rPr>
              <a:t>- There </a:t>
            </a:r>
            <a:r>
              <a:rPr lang="en-US" sz="3600" dirty="0">
                <a:solidFill>
                  <a:schemeClr val="bg1"/>
                </a:solidFill>
              </a:rPr>
              <a:t>are genetic deficiencies of various components of complement system, which lead to increased infections. </a:t>
            </a:r>
          </a:p>
          <a:p>
            <a:pPr marL="137160" indent="0">
              <a:buNone/>
            </a:pPr>
            <a:endParaRPr lang="en-US" dirty="0"/>
          </a:p>
        </p:txBody>
      </p:sp>
    </p:spTree>
    <p:extLst>
      <p:ext uri="{BB962C8B-B14F-4D97-AF65-F5344CB8AC3E}">
        <p14:creationId xmlns:p14="http://schemas.microsoft.com/office/powerpoint/2010/main" val="1100211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FF0000"/>
                </a:solidFill>
              </a:rPr>
              <a:t>Complement Component Deficiency </a:t>
            </a:r>
          </a:p>
        </p:txBody>
      </p:sp>
      <p:sp>
        <p:nvSpPr>
          <p:cNvPr id="3" name="Content Placeholder 2"/>
          <p:cNvSpPr>
            <a:spLocks noGrp="1"/>
          </p:cNvSpPr>
          <p:nvPr>
            <p:ph idx="1"/>
          </p:nvPr>
        </p:nvSpPr>
        <p:spPr>
          <a:xfrm>
            <a:off x="0" y="1600200"/>
            <a:ext cx="8991600" cy="5105400"/>
          </a:xfrm>
        </p:spPr>
        <p:txBody>
          <a:bodyPr>
            <a:noAutofit/>
          </a:bodyPr>
          <a:lstStyle/>
          <a:p>
            <a:pPr marL="137160" indent="0">
              <a:buNone/>
            </a:pPr>
            <a:r>
              <a:rPr lang="en-US" sz="3600" dirty="0" smtClean="0">
                <a:solidFill>
                  <a:schemeClr val="bg1"/>
                </a:solidFill>
              </a:rPr>
              <a:t>- Complement </a:t>
            </a:r>
            <a:r>
              <a:rPr lang="en-US" sz="3600" dirty="0">
                <a:solidFill>
                  <a:schemeClr val="bg1"/>
                </a:solidFill>
              </a:rPr>
              <a:t>component 3 (C3) deficiency is associated with recurrent pyogenic infections. C5, C8 deficiencies are associated with </a:t>
            </a:r>
            <a:r>
              <a:rPr lang="en-US" sz="3600" dirty="0" err="1">
                <a:solidFill>
                  <a:schemeClr val="bg1"/>
                </a:solidFill>
              </a:rPr>
              <a:t>neisserial</a:t>
            </a:r>
            <a:r>
              <a:rPr lang="en-US" sz="3600" dirty="0">
                <a:solidFill>
                  <a:schemeClr val="bg1"/>
                </a:solidFill>
              </a:rPr>
              <a:t> infections</a:t>
            </a:r>
            <a:r>
              <a:rPr lang="en-US" sz="3600" dirty="0" smtClean="0">
                <a:solidFill>
                  <a:schemeClr val="bg1"/>
                </a:solidFill>
              </a:rPr>
              <a:t>.</a:t>
            </a:r>
          </a:p>
          <a:p>
            <a:pPr marL="137160" indent="0">
              <a:buNone/>
            </a:pPr>
            <a:r>
              <a:rPr lang="en-US" sz="3600" dirty="0" smtClean="0">
                <a:solidFill>
                  <a:schemeClr val="bg1"/>
                </a:solidFill>
              </a:rPr>
              <a:t>-  </a:t>
            </a:r>
            <a:r>
              <a:rPr lang="en-US" sz="3600" dirty="0">
                <a:solidFill>
                  <a:schemeClr val="bg1"/>
                </a:solidFill>
              </a:rPr>
              <a:t>C3b inactivation deficiency is associated with chronic recurrent pyogenic lesions.</a:t>
            </a:r>
          </a:p>
          <a:p>
            <a:pPr marL="137160" indent="0">
              <a:buNone/>
            </a:pPr>
            <a:r>
              <a:rPr lang="en-US" sz="3600" dirty="0" smtClean="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133748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800600"/>
          </a:xfrm>
        </p:spPr>
        <p:txBody>
          <a:bodyPr>
            <a:normAutofit/>
          </a:bodyPr>
          <a:lstStyle/>
          <a:p>
            <a:pPr marL="137160" indent="0">
              <a:buNone/>
            </a:pPr>
            <a:r>
              <a:rPr lang="en-US" sz="3600" dirty="0" smtClean="0">
                <a:solidFill>
                  <a:schemeClr val="bg1"/>
                </a:solidFill>
              </a:rPr>
              <a:t>      Treatment </a:t>
            </a:r>
            <a:r>
              <a:rPr lang="en-US" sz="3600" dirty="0">
                <a:solidFill>
                  <a:schemeClr val="bg1"/>
                </a:solidFill>
              </a:rPr>
              <a:t>is with </a:t>
            </a:r>
            <a:r>
              <a:rPr lang="en-US" sz="3600" dirty="0">
                <a:solidFill>
                  <a:srgbClr val="FF0000"/>
                </a:solidFill>
              </a:rPr>
              <a:t>androgens</a:t>
            </a:r>
            <a:r>
              <a:rPr lang="en-US" sz="3600" dirty="0">
                <a:solidFill>
                  <a:schemeClr val="bg1"/>
                </a:solidFill>
              </a:rPr>
              <a:t> and </a:t>
            </a:r>
            <a:r>
              <a:rPr lang="en-US" sz="3600" dirty="0" err="1">
                <a:solidFill>
                  <a:srgbClr val="FF0000"/>
                </a:solidFill>
              </a:rPr>
              <a:t>aminocaproic</a:t>
            </a:r>
            <a:r>
              <a:rPr lang="en-US" sz="3600" dirty="0">
                <a:solidFill>
                  <a:srgbClr val="FF0000"/>
                </a:solidFill>
              </a:rPr>
              <a:t> acid </a:t>
            </a:r>
            <a:r>
              <a:rPr lang="en-US" sz="3600" dirty="0">
                <a:solidFill>
                  <a:schemeClr val="bg1"/>
                </a:solidFill>
              </a:rPr>
              <a:t>(is </a:t>
            </a:r>
            <a:r>
              <a:rPr lang="en-US" sz="3600" dirty="0" err="1" smtClean="0">
                <a:solidFill>
                  <a:schemeClr val="bg1"/>
                </a:solidFill>
              </a:rPr>
              <a:t>aderivative</a:t>
            </a:r>
            <a:r>
              <a:rPr lang="en-US" sz="3600" dirty="0" smtClean="0">
                <a:solidFill>
                  <a:schemeClr val="bg1"/>
                </a:solidFill>
              </a:rPr>
              <a:t> and </a:t>
            </a:r>
            <a:r>
              <a:rPr lang="en-US" sz="3600" dirty="0">
                <a:solidFill>
                  <a:schemeClr val="bg1"/>
                </a:solidFill>
              </a:rPr>
              <a:t>analogue of the amino </a:t>
            </a:r>
            <a:r>
              <a:rPr lang="en-US" sz="3600" dirty="0" err="1" smtClean="0">
                <a:solidFill>
                  <a:schemeClr val="bg1"/>
                </a:solidFill>
              </a:rPr>
              <a:t>aci</a:t>
            </a:r>
            <a:r>
              <a:rPr lang="en-US" sz="3600" dirty="0" smtClean="0">
                <a:solidFill>
                  <a:schemeClr val="bg1"/>
                </a:solidFill>
              </a:rPr>
              <a:t> </a:t>
            </a:r>
            <a:r>
              <a:rPr lang="en-US" sz="3600" dirty="0" err="1" smtClean="0">
                <a:solidFill>
                  <a:srgbClr val="FF0000"/>
                </a:solidFill>
              </a:rPr>
              <a:t>lysine</a:t>
            </a:r>
            <a:r>
              <a:rPr lang="en-US" sz="3600" dirty="0" err="1" smtClean="0">
                <a:solidFill>
                  <a:schemeClr val="bg1"/>
                </a:solidFill>
              </a:rPr>
              <a:t>,which</a:t>
            </a:r>
            <a:r>
              <a:rPr lang="en-US" sz="3600" dirty="0" smtClean="0">
                <a:solidFill>
                  <a:schemeClr val="bg1"/>
                </a:solidFill>
              </a:rPr>
              <a:t> </a:t>
            </a:r>
            <a:r>
              <a:rPr lang="en-US" sz="3600" dirty="0">
                <a:solidFill>
                  <a:schemeClr val="bg1"/>
                </a:solidFill>
              </a:rPr>
              <a:t>makes it an effective inhibitor for </a:t>
            </a:r>
            <a:r>
              <a:rPr lang="en-US" sz="3600" dirty="0" err="1">
                <a:solidFill>
                  <a:schemeClr val="bg1"/>
                </a:solidFill>
              </a:rPr>
              <a:t>enzymez</a:t>
            </a:r>
            <a:r>
              <a:rPr lang="en-US" sz="3600" dirty="0">
                <a:solidFill>
                  <a:schemeClr val="bg1"/>
                </a:solidFill>
              </a:rPr>
              <a:t> that bind </a:t>
            </a:r>
            <a:r>
              <a:rPr lang="en-US" sz="3600" dirty="0" smtClean="0">
                <a:solidFill>
                  <a:schemeClr val="bg1"/>
                </a:solidFill>
              </a:rPr>
              <a:t>that particular </a:t>
            </a:r>
            <a:r>
              <a:rPr lang="en-US" sz="3600" dirty="0" err="1" smtClean="0">
                <a:solidFill>
                  <a:schemeClr val="bg1"/>
                </a:solidFill>
              </a:rPr>
              <a:t>residue,proteolytic</a:t>
            </a:r>
            <a:r>
              <a:rPr lang="en-US" sz="3600" dirty="0" smtClean="0">
                <a:solidFill>
                  <a:schemeClr val="bg1"/>
                </a:solidFill>
              </a:rPr>
              <a:t> </a:t>
            </a:r>
            <a:r>
              <a:rPr lang="en-US" sz="3600" dirty="0" err="1">
                <a:solidFill>
                  <a:schemeClr val="bg1"/>
                </a:solidFill>
              </a:rPr>
              <a:t>enzymes,like</a:t>
            </a:r>
            <a:r>
              <a:rPr lang="en-US" sz="3600" dirty="0">
                <a:solidFill>
                  <a:schemeClr val="bg1"/>
                </a:solidFill>
              </a:rPr>
              <a:t> plasmin).</a:t>
            </a:r>
          </a:p>
          <a:p>
            <a:endParaRPr lang="en-US" sz="3600" dirty="0"/>
          </a:p>
        </p:txBody>
      </p:sp>
    </p:spTree>
    <p:extLst>
      <p:ext uri="{BB962C8B-B14F-4D97-AF65-F5344CB8AC3E}">
        <p14:creationId xmlns:p14="http://schemas.microsoft.com/office/powerpoint/2010/main" val="4044221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000" dirty="0" smtClean="0">
                <a:solidFill>
                  <a:srgbClr val="FF0000"/>
                </a:solidFill>
              </a:rPr>
              <a:t>SECONDARY (ACQUIRED) IMMUNODEFICIENCIES </a:t>
            </a:r>
            <a:endParaRPr lang="en-US" sz="4000" dirty="0">
              <a:solidFill>
                <a:srgbClr val="FF0000"/>
              </a:solidFill>
            </a:endParaRPr>
          </a:p>
        </p:txBody>
      </p:sp>
      <p:sp>
        <p:nvSpPr>
          <p:cNvPr id="3" name="Content Placeholder 2"/>
          <p:cNvSpPr>
            <a:spLocks noGrp="1"/>
          </p:cNvSpPr>
          <p:nvPr>
            <p:ph idx="1"/>
          </p:nvPr>
        </p:nvSpPr>
        <p:spPr>
          <a:xfrm>
            <a:off x="0" y="1295400"/>
            <a:ext cx="8991600" cy="5562600"/>
          </a:xfrm>
        </p:spPr>
        <p:txBody>
          <a:bodyPr>
            <a:normAutofit/>
          </a:bodyPr>
          <a:lstStyle/>
          <a:p>
            <a:pPr marL="137160" indent="0">
              <a:buNone/>
            </a:pPr>
            <a:r>
              <a:rPr lang="en-US" sz="3200" dirty="0" smtClean="0">
                <a:solidFill>
                  <a:schemeClr val="bg1"/>
                </a:solidFill>
              </a:rPr>
              <a:t>- Certain </a:t>
            </a:r>
            <a:r>
              <a:rPr lang="en-US" sz="3200" dirty="0">
                <a:solidFill>
                  <a:schemeClr val="bg1"/>
                </a:solidFill>
              </a:rPr>
              <a:t>immunodeficiency diseases, instead of arising from genetic or developmental causes, may result from environmental </a:t>
            </a:r>
            <a:r>
              <a:rPr lang="en-US" sz="3200" dirty="0" err="1" smtClean="0">
                <a:solidFill>
                  <a:schemeClr val="bg1"/>
                </a:solidFill>
              </a:rPr>
              <a:t>exposure.These</a:t>
            </a:r>
            <a:r>
              <a:rPr lang="en-US" sz="3200" dirty="0" smtClean="0">
                <a:solidFill>
                  <a:schemeClr val="bg1"/>
                </a:solidFill>
              </a:rPr>
              <a:t> </a:t>
            </a:r>
            <a:r>
              <a:rPr lang="en-US" sz="3200" dirty="0">
                <a:solidFill>
                  <a:schemeClr val="bg1"/>
                </a:solidFill>
              </a:rPr>
              <a:t>diseases are termed as secondary immune deficiencies</a:t>
            </a:r>
            <a:r>
              <a:rPr lang="en-US" sz="3200" dirty="0" smtClean="0">
                <a:solidFill>
                  <a:schemeClr val="bg1"/>
                </a:solidFill>
              </a:rPr>
              <a:t>.</a:t>
            </a:r>
          </a:p>
          <a:p>
            <a:pPr marL="137160" indent="0">
              <a:buNone/>
            </a:pPr>
            <a:r>
              <a:rPr lang="en-US" sz="3200" dirty="0" smtClean="0">
                <a:solidFill>
                  <a:schemeClr val="bg1"/>
                </a:solidFill>
              </a:rPr>
              <a:t>-  </a:t>
            </a:r>
            <a:r>
              <a:rPr lang="en-US" sz="3200" dirty="0">
                <a:solidFill>
                  <a:schemeClr val="bg1"/>
                </a:solidFill>
              </a:rPr>
              <a:t>Among the environmental factors that affect adversely on the immune system are general health, therapeutic treatment, infections and malignancies, </a:t>
            </a:r>
            <a:r>
              <a:rPr lang="en-US" sz="3200" dirty="0" smtClean="0">
                <a:solidFill>
                  <a:schemeClr val="bg1"/>
                </a:solidFill>
              </a:rPr>
              <a:t>(drugs, malnutrition</a:t>
            </a:r>
            <a:r>
              <a:rPr lang="en-US" sz="3200" dirty="0">
                <a:solidFill>
                  <a:schemeClr val="bg1"/>
                </a:solidFill>
              </a:rPr>
              <a:t>, </a:t>
            </a:r>
            <a:r>
              <a:rPr lang="en-US" sz="3200" dirty="0" smtClean="0">
                <a:solidFill>
                  <a:schemeClr val="bg1"/>
                </a:solidFill>
              </a:rPr>
              <a:t>minerals</a:t>
            </a:r>
            <a:r>
              <a:rPr lang="en-US" sz="3200" dirty="0">
                <a:solidFill>
                  <a:schemeClr val="bg1"/>
                </a:solidFill>
              </a:rPr>
              <a:t>, </a:t>
            </a:r>
            <a:r>
              <a:rPr lang="en-US" sz="3200" dirty="0" smtClean="0">
                <a:solidFill>
                  <a:schemeClr val="bg1"/>
                </a:solidFill>
              </a:rPr>
              <a:t>vitamins).</a:t>
            </a:r>
            <a:endParaRPr lang="en-US" sz="3200" dirty="0">
              <a:solidFill>
                <a:schemeClr val="bg1"/>
              </a:solidFill>
            </a:endParaRPr>
          </a:p>
        </p:txBody>
      </p:sp>
    </p:spTree>
    <p:extLst>
      <p:ext uri="{BB962C8B-B14F-4D97-AF65-F5344CB8AC3E}">
        <p14:creationId xmlns:p14="http://schemas.microsoft.com/office/powerpoint/2010/main" val="2476364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bodyPr>
          <a:lstStyle/>
          <a:p>
            <a:r>
              <a:rPr lang="en-US" sz="4000" dirty="0">
                <a:solidFill>
                  <a:srgbClr val="FF0000"/>
                </a:solidFill>
              </a:rPr>
              <a:t>SECONDARY (ACQUIRED) IMMUNODEFICIENCIES </a:t>
            </a:r>
          </a:p>
        </p:txBody>
      </p:sp>
      <p:sp>
        <p:nvSpPr>
          <p:cNvPr id="3" name="Content Placeholder 2"/>
          <p:cNvSpPr>
            <a:spLocks noGrp="1"/>
          </p:cNvSpPr>
          <p:nvPr>
            <p:ph idx="1"/>
          </p:nvPr>
        </p:nvSpPr>
        <p:spPr>
          <a:xfrm>
            <a:off x="0" y="1219200"/>
            <a:ext cx="8991600" cy="5486400"/>
          </a:xfrm>
        </p:spPr>
        <p:txBody>
          <a:bodyPr>
            <a:normAutofit/>
          </a:bodyPr>
          <a:lstStyle/>
          <a:p>
            <a:pPr marL="137160" indent="0">
              <a:buNone/>
            </a:pPr>
            <a:r>
              <a:rPr lang="en-US" sz="3200" dirty="0" smtClean="0">
                <a:solidFill>
                  <a:schemeClr val="bg1"/>
                </a:solidFill>
              </a:rPr>
              <a:t>- A </a:t>
            </a:r>
            <a:r>
              <a:rPr lang="en-US" sz="3200" dirty="0">
                <a:solidFill>
                  <a:schemeClr val="bg1"/>
                </a:solidFill>
              </a:rPr>
              <a:t>large number of viruses evade host's immune mechanism by causing generalized immune </a:t>
            </a:r>
            <a:r>
              <a:rPr lang="en-US" sz="3200" dirty="0" smtClean="0">
                <a:solidFill>
                  <a:schemeClr val="bg1"/>
                </a:solidFill>
              </a:rPr>
              <a:t>suppression(depression). </a:t>
            </a:r>
            <a:r>
              <a:rPr lang="en-US" sz="3200" dirty="0">
                <a:solidFill>
                  <a:schemeClr val="bg1"/>
                </a:solidFill>
              </a:rPr>
              <a:t>Among them </a:t>
            </a:r>
            <a:r>
              <a:rPr lang="en-US" sz="3200" dirty="0" smtClean="0">
                <a:solidFill>
                  <a:schemeClr val="bg1"/>
                </a:solidFill>
              </a:rPr>
              <a:t>measles</a:t>
            </a:r>
            <a:r>
              <a:rPr lang="en-US" sz="3200" dirty="0">
                <a:solidFill>
                  <a:schemeClr val="bg1"/>
                </a:solidFill>
              </a:rPr>
              <a:t>, </a:t>
            </a:r>
            <a:r>
              <a:rPr lang="en-US" sz="3200" dirty="0" smtClean="0">
                <a:solidFill>
                  <a:schemeClr val="bg1"/>
                </a:solidFill>
              </a:rPr>
              <a:t>Cytomegalovirus </a:t>
            </a:r>
            <a:r>
              <a:rPr lang="en-US" sz="3200" dirty="0">
                <a:solidFill>
                  <a:schemeClr val="bg1"/>
                </a:solidFill>
              </a:rPr>
              <a:t>(CMV) and HIV are common. </a:t>
            </a:r>
            <a:endParaRPr lang="en-US" sz="3200" dirty="0" smtClean="0">
              <a:solidFill>
                <a:schemeClr val="bg1"/>
              </a:solidFill>
            </a:endParaRPr>
          </a:p>
          <a:p>
            <a:pPr marL="137160" indent="0">
              <a:buNone/>
            </a:pPr>
            <a:r>
              <a:rPr lang="en-US" sz="3200" dirty="0" smtClean="0">
                <a:solidFill>
                  <a:schemeClr val="bg1"/>
                </a:solidFill>
              </a:rPr>
              <a:t>- In </a:t>
            </a:r>
            <a:r>
              <a:rPr lang="en-US" sz="3200" dirty="0">
                <a:solidFill>
                  <a:schemeClr val="bg1"/>
                </a:solidFill>
              </a:rPr>
              <a:t>some cases, the virus directly destroys the lymphocytes and macrophages (HIV causing lysis of CD4 cells</a:t>
            </a:r>
            <a:r>
              <a:rPr lang="en-US" sz="3200" dirty="0" smtClean="0">
                <a:solidFill>
                  <a:schemeClr val="bg1"/>
                </a:solidFill>
              </a:rPr>
              <a:t>).</a:t>
            </a:r>
          </a:p>
          <a:p>
            <a:pPr marL="137160" indent="0">
              <a:buNone/>
            </a:pPr>
            <a:r>
              <a:rPr lang="en-US" sz="3200" dirty="0" smtClean="0">
                <a:solidFill>
                  <a:schemeClr val="bg1"/>
                </a:solidFill>
              </a:rPr>
              <a:t>-  Immune </a:t>
            </a:r>
            <a:r>
              <a:rPr lang="en-US" sz="3200" dirty="0">
                <a:solidFill>
                  <a:schemeClr val="bg1"/>
                </a:solidFill>
              </a:rPr>
              <a:t>suppression may be due to cytokine imbalance. </a:t>
            </a:r>
          </a:p>
        </p:txBody>
      </p:sp>
    </p:spTree>
    <p:extLst>
      <p:ext uri="{BB962C8B-B14F-4D97-AF65-F5344CB8AC3E}">
        <p14:creationId xmlns:p14="http://schemas.microsoft.com/office/powerpoint/2010/main" val="1654960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US" altLang="en-US" sz="4400" b="0" kern="0" dirty="0" smtClean="0">
                <a:ln>
                  <a:noFill/>
                </a:ln>
                <a:solidFill>
                  <a:srgbClr val="FF0000"/>
                </a:solidFill>
                <a:effectLst/>
                <a:latin typeface="Times New Roman"/>
              </a:rPr>
              <a:t>Immunodeficiency </a:t>
            </a:r>
            <a:r>
              <a:rPr lang="en-US" altLang="en-US" sz="4400" b="0" kern="0" dirty="0">
                <a:ln>
                  <a:noFill/>
                </a:ln>
                <a:solidFill>
                  <a:srgbClr val="FF0000"/>
                </a:solidFill>
                <a:effectLst/>
                <a:latin typeface="Times New Roman"/>
              </a:rPr>
              <a:t>diseases</a:t>
            </a:r>
            <a:endParaRPr lang="en-US" dirty="0"/>
          </a:p>
        </p:txBody>
      </p:sp>
      <p:sp>
        <p:nvSpPr>
          <p:cNvPr id="3" name="Content Placeholder 2"/>
          <p:cNvSpPr>
            <a:spLocks noGrp="1"/>
          </p:cNvSpPr>
          <p:nvPr>
            <p:ph idx="1"/>
          </p:nvPr>
        </p:nvSpPr>
        <p:spPr>
          <a:xfrm>
            <a:off x="152400" y="1219200"/>
            <a:ext cx="8991600" cy="5410200"/>
          </a:xfrm>
        </p:spPr>
        <p:txBody>
          <a:bodyPr>
            <a:normAutofit/>
          </a:bodyPr>
          <a:lstStyle/>
          <a:p>
            <a:pPr marL="137160" indent="0">
              <a:buNone/>
            </a:pPr>
            <a:r>
              <a:rPr lang="en-US" sz="3900" dirty="0" err="1" smtClean="0">
                <a:solidFill>
                  <a:srgbClr val="FF0000"/>
                </a:solidFill>
              </a:rPr>
              <a:t>A.Primary</a:t>
            </a:r>
            <a:r>
              <a:rPr lang="en-US" sz="3900" dirty="0" smtClean="0">
                <a:solidFill>
                  <a:srgbClr val="FF0000"/>
                </a:solidFill>
              </a:rPr>
              <a:t> </a:t>
            </a:r>
            <a:r>
              <a:rPr lang="en-US" sz="3900" dirty="0" err="1" smtClean="0">
                <a:solidFill>
                  <a:srgbClr val="FF0000"/>
                </a:solidFill>
              </a:rPr>
              <a:t>immunodeficiencies</a:t>
            </a:r>
            <a:r>
              <a:rPr lang="en-US" sz="3900" dirty="0" smtClean="0">
                <a:solidFill>
                  <a:schemeClr val="bg1"/>
                </a:solidFill>
              </a:rPr>
              <a:t> states</a:t>
            </a:r>
            <a:endParaRPr lang="en-US" sz="3900" dirty="0">
              <a:solidFill>
                <a:schemeClr val="bg1"/>
              </a:solidFill>
            </a:endParaRPr>
          </a:p>
          <a:p>
            <a:pPr marL="137160" indent="0">
              <a:buNone/>
            </a:pPr>
            <a:r>
              <a:rPr lang="en-US" sz="3900" dirty="0" smtClean="0">
                <a:solidFill>
                  <a:schemeClr val="bg1"/>
                </a:solidFill>
              </a:rPr>
              <a:t> </a:t>
            </a:r>
            <a:r>
              <a:rPr lang="en-US" sz="3900" dirty="0">
                <a:solidFill>
                  <a:schemeClr val="bg1"/>
                </a:solidFill>
              </a:rPr>
              <a:t>are </a:t>
            </a:r>
            <a:r>
              <a:rPr lang="en-US" sz="3900" dirty="0">
                <a:solidFill>
                  <a:srgbClr val="FF0000"/>
                </a:solidFill>
              </a:rPr>
              <a:t>inherited defects </a:t>
            </a:r>
            <a:r>
              <a:rPr lang="en-US" sz="3900" dirty="0">
                <a:solidFill>
                  <a:schemeClr val="bg1"/>
                </a:solidFill>
              </a:rPr>
              <a:t>of the immune </a:t>
            </a:r>
            <a:r>
              <a:rPr lang="en-US" sz="3900" dirty="0" smtClean="0">
                <a:solidFill>
                  <a:schemeClr val="bg1"/>
                </a:solidFill>
              </a:rPr>
              <a:t>system.</a:t>
            </a:r>
          </a:p>
          <a:p>
            <a:pPr marL="137160" indent="0">
              <a:buNone/>
            </a:pPr>
            <a:r>
              <a:rPr lang="en-US" sz="3900" dirty="0">
                <a:solidFill>
                  <a:srgbClr val="FF0000"/>
                </a:solidFill>
              </a:rPr>
              <a:t>B. Secondary immunodeficiency </a:t>
            </a:r>
            <a:r>
              <a:rPr lang="en-US" sz="3900" dirty="0" smtClean="0">
                <a:solidFill>
                  <a:schemeClr val="bg1"/>
                </a:solidFill>
              </a:rPr>
              <a:t>states are   more common in </a:t>
            </a:r>
            <a:r>
              <a:rPr lang="en-US" sz="3900" dirty="0">
                <a:solidFill>
                  <a:srgbClr val="FF0000"/>
                </a:solidFill>
              </a:rPr>
              <a:t>malnutrition</a:t>
            </a:r>
            <a:r>
              <a:rPr lang="en-US" sz="3900" dirty="0">
                <a:solidFill>
                  <a:schemeClr val="bg1"/>
                </a:solidFill>
              </a:rPr>
              <a:t>, </a:t>
            </a:r>
            <a:r>
              <a:rPr lang="en-US" sz="3900" dirty="0">
                <a:solidFill>
                  <a:srgbClr val="FF0000"/>
                </a:solidFill>
              </a:rPr>
              <a:t>infection, cancer, renal disease</a:t>
            </a:r>
            <a:r>
              <a:rPr lang="en-US" sz="3900" dirty="0">
                <a:solidFill>
                  <a:schemeClr val="bg1"/>
                </a:solidFill>
              </a:rPr>
              <a:t>, </a:t>
            </a:r>
            <a:r>
              <a:rPr lang="en-US" sz="3900" dirty="0" smtClean="0">
                <a:solidFill>
                  <a:schemeClr val="bg1"/>
                </a:solidFill>
              </a:rPr>
              <a:t>malignancies patients </a:t>
            </a:r>
            <a:r>
              <a:rPr lang="en-US" sz="3900" dirty="0">
                <a:solidFill>
                  <a:schemeClr val="bg1"/>
                </a:solidFill>
              </a:rPr>
              <a:t>treated by </a:t>
            </a:r>
            <a:r>
              <a:rPr lang="en-US" sz="3900" dirty="0" err="1">
                <a:solidFill>
                  <a:schemeClr val="bg1"/>
                </a:solidFill>
              </a:rPr>
              <a:t>immunosupressive</a:t>
            </a:r>
            <a:r>
              <a:rPr lang="en-US" sz="3900" dirty="0">
                <a:solidFill>
                  <a:schemeClr val="bg1"/>
                </a:solidFill>
              </a:rPr>
              <a:t> </a:t>
            </a:r>
            <a:r>
              <a:rPr lang="en-US" sz="3900" dirty="0" smtClean="0">
                <a:solidFill>
                  <a:schemeClr val="bg1"/>
                </a:solidFill>
              </a:rPr>
              <a:t>drugs( AIDS).</a:t>
            </a:r>
            <a:endParaRPr lang="en-US" sz="3900" dirty="0">
              <a:solidFill>
                <a:schemeClr val="bg1"/>
              </a:solidFill>
            </a:endParaRPr>
          </a:p>
          <a:p>
            <a:pPr marL="137160" indent="0">
              <a:buNone/>
            </a:pPr>
            <a:endParaRPr lang="en-US" sz="3600" dirty="0">
              <a:solidFill>
                <a:schemeClr val="bg1"/>
              </a:solidFill>
            </a:endParaRPr>
          </a:p>
          <a:p>
            <a:pPr marL="137160" indent="0">
              <a:buNone/>
            </a:pPr>
            <a:endParaRPr lang="en-US" sz="3600" dirty="0">
              <a:solidFill>
                <a:schemeClr val="bg1"/>
              </a:solidFill>
            </a:endParaRPr>
          </a:p>
        </p:txBody>
      </p:sp>
    </p:spTree>
    <p:extLst>
      <p:ext uri="{BB962C8B-B14F-4D97-AF65-F5344CB8AC3E}">
        <p14:creationId xmlns:p14="http://schemas.microsoft.com/office/powerpoint/2010/main" val="3158537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SECONDARY (ACQUIRED) IMMUNODEFICIENCIES </a:t>
            </a:r>
          </a:p>
        </p:txBody>
      </p:sp>
      <p:sp>
        <p:nvSpPr>
          <p:cNvPr id="3" name="Content Placeholder 2"/>
          <p:cNvSpPr>
            <a:spLocks noGrp="1"/>
          </p:cNvSpPr>
          <p:nvPr>
            <p:ph idx="1"/>
          </p:nvPr>
        </p:nvSpPr>
        <p:spPr/>
        <p:txBody>
          <a:bodyPr/>
          <a:lstStyle/>
          <a:p>
            <a:pPr marL="137160" indent="0">
              <a:buNone/>
            </a:pPr>
            <a:r>
              <a:rPr lang="en-US" dirty="0" smtClean="0"/>
              <a:t>- </a:t>
            </a:r>
            <a:r>
              <a:rPr lang="en-US" sz="3200" dirty="0">
                <a:solidFill>
                  <a:srgbClr val="FF0000"/>
                </a:solidFill>
              </a:rPr>
              <a:t>Therapeutic Treatment </a:t>
            </a:r>
            <a:r>
              <a:rPr lang="en-US" sz="3200" dirty="0" smtClean="0">
                <a:solidFill>
                  <a:schemeClr val="bg1"/>
                </a:solidFill>
              </a:rPr>
              <a:t>: Corticosteroids</a:t>
            </a:r>
            <a:r>
              <a:rPr lang="en-US" sz="3200" dirty="0">
                <a:solidFill>
                  <a:schemeClr val="bg1"/>
                </a:solidFill>
              </a:rPr>
              <a:t>, in the treatment of autoimmune diseases, interfere the immune response by depletion of lymphocytes and there by reduction of cytokines. Cytotoxic drugs or radiation treatment for various cancers, frequently damage the dividing cells of the body including those of the immune system. </a:t>
            </a:r>
          </a:p>
        </p:txBody>
      </p:sp>
    </p:spTree>
    <p:extLst>
      <p:ext uri="{BB962C8B-B14F-4D97-AF65-F5344CB8AC3E}">
        <p14:creationId xmlns:p14="http://schemas.microsoft.com/office/powerpoint/2010/main" val="3774199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80760"/>
          </a:xfrm>
        </p:spPr>
        <p:txBody>
          <a:bodyPr/>
          <a:lstStyle/>
          <a:p>
            <a:pPr marL="137160" indent="0">
              <a:buNone/>
            </a:pPr>
            <a:r>
              <a:rPr lang="en-US" sz="3600" dirty="0" smtClean="0">
                <a:solidFill>
                  <a:srgbClr val="FF0000"/>
                </a:solidFill>
              </a:rPr>
              <a:t>Infection</a:t>
            </a:r>
            <a:r>
              <a:rPr lang="en-US" dirty="0" smtClean="0">
                <a:solidFill>
                  <a:schemeClr val="bg1"/>
                </a:solidFill>
              </a:rPr>
              <a:t>: </a:t>
            </a:r>
            <a:r>
              <a:rPr lang="en-US" sz="3200" dirty="0">
                <a:solidFill>
                  <a:schemeClr val="bg1"/>
                </a:solidFill>
              </a:rPr>
              <a:t>Many infectious agents evade </a:t>
            </a:r>
            <a:r>
              <a:rPr lang="en-US" sz="3200" dirty="0" smtClean="0">
                <a:solidFill>
                  <a:schemeClr val="bg1"/>
                </a:solidFill>
              </a:rPr>
              <a:t>the immune </a:t>
            </a:r>
            <a:r>
              <a:rPr lang="en-US" sz="3200" dirty="0">
                <a:solidFill>
                  <a:schemeClr val="bg1"/>
                </a:solidFill>
              </a:rPr>
              <a:t>response generated against </a:t>
            </a:r>
            <a:r>
              <a:rPr lang="en-US" sz="3200" dirty="0" smtClean="0">
                <a:solidFill>
                  <a:schemeClr val="bg1"/>
                </a:solidFill>
              </a:rPr>
              <a:t>them </a:t>
            </a:r>
            <a:r>
              <a:rPr lang="en-US" sz="3200" dirty="0">
                <a:solidFill>
                  <a:schemeClr val="bg1"/>
                </a:solidFill>
              </a:rPr>
              <a:t>, </a:t>
            </a:r>
            <a:r>
              <a:rPr lang="en-US" sz="3200" dirty="0">
                <a:solidFill>
                  <a:srgbClr val="FF0000"/>
                </a:solidFill>
              </a:rPr>
              <a:t>some bacteria</a:t>
            </a:r>
            <a:r>
              <a:rPr lang="en-US" sz="3200" dirty="0">
                <a:solidFill>
                  <a:schemeClr val="bg1"/>
                </a:solidFill>
              </a:rPr>
              <a:t> secrete enzymes, which destroy the local immunoglobulin and complement components. Some bacteria and viruses protect themselves after ingestion by phagocytes by </a:t>
            </a:r>
            <a:r>
              <a:rPr lang="en-US" sz="3200" dirty="0" smtClean="0">
                <a:solidFill>
                  <a:schemeClr val="bg1"/>
                </a:solidFill>
              </a:rPr>
              <a:t>inhibition </a:t>
            </a:r>
            <a:r>
              <a:rPr lang="en-US" sz="3200" dirty="0">
                <a:solidFill>
                  <a:schemeClr val="bg1"/>
                </a:solidFill>
              </a:rPr>
              <a:t>of several key phagocytic activities. </a:t>
            </a:r>
            <a:r>
              <a:rPr lang="en-US" sz="3200" dirty="0" smtClean="0">
                <a:solidFill>
                  <a:schemeClr val="bg1"/>
                </a:solidFill>
              </a:rPr>
              <a:t>            </a:t>
            </a:r>
          </a:p>
          <a:p>
            <a:pPr marL="137160" indent="0">
              <a:buNone/>
            </a:pPr>
            <a:r>
              <a:rPr lang="en-US" sz="3200" dirty="0" smtClean="0">
                <a:solidFill>
                  <a:srgbClr val="FF0000"/>
                </a:solidFill>
              </a:rPr>
              <a:t>Parasites </a:t>
            </a:r>
            <a:r>
              <a:rPr lang="en-US" sz="3200" dirty="0">
                <a:solidFill>
                  <a:schemeClr val="bg1"/>
                </a:solidFill>
              </a:rPr>
              <a:t>can cause disruption of lymphoid cells or tissue directly </a:t>
            </a:r>
          </a:p>
        </p:txBody>
      </p:sp>
    </p:spTree>
    <p:extLst>
      <p:ext uri="{BB962C8B-B14F-4D97-AF65-F5344CB8AC3E}">
        <p14:creationId xmlns:p14="http://schemas.microsoft.com/office/powerpoint/2010/main" val="156365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solidFill>
                  <a:srgbClr val="FF0000"/>
                </a:solidFill>
              </a:rPr>
              <a:t>HIV INFECTION AND AIDS</a:t>
            </a:r>
            <a:endParaRPr lang="en-US" sz="4000" dirty="0">
              <a:solidFill>
                <a:srgbClr val="FF0000"/>
              </a:solidFill>
            </a:endParaRPr>
          </a:p>
        </p:txBody>
      </p:sp>
      <p:sp>
        <p:nvSpPr>
          <p:cNvPr id="3" name="Content Placeholder 2"/>
          <p:cNvSpPr>
            <a:spLocks noGrp="1"/>
          </p:cNvSpPr>
          <p:nvPr>
            <p:ph idx="1"/>
          </p:nvPr>
        </p:nvSpPr>
        <p:spPr>
          <a:xfrm>
            <a:off x="76200" y="1066800"/>
            <a:ext cx="8915400" cy="5638800"/>
          </a:xfrm>
        </p:spPr>
        <p:txBody>
          <a:bodyPr>
            <a:normAutofit fontScale="85000" lnSpcReduction="20000"/>
          </a:bodyPr>
          <a:lstStyle/>
          <a:p>
            <a:pPr marL="137160" indent="0">
              <a:buNone/>
            </a:pPr>
            <a:r>
              <a:rPr lang="en-US" sz="3600" dirty="0" smtClean="0">
                <a:solidFill>
                  <a:schemeClr val="bg1"/>
                </a:solidFill>
              </a:rPr>
              <a:t>- The </a:t>
            </a:r>
            <a:r>
              <a:rPr lang="en-US" sz="3600" dirty="0">
                <a:solidFill>
                  <a:schemeClr val="bg1"/>
                </a:solidFill>
              </a:rPr>
              <a:t>disease that </a:t>
            </a:r>
            <a:r>
              <a:rPr lang="en-US" sz="3600" dirty="0" smtClean="0">
                <a:solidFill>
                  <a:schemeClr val="bg1"/>
                </a:solidFill>
              </a:rPr>
              <a:t>HIV-1(Human </a:t>
            </a:r>
            <a:r>
              <a:rPr lang="en-US" sz="3600" dirty="0">
                <a:solidFill>
                  <a:schemeClr val="bg1"/>
                </a:solidFill>
              </a:rPr>
              <a:t>immunodeficiency </a:t>
            </a:r>
            <a:r>
              <a:rPr lang="en-US" sz="3600" dirty="0" smtClean="0">
                <a:solidFill>
                  <a:schemeClr val="bg1"/>
                </a:solidFill>
              </a:rPr>
              <a:t>virus-1) </a:t>
            </a:r>
            <a:r>
              <a:rPr lang="en-US" sz="3600" dirty="0">
                <a:solidFill>
                  <a:schemeClr val="bg1"/>
                </a:solidFill>
              </a:rPr>
              <a:t>causes, </a:t>
            </a:r>
            <a:r>
              <a:rPr lang="en-US" sz="3600" dirty="0" smtClean="0">
                <a:solidFill>
                  <a:schemeClr val="bg1"/>
                </a:solidFill>
              </a:rPr>
              <a:t>AIDS (Acquired Immunodeficiency Syndrome </a:t>
            </a:r>
            <a:r>
              <a:rPr lang="en-US" sz="3600" dirty="0">
                <a:solidFill>
                  <a:schemeClr val="bg1"/>
                </a:solidFill>
              </a:rPr>
              <a:t>was first reported in the United States in 1981 in Los Angeles, New York and San </a:t>
            </a:r>
            <a:r>
              <a:rPr lang="en-US" sz="3600" dirty="0" err="1" smtClean="0">
                <a:solidFill>
                  <a:schemeClr val="bg1"/>
                </a:solidFill>
              </a:rPr>
              <a:t>Francisco,the</a:t>
            </a:r>
            <a:r>
              <a:rPr lang="en-US" sz="3600" dirty="0" smtClean="0">
                <a:solidFill>
                  <a:schemeClr val="bg1"/>
                </a:solidFill>
              </a:rPr>
              <a:t> </a:t>
            </a:r>
            <a:r>
              <a:rPr lang="en-US" sz="3600" dirty="0">
                <a:solidFill>
                  <a:schemeClr val="bg1"/>
                </a:solidFill>
              </a:rPr>
              <a:t>virus directly destroys the lymphocytes and </a:t>
            </a:r>
            <a:r>
              <a:rPr lang="en-US" sz="3600" dirty="0" smtClean="0">
                <a:solidFill>
                  <a:schemeClr val="bg1"/>
                </a:solidFill>
              </a:rPr>
              <a:t>macrophages. </a:t>
            </a:r>
            <a:r>
              <a:rPr lang="en-US" sz="3600" dirty="0">
                <a:solidFill>
                  <a:schemeClr val="bg1"/>
                </a:solidFill>
              </a:rPr>
              <a:t>In other cases, immune suppression may be due to cytokine </a:t>
            </a:r>
            <a:r>
              <a:rPr lang="en-US" sz="3600" dirty="0" smtClean="0">
                <a:solidFill>
                  <a:schemeClr val="bg1"/>
                </a:solidFill>
              </a:rPr>
              <a:t>imbalance. </a:t>
            </a:r>
            <a:r>
              <a:rPr lang="en-US" sz="3600" dirty="0">
                <a:solidFill>
                  <a:schemeClr val="bg1"/>
                </a:solidFill>
              </a:rPr>
              <a:t>(HIV causing lysis of CD4 </a:t>
            </a:r>
            <a:r>
              <a:rPr lang="en-US" sz="3600" dirty="0" err="1" smtClean="0">
                <a:solidFill>
                  <a:schemeClr val="bg1"/>
                </a:solidFill>
              </a:rPr>
              <a:t>cells,HIV</a:t>
            </a:r>
            <a:r>
              <a:rPr lang="en-US" sz="3600" dirty="0" smtClean="0">
                <a:solidFill>
                  <a:schemeClr val="bg1"/>
                </a:solidFill>
              </a:rPr>
              <a:t> </a:t>
            </a:r>
            <a:r>
              <a:rPr lang="en-US" sz="3600" dirty="0">
                <a:solidFill>
                  <a:schemeClr val="bg1"/>
                </a:solidFill>
              </a:rPr>
              <a:t>reduces the number of CD4 cells (T cells) in the body).</a:t>
            </a:r>
          </a:p>
          <a:p>
            <a:pPr marL="137160" indent="0">
              <a:buNone/>
            </a:pPr>
            <a:r>
              <a:rPr lang="en-US" sz="3600" dirty="0" smtClean="0">
                <a:solidFill>
                  <a:schemeClr val="bg1"/>
                </a:solidFill>
              </a:rPr>
              <a:t>- T </a:t>
            </a:r>
            <a:r>
              <a:rPr lang="en-US" sz="3600" dirty="0">
                <a:solidFill>
                  <a:schemeClr val="bg1"/>
                </a:solidFill>
              </a:rPr>
              <a:t>cells that carry CD4 receptors were sufficiently reduced in number, Site of attachment is the CD4 antigen found on a variety of </a:t>
            </a:r>
            <a:r>
              <a:rPr lang="en-US" sz="3600" dirty="0" smtClean="0">
                <a:solidFill>
                  <a:schemeClr val="bg1"/>
                </a:solidFill>
              </a:rPr>
              <a:t>cells:</a:t>
            </a:r>
          </a:p>
          <a:p>
            <a:endParaRPr lang="en-US" sz="3600" dirty="0"/>
          </a:p>
        </p:txBody>
      </p:sp>
    </p:spTree>
    <p:extLst>
      <p:ext uri="{BB962C8B-B14F-4D97-AF65-F5344CB8AC3E}">
        <p14:creationId xmlns:p14="http://schemas.microsoft.com/office/powerpoint/2010/main" val="722171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4000" dirty="0">
                <a:solidFill>
                  <a:srgbClr val="FF0000"/>
                </a:solidFill>
              </a:rPr>
              <a:t>HIV INFECTION AND AIDS</a:t>
            </a:r>
          </a:p>
        </p:txBody>
      </p:sp>
      <p:sp>
        <p:nvSpPr>
          <p:cNvPr id="3" name="Content Placeholder 2"/>
          <p:cNvSpPr>
            <a:spLocks noGrp="1"/>
          </p:cNvSpPr>
          <p:nvPr>
            <p:ph idx="1"/>
          </p:nvPr>
        </p:nvSpPr>
        <p:spPr>
          <a:xfrm>
            <a:off x="76200" y="762000"/>
            <a:ext cx="8915400" cy="5943600"/>
          </a:xfrm>
        </p:spPr>
        <p:txBody>
          <a:bodyPr>
            <a:normAutofit fontScale="85000" lnSpcReduction="20000"/>
          </a:bodyPr>
          <a:lstStyle/>
          <a:p>
            <a:pPr marL="137160" indent="0">
              <a:buNone/>
            </a:pPr>
            <a:r>
              <a:rPr lang="fr-FR" sz="3000" dirty="0" smtClean="0">
                <a:solidFill>
                  <a:schemeClr val="bg1"/>
                </a:solidFill>
              </a:rPr>
              <a:t> </a:t>
            </a:r>
            <a:r>
              <a:rPr lang="fr-FR" sz="3300" dirty="0" err="1" smtClean="0">
                <a:solidFill>
                  <a:schemeClr val="bg1"/>
                </a:solidFill>
              </a:rPr>
              <a:t>Helper</a:t>
            </a:r>
            <a:r>
              <a:rPr lang="fr-FR" sz="3300" dirty="0" smtClean="0">
                <a:solidFill>
                  <a:schemeClr val="bg1"/>
                </a:solidFill>
              </a:rPr>
              <a:t> </a:t>
            </a:r>
            <a:r>
              <a:rPr lang="fr-FR" sz="3300" dirty="0">
                <a:solidFill>
                  <a:schemeClr val="bg1"/>
                </a:solidFill>
              </a:rPr>
              <a:t>T </a:t>
            </a:r>
            <a:r>
              <a:rPr lang="fr-FR" sz="3300" dirty="0" err="1">
                <a:solidFill>
                  <a:schemeClr val="bg1"/>
                </a:solidFill>
              </a:rPr>
              <a:t>cells</a:t>
            </a:r>
            <a:endParaRPr lang="fr-FR" sz="3300" dirty="0">
              <a:solidFill>
                <a:schemeClr val="bg1"/>
              </a:solidFill>
            </a:endParaRPr>
          </a:p>
          <a:p>
            <a:pPr marL="137160" indent="0">
              <a:buNone/>
            </a:pPr>
            <a:r>
              <a:rPr lang="fr-FR" sz="3300" dirty="0" smtClean="0">
                <a:solidFill>
                  <a:schemeClr val="bg1"/>
                </a:solidFill>
              </a:rPr>
              <a:t> Macrophages</a:t>
            </a:r>
          </a:p>
          <a:p>
            <a:pPr marL="137160" indent="0">
              <a:buNone/>
            </a:pPr>
            <a:r>
              <a:rPr lang="fr-FR" sz="3300" dirty="0" smtClean="0">
                <a:solidFill>
                  <a:schemeClr val="bg1"/>
                </a:solidFill>
              </a:rPr>
              <a:t> Monocytes</a:t>
            </a:r>
            <a:endParaRPr lang="fr-FR" sz="3300" dirty="0">
              <a:solidFill>
                <a:schemeClr val="bg1"/>
              </a:solidFill>
            </a:endParaRPr>
          </a:p>
          <a:p>
            <a:pPr marL="137160" indent="0">
              <a:buNone/>
            </a:pPr>
            <a:r>
              <a:rPr lang="fr-FR" sz="3300" dirty="0" smtClean="0">
                <a:solidFill>
                  <a:schemeClr val="bg1"/>
                </a:solidFill>
              </a:rPr>
              <a:t> B </a:t>
            </a:r>
            <a:r>
              <a:rPr lang="fr-FR" sz="3300" dirty="0" err="1">
                <a:solidFill>
                  <a:schemeClr val="bg1"/>
                </a:solidFill>
              </a:rPr>
              <a:t>cells</a:t>
            </a:r>
            <a:endParaRPr lang="fr-FR" sz="3300" dirty="0">
              <a:solidFill>
                <a:schemeClr val="bg1"/>
              </a:solidFill>
            </a:endParaRPr>
          </a:p>
          <a:p>
            <a:pPr marL="137160" indent="0">
              <a:buNone/>
            </a:pPr>
            <a:r>
              <a:rPr lang="fr-FR" sz="3300" dirty="0" smtClean="0">
                <a:solidFill>
                  <a:schemeClr val="bg1"/>
                </a:solidFill>
              </a:rPr>
              <a:t> Intestinal </a:t>
            </a:r>
            <a:r>
              <a:rPr lang="fr-FR" sz="3300" dirty="0" err="1" smtClean="0">
                <a:solidFill>
                  <a:schemeClr val="bg1"/>
                </a:solidFill>
              </a:rPr>
              <a:t>cells</a:t>
            </a:r>
            <a:endParaRPr lang="fr-FR" sz="3300" dirty="0" smtClean="0">
              <a:solidFill>
                <a:schemeClr val="bg1"/>
              </a:solidFill>
            </a:endParaRPr>
          </a:p>
          <a:p>
            <a:pPr marL="137160" indent="0">
              <a:buNone/>
            </a:pPr>
            <a:r>
              <a:rPr lang="en-US" sz="3300" dirty="0" smtClean="0">
                <a:solidFill>
                  <a:schemeClr val="bg1"/>
                </a:solidFill>
              </a:rPr>
              <a:t>    HIV-infected </a:t>
            </a:r>
            <a:r>
              <a:rPr lang="en-US" sz="3300" dirty="0">
                <a:solidFill>
                  <a:schemeClr val="bg1"/>
                </a:solidFill>
              </a:rPr>
              <a:t>cells reach the lymph nodes and other lymphoid tissues, which are the sites of active immune response against viral antigens. </a:t>
            </a:r>
            <a:endParaRPr lang="en-US" sz="3300" dirty="0" smtClean="0">
              <a:solidFill>
                <a:schemeClr val="bg1"/>
              </a:solidFill>
            </a:endParaRPr>
          </a:p>
          <a:p>
            <a:pPr marL="137160" indent="0">
              <a:buNone/>
            </a:pPr>
            <a:r>
              <a:rPr lang="en-US" sz="3300" dirty="0">
                <a:solidFill>
                  <a:schemeClr val="bg1"/>
                </a:solidFill>
              </a:rPr>
              <a:t> </a:t>
            </a:r>
            <a:r>
              <a:rPr lang="en-US" sz="3300" dirty="0" smtClean="0">
                <a:solidFill>
                  <a:schemeClr val="bg1"/>
                </a:solidFill>
              </a:rPr>
              <a:t>   T </a:t>
            </a:r>
            <a:r>
              <a:rPr lang="en-US" sz="3300" dirty="0">
                <a:solidFill>
                  <a:schemeClr val="bg1"/>
                </a:solidFill>
              </a:rPr>
              <a:t>lymphocytes are activated on account of infection, but HIV replicates better in the activated cells. The peak in number of virus-expressing cells and the spread of virus throughout the lymphoid tissue precedes the increase in plasma viremia that is the virus in the blood. The virus spills over from lymph node. </a:t>
            </a:r>
            <a:endParaRPr lang="fr-FR" sz="3300" dirty="0">
              <a:solidFill>
                <a:schemeClr val="bg1"/>
              </a:solidFill>
            </a:endParaRPr>
          </a:p>
          <a:p>
            <a:endParaRPr lang="en-US" dirty="0"/>
          </a:p>
        </p:txBody>
      </p:sp>
    </p:spTree>
    <p:extLst>
      <p:ext uri="{BB962C8B-B14F-4D97-AF65-F5344CB8AC3E}">
        <p14:creationId xmlns:p14="http://schemas.microsoft.com/office/powerpoint/2010/main" val="2818332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rPr>
              <a:t>HIV INFECTION AND AIDS</a:t>
            </a:r>
          </a:p>
        </p:txBody>
      </p:sp>
      <p:sp>
        <p:nvSpPr>
          <p:cNvPr id="3" name="Content Placeholder 2"/>
          <p:cNvSpPr>
            <a:spLocks noGrp="1"/>
          </p:cNvSpPr>
          <p:nvPr>
            <p:ph idx="1"/>
          </p:nvPr>
        </p:nvSpPr>
        <p:spPr>
          <a:xfrm>
            <a:off x="152400" y="1600200"/>
            <a:ext cx="8839200" cy="4267200"/>
          </a:xfrm>
        </p:spPr>
        <p:txBody>
          <a:bodyPr>
            <a:normAutofit/>
          </a:bodyPr>
          <a:lstStyle/>
          <a:p>
            <a:pPr marL="137160" indent="0">
              <a:buNone/>
            </a:pPr>
            <a:r>
              <a:rPr lang="en-US" sz="3600" dirty="0" smtClean="0">
                <a:solidFill>
                  <a:schemeClr val="bg1"/>
                </a:solidFill>
              </a:rPr>
              <a:t>- The </a:t>
            </a:r>
            <a:r>
              <a:rPr lang="en-US" sz="3600" dirty="0">
                <a:solidFill>
                  <a:schemeClr val="bg1"/>
                </a:solidFill>
              </a:rPr>
              <a:t>high risk for AIDS were homosexual males, </a:t>
            </a:r>
            <a:r>
              <a:rPr lang="en-US" sz="3600" dirty="0" smtClean="0">
                <a:solidFill>
                  <a:schemeClr val="bg1"/>
                </a:solidFill>
              </a:rPr>
              <a:t>heterosexual </a:t>
            </a:r>
            <a:r>
              <a:rPr lang="en-US" sz="3600" dirty="0">
                <a:solidFill>
                  <a:schemeClr val="bg1"/>
                </a:solidFill>
              </a:rPr>
              <a:t>partners, intravenous drug users, persons who have received blood and blood products and the infants born to HIV infected mother. </a:t>
            </a:r>
          </a:p>
        </p:txBody>
      </p:sp>
    </p:spTree>
    <p:extLst>
      <p:ext uri="{BB962C8B-B14F-4D97-AF65-F5344CB8AC3E}">
        <p14:creationId xmlns:p14="http://schemas.microsoft.com/office/powerpoint/2010/main" val="3473719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10600" cy="1143000"/>
          </a:xfrm>
        </p:spPr>
        <p:txBody>
          <a:bodyPr>
            <a:noAutofit/>
          </a:bodyPr>
          <a:lstStyle/>
          <a:p>
            <a:r>
              <a:rPr lang="en-US" sz="4000" dirty="0" smtClean="0">
                <a:solidFill>
                  <a:srgbClr val="FF0000"/>
                </a:solidFill>
              </a:rPr>
              <a:t>IMMUNODEFCIENCY </a:t>
            </a:r>
            <a:r>
              <a:rPr lang="en-US" sz="4000" dirty="0">
                <a:solidFill>
                  <a:srgbClr val="FF0000"/>
                </a:solidFill>
              </a:rPr>
              <a:t>CAUSED BY DRUGS</a:t>
            </a:r>
          </a:p>
        </p:txBody>
      </p:sp>
      <p:sp>
        <p:nvSpPr>
          <p:cNvPr id="3" name="Content Placeholder 2"/>
          <p:cNvSpPr>
            <a:spLocks noGrp="1"/>
          </p:cNvSpPr>
          <p:nvPr>
            <p:ph idx="1"/>
          </p:nvPr>
        </p:nvSpPr>
        <p:spPr/>
        <p:txBody>
          <a:bodyPr>
            <a:normAutofit/>
          </a:bodyPr>
          <a:lstStyle/>
          <a:p>
            <a:pPr marL="137160" indent="0">
              <a:buNone/>
            </a:pPr>
            <a:r>
              <a:rPr lang="en-US" sz="3600" dirty="0" smtClean="0">
                <a:solidFill>
                  <a:schemeClr val="bg1"/>
                </a:solidFill>
              </a:rPr>
              <a:t>METHOTREXATE</a:t>
            </a:r>
          </a:p>
          <a:p>
            <a:pPr marL="137160" indent="0">
              <a:buNone/>
            </a:pPr>
            <a:r>
              <a:rPr lang="en-US" sz="3600" dirty="0" smtClean="0">
                <a:solidFill>
                  <a:schemeClr val="bg1"/>
                </a:solidFill>
              </a:rPr>
              <a:t>- Structural </a:t>
            </a:r>
            <a:r>
              <a:rPr lang="en-US" sz="3600" dirty="0">
                <a:solidFill>
                  <a:schemeClr val="bg1"/>
                </a:solidFill>
              </a:rPr>
              <a:t>analogue of folic acid</a:t>
            </a:r>
          </a:p>
          <a:p>
            <a:pPr marL="137160" indent="0">
              <a:buNone/>
            </a:pPr>
            <a:r>
              <a:rPr lang="en-US" sz="3600" dirty="0" smtClean="0">
                <a:solidFill>
                  <a:schemeClr val="bg1"/>
                </a:solidFill>
              </a:rPr>
              <a:t>- Blocks </a:t>
            </a:r>
            <a:r>
              <a:rPr lang="en-US" sz="3600" dirty="0">
                <a:solidFill>
                  <a:schemeClr val="bg1"/>
                </a:solidFill>
              </a:rPr>
              <a:t>folic acid dependent synthetic pathways essential for DNA synthesis</a:t>
            </a:r>
          </a:p>
          <a:p>
            <a:pPr marL="137160" indent="0">
              <a:buNone/>
            </a:pPr>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2039483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0000"/>
                </a:solidFill>
              </a:rPr>
              <a:t>IMMUNODEFECIENCY </a:t>
            </a:r>
            <a:r>
              <a:rPr lang="en-US" sz="4000" dirty="0">
                <a:solidFill>
                  <a:srgbClr val="FF0000"/>
                </a:solidFill>
              </a:rPr>
              <a:t>CAUSED BY DRUGS</a:t>
            </a:r>
          </a:p>
        </p:txBody>
      </p:sp>
      <p:sp>
        <p:nvSpPr>
          <p:cNvPr id="3" name="Content Placeholder 2"/>
          <p:cNvSpPr>
            <a:spLocks noGrp="1"/>
          </p:cNvSpPr>
          <p:nvPr>
            <p:ph idx="1"/>
          </p:nvPr>
        </p:nvSpPr>
        <p:spPr/>
        <p:txBody>
          <a:bodyPr>
            <a:normAutofit lnSpcReduction="10000"/>
          </a:bodyPr>
          <a:lstStyle/>
          <a:p>
            <a:pPr marL="137160" indent="0">
              <a:buNone/>
            </a:pPr>
            <a:r>
              <a:rPr lang="en-US" sz="3600" dirty="0">
                <a:solidFill>
                  <a:schemeClr val="bg1"/>
                </a:solidFill>
              </a:rPr>
              <a:t>CYCOLOSPORIN</a:t>
            </a:r>
          </a:p>
          <a:p>
            <a:pPr marL="137160" indent="0">
              <a:buNone/>
            </a:pPr>
            <a:r>
              <a:rPr lang="en-US" sz="3600" dirty="0" smtClean="0">
                <a:solidFill>
                  <a:schemeClr val="bg1"/>
                </a:solidFill>
              </a:rPr>
              <a:t>- Severe </a:t>
            </a:r>
            <a:r>
              <a:rPr lang="en-US" sz="3600" dirty="0">
                <a:solidFill>
                  <a:schemeClr val="bg1"/>
                </a:solidFill>
              </a:rPr>
              <a:t>effects on T cell signaling and </a:t>
            </a:r>
            <a:r>
              <a:rPr lang="en-US" sz="3600" dirty="0" smtClean="0">
                <a:solidFill>
                  <a:schemeClr val="bg1"/>
                </a:solidFill>
              </a:rPr>
              <a:t>functions.</a:t>
            </a:r>
            <a:endParaRPr lang="en-US" sz="3600" dirty="0">
              <a:solidFill>
                <a:schemeClr val="bg1"/>
              </a:solidFill>
            </a:endParaRPr>
          </a:p>
          <a:p>
            <a:pPr marL="137160" indent="0">
              <a:buNone/>
            </a:pPr>
            <a:r>
              <a:rPr lang="en-US" sz="3600" dirty="0" smtClean="0">
                <a:solidFill>
                  <a:schemeClr val="bg1"/>
                </a:solidFill>
              </a:rPr>
              <a:t>-It </a:t>
            </a:r>
            <a:r>
              <a:rPr lang="en-US" sz="3600" dirty="0">
                <a:solidFill>
                  <a:schemeClr val="bg1"/>
                </a:solidFill>
              </a:rPr>
              <a:t>binds to </a:t>
            </a:r>
            <a:r>
              <a:rPr lang="en-US" sz="3600" dirty="0" err="1">
                <a:solidFill>
                  <a:schemeClr val="bg1"/>
                </a:solidFill>
              </a:rPr>
              <a:t>immunophilins</a:t>
            </a:r>
            <a:r>
              <a:rPr lang="en-US" sz="3600" dirty="0">
                <a:solidFill>
                  <a:schemeClr val="bg1"/>
                </a:solidFill>
              </a:rPr>
              <a:t> which are believed to have a critical role in signal </a:t>
            </a:r>
            <a:r>
              <a:rPr lang="en-US" sz="3600" dirty="0" smtClean="0">
                <a:solidFill>
                  <a:schemeClr val="bg1"/>
                </a:solidFill>
              </a:rPr>
              <a:t>transduction.</a:t>
            </a:r>
            <a:endParaRPr lang="en-US" sz="3600" dirty="0">
              <a:solidFill>
                <a:schemeClr val="bg1"/>
              </a:solidFill>
            </a:endParaRPr>
          </a:p>
          <a:p>
            <a:pPr marL="137160" indent="0">
              <a:buNone/>
            </a:pPr>
            <a:r>
              <a:rPr lang="en-US" sz="3600" dirty="0" smtClean="0">
                <a:solidFill>
                  <a:schemeClr val="bg1"/>
                </a:solidFill>
              </a:rPr>
              <a:t>- Inhibit IL </a:t>
            </a:r>
            <a:r>
              <a:rPr lang="en-US" sz="3600" dirty="0">
                <a:solidFill>
                  <a:schemeClr val="bg1"/>
                </a:solidFill>
              </a:rPr>
              <a:t>2 dependent signal </a:t>
            </a:r>
            <a:r>
              <a:rPr lang="en-US" sz="3600" dirty="0" smtClean="0">
                <a:solidFill>
                  <a:schemeClr val="bg1"/>
                </a:solidFill>
              </a:rPr>
              <a:t>transduction.</a:t>
            </a:r>
            <a:endParaRPr lang="en-US" sz="3600" dirty="0">
              <a:solidFill>
                <a:schemeClr val="bg1"/>
              </a:solidFill>
            </a:endParaRPr>
          </a:p>
          <a:p>
            <a:endParaRPr lang="en-US" dirty="0"/>
          </a:p>
        </p:txBody>
      </p:sp>
    </p:spTree>
    <p:extLst>
      <p:ext uri="{BB962C8B-B14F-4D97-AF65-F5344CB8AC3E}">
        <p14:creationId xmlns:p14="http://schemas.microsoft.com/office/powerpoint/2010/main" val="4144563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rPr>
              <a:t>Refrences</a:t>
            </a:r>
            <a:endParaRPr lang="en-US" dirty="0">
              <a:solidFill>
                <a:srgbClr val="FF0000"/>
              </a:solidFill>
            </a:endParaRPr>
          </a:p>
        </p:txBody>
      </p:sp>
      <p:sp>
        <p:nvSpPr>
          <p:cNvPr id="3" name="Content Placeholder 2"/>
          <p:cNvSpPr>
            <a:spLocks noGrp="1"/>
          </p:cNvSpPr>
          <p:nvPr>
            <p:ph idx="1"/>
          </p:nvPr>
        </p:nvSpPr>
        <p:spPr/>
        <p:txBody>
          <a:bodyPr/>
          <a:lstStyle/>
          <a:p>
            <a:pPr marL="137160" indent="0">
              <a:buNone/>
            </a:pPr>
            <a:r>
              <a:rPr lang="en-US" dirty="0" smtClean="0">
                <a:solidFill>
                  <a:schemeClr val="bg1"/>
                </a:solidFill>
              </a:rPr>
              <a:t>- Immunology </a:t>
            </a:r>
            <a:r>
              <a:rPr lang="en-US" dirty="0">
                <a:solidFill>
                  <a:schemeClr val="bg1"/>
                </a:solidFill>
              </a:rPr>
              <a:t>A Short Course (Seventh Edition-2015).Richard </a:t>
            </a:r>
            <a:r>
              <a:rPr lang="en-US" dirty="0" err="1">
                <a:solidFill>
                  <a:schemeClr val="bg1"/>
                </a:solidFill>
              </a:rPr>
              <a:t>Coico&amp;Geoffrey</a:t>
            </a:r>
            <a:r>
              <a:rPr lang="en-US" dirty="0">
                <a:solidFill>
                  <a:schemeClr val="bg1"/>
                </a:solidFill>
              </a:rPr>
              <a:t> Sunshine</a:t>
            </a:r>
            <a:r>
              <a:rPr lang="en-US" dirty="0" smtClean="0">
                <a:solidFill>
                  <a:schemeClr val="bg1"/>
                </a:solidFill>
              </a:rPr>
              <a:t>.</a:t>
            </a:r>
          </a:p>
          <a:p>
            <a:endParaRPr lang="en-US" dirty="0">
              <a:solidFill>
                <a:schemeClr val="bg1"/>
              </a:solidFill>
            </a:endParaRPr>
          </a:p>
          <a:p>
            <a:pPr marL="137160" indent="0">
              <a:buNone/>
            </a:pPr>
            <a:r>
              <a:rPr lang="en-US" dirty="0" smtClean="0">
                <a:solidFill>
                  <a:schemeClr val="bg1"/>
                </a:solidFill>
              </a:rPr>
              <a:t>- Textbook </a:t>
            </a:r>
            <a:r>
              <a:rPr lang="en-US" dirty="0">
                <a:solidFill>
                  <a:schemeClr val="bg1"/>
                </a:solidFill>
              </a:rPr>
              <a:t>of Immunology(Second Edition-2014). Sunil Kumar </a:t>
            </a:r>
            <a:r>
              <a:rPr lang="en-US" dirty="0" err="1">
                <a:solidFill>
                  <a:schemeClr val="bg1"/>
                </a:solidFill>
              </a:rPr>
              <a:t>Mohanty</a:t>
            </a:r>
            <a:r>
              <a:rPr lang="en-US" dirty="0" smtClean="0">
                <a:solidFill>
                  <a:schemeClr val="bg1"/>
                </a:solidFill>
              </a:rPr>
              <a:t>&amp; K </a:t>
            </a:r>
            <a:r>
              <a:rPr lang="en-US" dirty="0">
                <a:solidFill>
                  <a:schemeClr val="bg1"/>
                </a:solidFill>
              </a:rPr>
              <a:t>Sai </a:t>
            </a:r>
            <a:r>
              <a:rPr lang="en-US" dirty="0" err="1">
                <a:solidFill>
                  <a:schemeClr val="bg1"/>
                </a:solidFill>
              </a:rPr>
              <a:t>Leela</a:t>
            </a:r>
            <a:r>
              <a:rPr lang="en-US" dirty="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1751104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lgn="ctr">
              <a:buNone/>
            </a:pPr>
            <a:r>
              <a:rPr lang="en-US" sz="6000" dirty="0" smtClean="0">
                <a:solidFill>
                  <a:schemeClr val="bg1"/>
                </a:solidFill>
              </a:rPr>
              <a:t>THANK YOU</a:t>
            </a:r>
            <a:r>
              <a:rPr lang="en-US" sz="6000" dirty="0">
                <a:solidFill>
                  <a:schemeClr val="bg1"/>
                </a:solidFill>
              </a:rPr>
              <a:t/>
            </a:r>
            <a:br>
              <a:rPr lang="en-US" sz="6000" dirty="0">
                <a:solidFill>
                  <a:schemeClr val="bg1"/>
                </a:solidFill>
              </a:rPr>
            </a:br>
            <a:r>
              <a:rPr lang="en-US" sz="6000" dirty="0">
                <a:solidFill>
                  <a:schemeClr val="bg1"/>
                </a:solidFill>
              </a:rPr>
              <a:t/>
            </a:r>
            <a:br>
              <a:rPr lang="en-US" sz="6000" dirty="0">
                <a:solidFill>
                  <a:schemeClr val="bg1"/>
                </a:solidFill>
              </a:rPr>
            </a:br>
            <a:r>
              <a:rPr lang="en-US" sz="6000" dirty="0" smtClean="0">
                <a:solidFill>
                  <a:schemeClr val="bg1"/>
                </a:solidFill>
              </a:rPr>
              <a:t>&amp;</a:t>
            </a:r>
            <a:r>
              <a:rPr lang="en-US" sz="6000" dirty="0">
                <a:solidFill>
                  <a:schemeClr val="bg1"/>
                </a:solidFill>
              </a:rPr>
              <a:t/>
            </a:r>
            <a:br>
              <a:rPr lang="en-US" sz="6000" dirty="0">
                <a:solidFill>
                  <a:schemeClr val="bg1"/>
                </a:solidFill>
              </a:rPr>
            </a:br>
            <a:r>
              <a:rPr lang="en-US" sz="6000" dirty="0">
                <a:solidFill>
                  <a:schemeClr val="bg1"/>
                </a:solidFill>
              </a:rPr>
              <a:t/>
            </a:r>
            <a:br>
              <a:rPr lang="en-US" sz="6000" dirty="0">
                <a:solidFill>
                  <a:schemeClr val="bg1"/>
                </a:solidFill>
              </a:rPr>
            </a:br>
            <a:r>
              <a:rPr lang="en-US" sz="6000" dirty="0">
                <a:solidFill>
                  <a:schemeClr val="bg1"/>
                </a:solidFill>
              </a:rPr>
              <a:t>GOOD LUCK</a:t>
            </a:r>
          </a:p>
        </p:txBody>
      </p:sp>
    </p:spTree>
    <p:extLst>
      <p:ext uri="{BB962C8B-B14F-4D97-AF65-F5344CB8AC3E}">
        <p14:creationId xmlns:p14="http://schemas.microsoft.com/office/powerpoint/2010/main" val="2659501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Autofit/>
          </a:bodyPr>
          <a:lstStyle/>
          <a:p>
            <a:r>
              <a:rPr lang="en-US" sz="4000" dirty="0" smtClean="0">
                <a:solidFill>
                  <a:srgbClr val="FF0000"/>
                </a:solidFill>
              </a:rPr>
              <a:t>PRIMARY IMMUNODEFICIENCIES </a:t>
            </a:r>
            <a:endParaRPr lang="en-US" sz="4000" dirty="0">
              <a:solidFill>
                <a:srgbClr val="FF0000"/>
              </a:solidFill>
            </a:endParaRPr>
          </a:p>
        </p:txBody>
      </p:sp>
      <p:sp>
        <p:nvSpPr>
          <p:cNvPr id="3" name="Content Placeholder 2"/>
          <p:cNvSpPr>
            <a:spLocks noGrp="1"/>
          </p:cNvSpPr>
          <p:nvPr>
            <p:ph idx="1"/>
          </p:nvPr>
        </p:nvSpPr>
        <p:spPr>
          <a:xfrm>
            <a:off x="457200" y="1143000"/>
            <a:ext cx="8229600" cy="5562600"/>
          </a:xfrm>
        </p:spPr>
        <p:txBody>
          <a:bodyPr>
            <a:normAutofit/>
          </a:bodyPr>
          <a:lstStyle/>
          <a:p>
            <a:pPr marL="137160" indent="0">
              <a:buNone/>
            </a:pPr>
            <a:r>
              <a:rPr lang="en-US" dirty="0" smtClean="0"/>
              <a:t>   </a:t>
            </a:r>
            <a:r>
              <a:rPr lang="en-US" dirty="0" smtClean="0">
                <a:solidFill>
                  <a:schemeClr val="bg1"/>
                </a:solidFill>
              </a:rPr>
              <a:t>Primary </a:t>
            </a:r>
            <a:r>
              <a:rPr lang="en-US" dirty="0">
                <a:solidFill>
                  <a:schemeClr val="bg1"/>
                </a:solidFill>
              </a:rPr>
              <a:t>deficiencies in immunological function can arise through failure of any of the developmental processes from stem cell to functional end cell. Defects in the development of the common lymphoid stem cell give rise to severe combined immunodeficiency. Both T and B lymphocytes fail to </a:t>
            </a:r>
            <a:r>
              <a:rPr lang="en-US" dirty="0" smtClean="0">
                <a:solidFill>
                  <a:schemeClr val="bg1"/>
                </a:solidFill>
              </a:rPr>
              <a:t>develop. </a:t>
            </a:r>
            <a:r>
              <a:rPr lang="en-US" dirty="0">
                <a:solidFill>
                  <a:schemeClr val="bg1"/>
                </a:solidFill>
              </a:rPr>
              <a:t>The myeloid cell disorders affect phagocytic function. Most of the primary </a:t>
            </a:r>
            <a:r>
              <a:rPr lang="en-US" dirty="0" err="1">
                <a:solidFill>
                  <a:schemeClr val="bg1"/>
                </a:solidFill>
              </a:rPr>
              <a:t>immunodeficiencies</a:t>
            </a:r>
            <a:r>
              <a:rPr lang="en-US" dirty="0">
                <a:solidFill>
                  <a:schemeClr val="bg1"/>
                </a:solidFill>
              </a:rPr>
              <a:t> are </a:t>
            </a:r>
            <a:r>
              <a:rPr lang="en-US" dirty="0" smtClean="0">
                <a:solidFill>
                  <a:schemeClr val="bg1"/>
                </a:solidFill>
              </a:rPr>
              <a:t>inherited.</a:t>
            </a:r>
          </a:p>
          <a:p>
            <a:pPr marL="137160" indent="0">
              <a:buNone/>
            </a:pPr>
            <a:r>
              <a:rPr lang="en-US" dirty="0">
                <a:solidFill>
                  <a:schemeClr val="bg1"/>
                </a:solidFill>
              </a:rPr>
              <a:t>They are classified on the basis of the site of lesion in the developmental or differentiation pathway of the immune </a:t>
            </a:r>
            <a:r>
              <a:rPr lang="en-US" dirty="0" smtClean="0">
                <a:solidFill>
                  <a:schemeClr val="bg1"/>
                </a:solidFill>
              </a:rPr>
              <a:t>system. </a:t>
            </a:r>
            <a:endParaRPr lang="en-US" dirty="0">
              <a:solidFill>
                <a:schemeClr val="bg1"/>
              </a:solidFill>
            </a:endParaRPr>
          </a:p>
        </p:txBody>
      </p:sp>
    </p:spTree>
    <p:extLst>
      <p:ext uri="{BB962C8B-B14F-4D97-AF65-F5344CB8AC3E}">
        <p14:creationId xmlns:p14="http://schemas.microsoft.com/office/powerpoint/2010/main" val="3983083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mtClean="0">
                <a:solidFill>
                  <a:srgbClr val="FF0000"/>
                </a:solidFill>
              </a:rPr>
              <a:t>Distribution </a:t>
            </a:r>
            <a:r>
              <a:rPr lang="en-US" dirty="0">
                <a:solidFill>
                  <a:srgbClr val="FF0000"/>
                </a:solidFill>
              </a:rPr>
              <a:t>of primary </a:t>
            </a:r>
            <a:r>
              <a:rPr lang="en-US" dirty="0" err="1" smtClean="0">
                <a:solidFill>
                  <a:srgbClr val="FF0000"/>
                </a:solidFill>
              </a:rPr>
              <a:t>immunodeficiencies</a:t>
            </a:r>
            <a:r>
              <a:rPr lang="en-US" dirty="0" err="1">
                <a:solidFill>
                  <a:srgbClr val="FF0000"/>
                </a:solidFill>
              </a:rPr>
              <a:t>n</a:t>
            </a:r>
            <a:endParaRPr lang="en-US" dirty="0">
              <a:solidFill>
                <a:srgbClr val="FF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305800" cy="487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703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a:t>
            </a:r>
            <a:r>
              <a:rPr lang="en-US" dirty="0" err="1" smtClean="0"/>
              <a:t>Immunodeficiencies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8915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330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a:solidFill>
                  <a:srgbClr val="FF0000"/>
                </a:solidFill>
              </a:rPr>
              <a:t>B CELL DEFICIENCY</a:t>
            </a:r>
          </a:p>
        </p:txBody>
      </p:sp>
      <p:sp>
        <p:nvSpPr>
          <p:cNvPr id="3" name="Content Placeholder 2"/>
          <p:cNvSpPr>
            <a:spLocks noGrp="1"/>
          </p:cNvSpPr>
          <p:nvPr>
            <p:ph idx="1"/>
          </p:nvPr>
        </p:nvSpPr>
        <p:spPr>
          <a:xfrm>
            <a:off x="152400" y="1295400"/>
            <a:ext cx="8839200" cy="5715000"/>
          </a:xfrm>
        </p:spPr>
        <p:txBody>
          <a:bodyPr>
            <a:noAutofit/>
          </a:bodyPr>
          <a:lstStyle/>
          <a:p>
            <a:pPr marL="137160" indent="0">
              <a:buNone/>
            </a:pPr>
            <a:r>
              <a:rPr lang="en-US" sz="3600" dirty="0" smtClean="0">
                <a:solidFill>
                  <a:schemeClr val="bg1"/>
                </a:solidFill>
              </a:rPr>
              <a:t>- X-linked </a:t>
            </a:r>
            <a:r>
              <a:rPr lang="en-US" sz="3600" dirty="0" err="1" smtClean="0">
                <a:solidFill>
                  <a:schemeClr val="bg1"/>
                </a:solidFill>
              </a:rPr>
              <a:t>gammaglobuinemia</a:t>
            </a:r>
            <a:r>
              <a:rPr lang="en-US" sz="3600" dirty="0" smtClean="0">
                <a:solidFill>
                  <a:schemeClr val="bg1"/>
                </a:solidFill>
              </a:rPr>
              <a:t>.</a:t>
            </a:r>
          </a:p>
          <a:p>
            <a:pPr marL="137160" indent="0">
              <a:buNone/>
            </a:pPr>
            <a:r>
              <a:rPr lang="en-US" sz="3600" dirty="0" smtClean="0">
                <a:solidFill>
                  <a:schemeClr val="bg1"/>
                </a:solidFill>
              </a:rPr>
              <a:t>- IgA deficiency.</a:t>
            </a:r>
            <a:endParaRPr lang="en-US" sz="3600" dirty="0">
              <a:solidFill>
                <a:schemeClr val="bg1"/>
              </a:solidFill>
            </a:endParaRPr>
          </a:p>
          <a:p>
            <a:pPr marL="137160" indent="0">
              <a:buNone/>
            </a:pPr>
            <a:r>
              <a:rPr lang="en-US" sz="3600" dirty="0" smtClean="0">
                <a:solidFill>
                  <a:schemeClr val="bg1"/>
                </a:solidFill>
              </a:rPr>
              <a:t>- IgG </a:t>
            </a:r>
            <a:r>
              <a:rPr lang="en-US" sz="3600" dirty="0">
                <a:solidFill>
                  <a:schemeClr val="bg1"/>
                </a:solidFill>
              </a:rPr>
              <a:t>subclass </a:t>
            </a:r>
            <a:r>
              <a:rPr lang="en-US" sz="3600" dirty="0" smtClean="0">
                <a:solidFill>
                  <a:schemeClr val="bg1"/>
                </a:solidFill>
              </a:rPr>
              <a:t>deficiency.</a:t>
            </a:r>
            <a:endParaRPr lang="en-US" sz="3600" dirty="0">
              <a:solidFill>
                <a:schemeClr val="bg1"/>
              </a:solidFill>
            </a:endParaRPr>
          </a:p>
          <a:p>
            <a:pPr marL="137160" indent="0">
              <a:buNone/>
            </a:pPr>
            <a:r>
              <a:rPr lang="en-US" sz="3600" dirty="0" smtClean="0">
                <a:solidFill>
                  <a:schemeClr val="bg1"/>
                </a:solidFill>
              </a:rPr>
              <a:t>- Transient </a:t>
            </a:r>
            <a:r>
              <a:rPr lang="en-US" sz="3600" dirty="0" err="1">
                <a:solidFill>
                  <a:schemeClr val="bg1"/>
                </a:solidFill>
              </a:rPr>
              <a:t>hypogammaglobulinaemia</a:t>
            </a:r>
            <a:r>
              <a:rPr lang="en-US" sz="3600" dirty="0">
                <a:solidFill>
                  <a:schemeClr val="bg1"/>
                </a:solidFill>
              </a:rPr>
              <a:t> of infancy</a:t>
            </a:r>
            <a:r>
              <a:rPr lang="en-US" sz="3600" dirty="0" smtClean="0">
                <a:solidFill>
                  <a:schemeClr val="bg1"/>
                </a:solidFill>
              </a:rPr>
              <a:t>.</a:t>
            </a:r>
            <a:endParaRPr lang="en-US" sz="3600" dirty="0">
              <a:solidFill>
                <a:schemeClr val="bg1"/>
              </a:solidFill>
            </a:endParaRPr>
          </a:p>
          <a:p>
            <a:pPr marL="137160" indent="0">
              <a:buNone/>
            </a:pPr>
            <a:r>
              <a:rPr lang="en-US" sz="3600" dirty="0" smtClean="0">
                <a:solidFill>
                  <a:schemeClr val="bg1"/>
                </a:solidFill>
              </a:rPr>
              <a:t>- Common variable </a:t>
            </a:r>
            <a:r>
              <a:rPr lang="en-US" sz="3600" dirty="0" err="1" smtClean="0">
                <a:solidFill>
                  <a:schemeClr val="bg1"/>
                </a:solidFill>
              </a:rPr>
              <a:t>immundeficiency</a:t>
            </a:r>
            <a:r>
              <a:rPr lang="en-US" sz="3600" dirty="0" smtClean="0">
                <a:solidFill>
                  <a:schemeClr val="bg1"/>
                </a:solidFill>
              </a:rPr>
              <a:t>.</a:t>
            </a:r>
            <a:endParaRPr lang="en-US" sz="3600" dirty="0">
              <a:solidFill>
                <a:schemeClr val="bg1"/>
              </a:solidFill>
            </a:endParaRPr>
          </a:p>
          <a:p>
            <a:pPr marL="137160" indent="0">
              <a:buNone/>
            </a:pPr>
            <a:endParaRPr lang="en-US" sz="3600" dirty="0"/>
          </a:p>
        </p:txBody>
      </p:sp>
    </p:spTree>
    <p:extLst>
      <p:ext uri="{BB962C8B-B14F-4D97-AF65-F5344CB8AC3E}">
        <p14:creationId xmlns:p14="http://schemas.microsoft.com/office/powerpoint/2010/main" val="2453700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990600"/>
          </a:xfrm>
        </p:spPr>
        <p:txBody>
          <a:bodyPr>
            <a:noAutofit/>
          </a:bodyPr>
          <a:lstStyle/>
          <a:p>
            <a:r>
              <a:rPr lang="en-US" sz="4000" dirty="0">
                <a:solidFill>
                  <a:srgbClr val="FF0000"/>
                </a:solidFill>
              </a:rPr>
              <a:t>X-linked a </a:t>
            </a:r>
            <a:r>
              <a:rPr lang="en-US" sz="4000" dirty="0" err="1">
                <a:solidFill>
                  <a:srgbClr val="FF0000"/>
                </a:solidFill>
              </a:rPr>
              <a:t>gammaglobulinaemia</a:t>
            </a:r>
            <a:r>
              <a:rPr lang="en-US" sz="4000" dirty="0">
                <a:solidFill>
                  <a:srgbClr val="FF0000"/>
                </a:solidFill>
              </a:rPr>
              <a:t> </a:t>
            </a:r>
          </a:p>
        </p:txBody>
      </p:sp>
      <p:sp>
        <p:nvSpPr>
          <p:cNvPr id="3" name="Content Placeholder 2"/>
          <p:cNvSpPr>
            <a:spLocks noGrp="1"/>
          </p:cNvSpPr>
          <p:nvPr>
            <p:ph idx="1"/>
          </p:nvPr>
        </p:nvSpPr>
        <p:spPr>
          <a:xfrm>
            <a:off x="76200" y="990600"/>
            <a:ext cx="9067800" cy="5715000"/>
          </a:xfrm>
        </p:spPr>
        <p:txBody>
          <a:bodyPr>
            <a:noAutofit/>
          </a:bodyPr>
          <a:lstStyle/>
          <a:p>
            <a:pPr marL="137160" indent="0">
              <a:buNone/>
            </a:pPr>
            <a:r>
              <a:rPr lang="en-US" sz="3200" dirty="0" smtClean="0">
                <a:solidFill>
                  <a:schemeClr val="bg1"/>
                </a:solidFill>
              </a:rPr>
              <a:t>- X-linked </a:t>
            </a:r>
            <a:r>
              <a:rPr lang="en-US" sz="3200" dirty="0" err="1">
                <a:solidFill>
                  <a:schemeClr val="bg1"/>
                </a:solidFill>
              </a:rPr>
              <a:t>agammaglobulinemia</a:t>
            </a:r>
            <a:r>
              <a:rPr lang="en-US" sz="3200" dirty="0">
                <a:solidFill>
                  <a:schemeClr val="bg1"/>
                </a:solidFill>
              </a:rPr>
              <a:t> (X-LA), or </a:t>
            </a:r>
            <a:r>
              <a:rPr lang="en-US" sz="3200" dirty="0" smtClean="0">
                <a:solidFill>
                  <a:schemeClr val="bg1"/>
                </a:solidFill>
              </a:rPr>
              <a:t>    </a:t>
            </a:r>
            <a:r>
              <a:rPr lang="en-US" sz="3200" dirty="0" err="1" smtClean="0">
                <a:solidFill>
                  <a:schemeClr val="bg1"/>
                </a:solidFill>
              </a:rPr>
              <a:t>Bruton’s</a:t>
            </a:r>
            <a:r>
              <a:rPr lang="en-US" sz="3200" dirty="0" smtClean="0">
                <a:solidFill>
                  <a:schemeClr val="bg1"/>
                </a:solidFill>
              </a:rPr>
              <a:t>  </a:t>
            </a:r>
            <a:r>
              <a:rPr lang="en-US" sz="3200" dirty="0" err="1" smtClean="0">
                <a:solidFill>
                  <a:schemeClr val="bg1"/>
                </a:solidFill>
              </a:rPr>
              <a:t>hypogammaglobulinemia</a:t>
            </a:r>
            <a:r>
              <a:rPr lang="en-US" sz="3200" dirty="0" smtClean="0">
                <a:solidFill>
                  <a:schemeClr val="bg1"/>
                </a:solidFill>
              </a:rPr>
              <a:t>.</a:t>
            </a:r>
            <a:endParaRPr lang="en-US" sz="3200" dirty="0">
              <a:solidFill>
                <a:schemeClr val="bg1"/>
              </a:solidFill>
            </a:endParaRPr>
          </a:p>
          <a:p>
            <a:pPr marL="137160" indent="0">
              <a:buNone/>
            </a:pPr>
            <a:r>
              <a:rPr lang="en-US" sz="3200" dirty="0" smtClean="0">
                <a:solidFill>
                  <a:schemeClr val="bg1"/>
                </a:solidFill>
              </a:rPr>
              <a:t>- Characterized </a:t>
            </a:r>
            <a:r>
              <a:rPr lang="en-US" sz="3200" dirty="0">
                <a:solidFill>
                  <a:schemeClr val="bg1"/>
                </a:solidFill>
              </a:rPr>
              <a:t>by extremely low </a:t>
            </a:r>
            <a:r>
              <a:rPr lang="en-US" sz="3200" dirty="0" smtClean="0">
                <a:solidFill>
                  <a:schemeClr val="bg1"/>
                </a:solidFill>
              </a:rPr>
              <a:t>IgG levels </a:t>
            </a:r>
            <a:r>
              <a:rPr lang="en-US" sz="3200" dirty="0">
                <a:solidFill>
                  <a:schemeClr val="bg1"/>
                </a:solidFill>
              </a:rPr>
              <a:t>and by the absence of other immunoglobulin classes</a:t>
            </a:r>
            <a:r>
              <a:rPr lang="en-US" sz="3200" dirty="0" smtClean="0">
                <a:solidFill>
                  <a:schemeClr val="bg1"/>
                </a:solidFill>
              </a:rPr>
              <a:t>.</a:t>
            </a:r>
          </a:p>
          <a:p>
            <a:pPr marL="137160" indent="0">
              <a:buNone/>
            </a:pPr>
            <a:r>
              <a:rPr lang="en-US" sz="3200" dirty="0" smtClean="0">
                <a:solidFill>
                  <a:schemeClr val="bg1"/>
                </a:solidFill>
              </a:rPr>
              <a:t>- Babies </a:t>
            </a:r>
            <a:r>
              <a:rPr lang="en-US" sz="3200" dirty="0">
                <a:solidFill>
                  <a:schemeClr val="bg1"/>
                </a:solidFill>
              </a:rPr>
              <a:t>born with this disorder have virtually no </a:t>
            </a:r>
            <a:r>
              <a:rPr lang="en-US" sz="3200" dirty="0" smtClean="0">
                <a:solidFill>
                  <a:schemeClr val="bg1"/>
                </a:solidFill>
              </a:rPr>
              <a:t>peripheral B </a:t>
            </a:r>
            <a:r>
              <a:rPr lang="en-US" sz="3200" dirty="0">
                <a:solidFill>
                  <a:schemeClr val="bg1"/>
                </a:solidFill>
              </a:rPr>
              <a:t>cells ( 1%) and </a:t>
            </a:r>
            <a:r>
              <a:rPr lang="en-US" sz="3200" dirty="0" smtClean="0">
                <a:solidFill>
                  <a:schemeClr val="bg1"/>
                </a:solidFill>
              </a:rPr>
              <a:t>suffer </a:t>
            </a:r>
            <a:r>
              <a:rPr lang="en-US" sz="3200" dirty="0">
                <a:solidFill>
                  <a:schemeClr val="bg1"/>
                </a:solidFill>
              </a:rPr>
              <a:t>from recurrent bacterial </a:t>
            </a:r>
            <a:r>
              <a:rPr lang="en-US" sz="3200" dirty="0" smtClean="0">
                <a:solidFill>
                  <a:schemeClr val="bg1"/>
                </a:solidFill>
              </a:rPr>
              <a:t>infections.</a:t>
            </a:r>
            <a:endParaRPr lang="en-US" sz="3200" dirty="0">
              <a:solidFill>
                <a:schemeClr val="bg1"/>
              </a:solidFill>
            </a:endParaRPr>
          </a:p>
        </p:txBody>
      </p:sp>
    </p:spTree>
    <p:extLst>
      <p:ext uri="{BB962C8B-B14F-4D97-AF65-F5344CB8AC3E}">
        <p14:creationId xmlns:p14="http://schemas.microsoft.com/office/powerpoint/2010/main" val="4089749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762000"/>
          </a:xfrm>
        </p:spPr>
        <p:txBody>
          <a:bodyPr>
            <a:noAutofit/>
          </a:bodyPr>
          <a:lstStyle/>
          <a:p>
            <a:r>
              <a:rPr lang="en-US" sz="4000" dirty="0">
                <a:solidFill>
                  <a:srgbClr val="FF0000"/>
                </a:solidFill>
              </a:rPr>
              <a:t>X-linked a </a:t>
            </a:r>
            <a:r>
              <a:rPr lang="en-US" sz="4000" dirty="0" err="1">
                <a:solidFill>
                  <a:srgbClr val="FF0000"/>
                </a:solidFill>
              </a:rPr>
              <a:t>gammaglobulinaemia</a:t>
            </a:r>
            <a:r>
              <a:rPr lang="en-US" sz="4000" dirty="0">
                <a:solidFill>
                  <a:srgbClr val="FF0000"/>
                </a:solidFill>
              </a:rPr>
              <a:t> </a:t>
            </a:r>
          </a:p>
        </p:txBody>
      </p:sp>
      <p:sp>
        <p:nvSpPr>
          <p:cNvPr id="3" name="Content Placeholder 2"/>
          <p:cNvSpPr>
            <a:spLocks noGrp="1"/>
          </p:cNvSpPr>
          <p:nvPr>
            <p:ph idx="1"/>
          </p:nvPr>
        </p:nvSpPr>
        <p:spPr>
          <a:xfrm>
            <a:off x="-4482" y="990600"/>
            <a:ext cx="9067800" cy="5486400"/>
          </a:xfrm>
        </p:spPr>
        <p:txBody>
          <a:bodyPr>
            <a:normAutofit/>
          </a:bodyPr>
          <a:lstStyle/>
          <a:p>
            <a:pPr marL="137160" indent="0">
              <a:buNone/>
            </a:pPr>
            <a:r>
              <a:rPr lang="en-US" sz="3200" dirty="0" smtClean="0">
                <a:solidFill>
                  <a:schemeClr val="bg1"/>
                </a:solidFill>
              </a:rPr>
              <a:t>     -  B-cell </a:t>
            </a:r>
            <a:r>
              <a:rPr lang="en-US" sz="3200" dirty="0">
                <a:solidFill>
                  <a:schemeClr val="bg1"/>
                </a:solidFill>
              </a:rPr>
              <a:t>development in the bone marrow </a:t>
            </a:r>
            <a:r>
              <a:rPr lang="en-US" sz="3200" dirty="0" smtClean="0">
                <a:solidFill>
                  <a:schemeClr val="bg1"/>
                </a:solidFill>
              </a:rPr>
              <a:t>is</a:t>
            </a:r>
          </a:p>
          <a:p>
            <a:pPr marL="137160" indent="0">
              <a:buNone/>
            </a:pPr>
            <a:r>
              <a:rPr lang="en-US" sz="3200" dirty="0">
                <a:solidFill>
                  <a:schemeClr val="bg1"/>
                </a:solidFill>
              </a:rPr>
              <a:t>arrested at the pro-B- to pre-B-cell stage, and the B </a:t>
            </a:r>
            <a:r>
              <a:rPr lang="en-US" sz="3200" dirty="0" smtClean="0">
                <a:solidFill>
                  <a:schemeClr val="bg1"/>
                </a:solidFill>
              </a:rPr>
              <a:t>lymphocytes in </a:t>
            </a:r>
            <a:r>
              <a:rPr lang="en-US" sz="3200" dirty="0">
                <a:solidFill>
                  <a:schemeClr val="bg1"/>
                </a:solidFill>
              </a:rPr>
              <a:t>these patients remain in the pre-B stage, with </a:t>
            </a:r>
            <a:r>
              <a:rPr lang="en-US" sz="3200" dirty="0" smtClean="0">
                <a:solidFill>
                  <a:schemeClr val="bg1"/>
                </a:solidFill>
              </a:rPr>
              <a:t>heavy chains </a:t>
            </a:r>
            <a:r>
              <a:rPr lang="en-US" sz="3200" dirty="0">
                <a:solidFill>
                  <a:schemeClr val="bg1"/>
                </a:solidFill>
              </a:rPr>
              <a:t>rearranged but light chains in their germ-line </a:t>
            </a:r>
            <a:r>
              <a:rPr lang="en-US" sz="3200" dirty="0" smtClean="0">
                <a:solidFill>
                  <a:schemeClr val="bg1"/>
                </a:solidFill>
              </a:rPr>
              <a:t>configuration.</a:t>
            </a:r>
          </a:p>
          <a:p>
            <a:pPr marL="137160" indent="0">
              <a:buNone/>
            </a:pPr>
            <a:r>
              <a:rPr lang="en-US" sz="3200" dirty="0" smtClean="0">
                <a:solidFill>
                  <a:schemeClr val="bg1"/>
                </a:solidFill>
              </a:rPr>
              <a:t>     - Present-day </a:t>
            </a:r>
            <a:r>
              <a:rPr lang="en-US" sz="3200" dirty="0">
                <a:solidFill>
                  <a:schemeClr val="bg1"/>
                </a:solidFill>
              </a:rPr>
              <a:t>use of antibiotics and </a:t>
            </a:r>
            <a:r>
              <a:rPr lang="en-US" sz="3200" dirty="0" smtClean="0">
                <a:solidFill>
                  <a:schemeClr val="bg1"/>
                </a:solidFill>
              </a:rPr>
              <a:t>replacement therapy </a:t>
            </a:r>
            <a:r>
              <a:rPr lang="en-US" sz="3200" dirty="0">
                <a:solidFill>
                  <a:schemeClr val="bg1"/>
                </a:solidFill>
              </a:rPr>
              <a:t>in the form of passively administered antibodies </a:t>
            </a:r>
            <a:r>
              <a:rPr lang="en-US" sz="3200" dirty="0" smtClean="0">
                <a:solidFill>
                  <a:schemeClr val="bg1"/>
                </a:solidFill>
              </a:rPr>
              <a:t>can make </a:t>
            </a:r>
            <a:r>
              <a:rPr lang="en-US" sz="3200" dirty="0">
                <a:solidFill>
                  <a:schemeClr val="bg1"/>
                </a:solidFill>
              </a:rPr>
              <a:t>this disease </a:t>
            </a:r>
            <a:r>
              <a:rPr lang="en-US" sz="3200" dirty="0" smtClean="0">
                <a:solidFill>
                  <a:schemeClr val="bg1"/>
                </a:solidFill>
              </a:rPr>
              <a:t>quite manageable.</a:t>
            </a:r>
            <a:endParaRPr lang="en-US" sz="3200" dirty="0">
              <a:solidFill>
                <a:schemeClr val="bg1"/>
              </a:solidFill>
            </a:endParaRPr>
          </a:p>
        </p:txBody>
      </p:sp>
    </p:spTree>
    <p:extLst>
      <p:ext uri="{BB962C8B-B14F-4D97-AF65-F5344CB8AC3E}">
        <p14:creationId xmlns:p14="http://schemas.microsoft.com/office/powerpoint/2010/main" val="21679954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726</TotalTime>
  <Words>1805</Words>
  <Application>Microsoft Office PowerPoint</Application>
  <PresentationFormat>On-screen Show (4:3)</PresentationFormat>
  <Paragraphs>134</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Apex</vt:lpstr>
      <vt:lpstr>Immunodeficiency   Disorders </vt:lpstr>
      <vt:lpstr>Immunodeficiency  </vt:lpstr>
      <vt:lpstr>Immunodeficiency diseases</vt:lpstr>
      <vt:lpstr>PRIMARY IMMUNODEFICIENCIES </vt:lpstr>
      <vt:lpstr>Distribution of primary immunodeficienciesn</vt:lpstr>
      <vt:lpstr>Primary Immunodeficiencies</vt:lpstr>
      <vt:lpstr>B CELL DEFICIENCY</vt:lpstr>
      <vt:lpstr>X-linked a gammaglobulinaemia </vt:lpstr>
      <vt:lpstr>X-linked a gammaglobulinaemia </vt:lpstr>
      <vt:lpstr>IgA and IgG subclass defeciency</vt:lpstr>
      <vt:lpstr>IgA and IgG subclass defeciency</vt:lpstr>
      <vt:lpstr>Hypogammaglobulinaemia of infancy</vt:lpstr>
      <vt:lpstr>Hypogamaglobulinaemia of infancy</vt:lpstr>
      <vt:lpstr>Hypogamaglobulinaemia of infancy</vt:lpstr>
      <vt:lpstr>Common Variable Immunodeficiency (CVID)</vt:lpstr>
      <vt:lpstr>T CELL DEFICIENCY</vt:lpstr>
      <vt:lpstr>DiGeorge's syndrome </vt:lpstr>
      <vt:lpstr>DiGeorge's syndrome </vt:lpstr>
      <vt:lpstr>PowerPoint Presentation</vt:lpstr>
      <vt:lpstr>Purine Nucleoside  Phosphorylase Deficiency </vt:lpstr>
      <vt:lpstr>Combined Immune Deficiency T and B Cells  Wiskott-Aldrich Syndrome</vt:lpstr>
      <vt:lpstr>DISORDERS OF PHAGOCYTOSIS </vt:lpstr>
      <vt:lpstr>DISORDERS OF PHAGOCYTOSIS </vt:lpstr>
      <vt:lpstr>DISORDERS OF PHAGOCYTOSIS  Chronic granulomatous Disease(CGD) </vt:lpstr>
      <vt:lpstr>Complement Component Deficiency </vt:lpstr>
      <vt:lpstr>Complement Component Deficiency </vt:lpstr>
      <vt:lpstr>PowerPoint Presentation</vt:lpstr>
      <vt:lpstr>SECONDARY (ACQUIRED) IMMUNODEFICIENCIES </vt:lpstr>
      <vt:lpstr>SECONDARY (ACQUIRED) IMMUNODEFICIENCIES </vt:lpstr>
      <vt:lpstr>SECONDARY (ACQUIRED) IMMUNODEFICIENCIES </vt:lpstr>
      <vt:lpstr>PowerPoint Presentation</vt:lpstr>
      <vt:lpstr>HIV INFECTION AND AIDS</vt:lpstr>
      <vt:lpstr>HIV INFECTION AND AIDS</vt:lpstr>
      <vt:lpstr>HIV INFECTION AND AIDS</vt:lpstr>
      <vt:lpstr>IMMUNODEFCIENCY CAUSED BY DRUGS</vt:lpstr>
      <vt:lpstr>IMMUNODEFECIENCY CAUSED BY DRUGS</vt:lpstr>
      <vt:lpstr>Refrences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Immunodeficiency   Disorders </dc:title>
  <dc:creator>Dr.mayssaa</dc:creator>
  <cp:lastModifiedBy>Dr.mayssaa</cp:lastModifiedBy>
  <cp:revision>121</cp:revision>
  <dcterms:created xsi:type="dcterms:W3CDTF">2017-05-15T17:16:56Z</dcterms:created>
  <dcterms:modified xsi:type="dcterms:W3CDTF">2018-01-03T22:49:12Z</dcterms:modified>
</cp:coreProperties>
</file>