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84" r:id="rId3"/>
    <p:sldId id="257" r:id="rId4"/>
    <p:sldId id="258" r:id="rId5"/>
    <p:sldId id="310" r:id="rId6"/>
    <p:sldId id="285" r:id="rId7"/>
    <p:sldId id="286" r:id="rId8"/>
    <p:sldId id="287" r:id="rId9"/>
    <p:sldId id="288" r:id="rId10"/>
    <p:sldId id="289" r:id="rId11"/>
    <p:sldId id="290" r:id="rId12"/>
    <p:sldId id="291" r:id="rId13"/>
    <p:sldId id="292" r:id="rId14"/>
    <p:sldId id="293" r:id="rId15"/>
    <p:sldId id="311" r:id="rId16"/>
    <p:sldId id="297" r:id="rId17"/>
    <p:sldId id="294" r:id="rId18"/>
    <p:sldId id="298" r:id="rId19"/>
    <p:sldId id="295" r:id="rId20"/>
    <p:sldId id="296" r:id="rId21"/>
    <p:sldId id="299" r:id="rId22"/>
    <p:sldId id="300" r:id="rId23"/>
    <p:sldId id="301" r:id="rId24"/>
    <p:sldId id="303" r:id="rId25"/>
    <p:sldId id="304" r:id="rId26"/>
    <p:sldId id="305" r:id="rId27"/>
    <p:sldId id="306" r:id="rId28"/>
    <p:sldId id="307" r:id="rId29"/>
    <p:sldId id="308" r:id="rId30"/>
    <p:sldId id="309" r:id="rId31"/>
    <p:sldId id="312" r:id="rId32"/>
    <p:sldId id="28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1344" y="-2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DFBDBC-08F4-45EE-A9DC-B529FC364AEF}" type="datetimeFigureOut">
              <a:rPr lang="en-US" smtClean="0"/>
              <a:t>1/18/2018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466355-F4CD-4293-A45E-B4C284555D76}" type="slidenum">
              <a:rPr lang="en-US" smtClean="0"/>
              <a:t>‹#›</a:t>
            </a:fld>
            <a:endParaRPr lang="en-US"/>
          </a:p>
        </p:txBody>
      </p:sp>
    </p:spTree>
    <p:extLst>
      <p:ext uri="{BB962C8B-B14F-4D97-AF65-F5344CB8AC3E}">
        <p14:creationId xmlns:p14="http://schemas.microsoft.com/office/powerpoint/2010/main" val="3694156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1/18/2018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1/18/2018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1/18/2018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1/18/2018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1/18/2018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1/18/2018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1/18/2018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1/18/2018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1/18/2018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2743200"/>
            <a:ext cx="6400800" cy="1752600"/>
          </a:xfrm>
        </p:spPr>
        <p:txBody>
          <a:bodyPr>
            <a:noAutofit/>
          </a:bodyPr>
          <a:lstStyle/>
          <a:p>
            <a:pPr algn="ctr"/>
            <a:r>
              <a:rPr lang="en-US" sz="3600" b="1" dirty="0"/>
              <a:t/>
            </a:r>
            <a:br>
              <a:rPr lang="en-US" sz="3600" b="1" dirty="0"/>
            </a:br>
            <a:r>
              <a:rPr lang="en-US" sz="3600" b="1" dirty="0"/>
              <a:t/>
            </a:r>
            <a:br>
              <a:rPr lang="en-US" sz="3600" b="1" dirty="0"/>
            </a:br>
            <a:r>
              <a:rPr lang="en-US" sz="3600" b="1" dirty="0" smtClean="0"/>
              <a:t>Dr</a:t>
            </a:r>
            <a:r>
              <a:rPr lang="en-US" sz="3600" b="1" dirty="0"/>
              <a:t>. </a:t>
            </a:r>
            <a:r>
              <a:rPr lang="en-US" sz="3600" b="1" dirty="0" err="1" smtClean="0"/>
              <a:t>Mayssaa</a:t>
            </a:r>
            <a:r>
              <a:rPr lang="en-US" sz="3600" b="1" dirty="0" smtClean="0"/>
              <a:t> </a:t>
            </a:r>
            <a:r>
              <a:rPr lang="en-US" sz="3600" b="1" dirty="0" err="1" smtClean="0"/>
              <a:t>Essam</a:t>
            </a:r>
            <a:r>
              <a:rPr lang="en-US" sz="3600" b="1" dirty="0"/>
              <a:t/>
            </a:r>
            <a:br>
              <a:rPr lang="en-US" sz="3600" b="1" dirty="0"/>
            </a:br>
            <a:endParaRPr lang="en-US" sz="3600" b="1" dirty="0"/>
          </a:p>
        </p:txBody>
      </p:sp>
      <p:sp>
        <p:nvSpPr>
          <p:cNvPr id="4" name="Rectangle 2"/>
          <p:cNvSpPr txBox="1">
            <a:spLocks noChangeArrowheads="1"/>
          </p:cNvSpPr>
          <p:nvPr/>
        </p:nvSpPr>
        <p:spPr bwMode="auto">
          <a:xfrm>
            <a:off x="669985" y="762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FFFF00"/>
                </a:solidFill>
                <a:latin typeface="+mj-lt"/>
                <a:ea typeface="+mj-ea"/>
                <a:cs typeface="+mj-cs"/>
              </a:defRPr>
            </a:lvl1pPr>
            <a:lvl2pPr algn="ctr" rtl="0" eaLnBrk="0" fontAlgn="base" hangingPunct="0">
              <a:spcBef>
                <a:spcPct val="0"/>
              </a:spcBef>
              <a:spcAft>
                <a:spcPct val="0"/>
              </a:spcAft>
              <a:defRPr sz="3600">
                <a:solidFill>
                  <a:srgbClr val="FFFF00"/>
                </a:solidFill>
                <a:latin typeface="Times New Roman" charset="0"/>
              </a:defRPr>
            </a:lvl2pPr>
            <a:lvl3pPr algn="ctr" rtl="0" eaLnBrk="0" fontAlgn="base" hangingPunct="0">
              <a:spcBef>
                <a:spcPct val="0"/>
              </a:spcBef>
              <a:spcAft>
                <a:spcPct val="0"/>
              </a:spcAft>
              <a:defRPr sz="3600">
                <a:solidFill>
                  <a:srgbClr val="FFFF00"/>
                </a:solidFill>
                <a:latin typeface="Times New Roman" charset="0"/>
              </a:defRPr>
            </a:lvl3pPr>
            <a:lvl4pPr algn="ctr" rtl="0" eaLnBrk="0" fontAlgn="base" hangingPunct="0">
              <a:spcBef>
                <a:spcPct val="0"/>
              </a:spcBef>
              <a:spcAft>
                <a:spcPct val="0"/>
              </a:spcAft>
              <a:defRPr sz="3600">
                <a:solidFill>
                  <a:srgbClr val="FFFF00"/>
                </a:solidFill>
                <a:latin typeface="Times New Roman" charset="0"/>
              </a:defRPr>
            </a:lvl4pPr>
            <a:lvl5pPr algn="ctr" rtl="0" eaLnBrk="0" fontAlgn="base" hangingPunct="0">
              <a:spcBef>
                <a:spcPct val="0"/>
              </a:spcBef>
              <a:spcAft>
                <a:spcPct val="0"/>
              </a:spcAft>
              <a:defRPr sz="3600">
                <a:solidFill>
                  <a:srgbClr val="FFFF00"/>
                </a:solidFill>
                <a:latin typeface="Times New Roman" charset="0"/>
              </a:defRPr>
            </a:lvl5pPr>
            <a:lvl6pPr marL="457200" algn="ctr" rtl="0" fontAlgn="base">
              <a:spcBef>
                <a:spcPct val="0"/>
              </a:spcBef>
              <a:spcAft>
                <a:spcPct val="0"/>
              </a:spcAft>
              <a:defRPr sz="3600">
                <a:solidFill>
                  <a:srgbClr val="FFFF00"/>
                </a:solidFill>
                <a:latin typeface="Times New Roman" charset="0"/>
              </a:defRPr>
            </a:lvl6pPr>
            <a:lvl7pPr marL="914400" algn="ctr" rtl="0" fontAlgn="base">
              <a:spcBef>
                <a:spcPct val="0"/>
              </a:spcBef>
              <a:spcAft>
                <a:spcPct val="0"/>
              </a:spcAft>
              <a:defRPr sz="3600">
                <a:solidFill>
                  <a:srgbClr val="FFFF00"/>
                </a:solidFill>
                <a:latin typeface="Times New Roman" charset="0"/>
              </a:defRPr>
            </a:lvl7pPr>
            <a:lvl8pPr marL="1371600" algn="ctr" rtl="0" fontAlgn="base">
              <a:spcBef>
                <a:spcPct val="0"/>
              </a:spcBef>
              <a:spcAft>
                <a:spcPct val="0"/>
              </a:spcAft>
              <a:defRPr sz="3600">
                <a:solidFill>
                  <a:srgbClr val="FFFF00"/>
                </a:solidFill>
                <a:latin typeface="Times New Roman" charset="0"/>
              </a:defRPr>
            </a:lvl8pPr>
            <a:lvl9pPr marL="1828800" algn="ctr" rtl="0" fontAlgn="base">
              <a:spcBef>
                <a:spcPct val="0"/>
              </a:spcBef>
              <a:spcAft>
                <a:spcPct val="0"/>
              </a:spcAft>
              <a:defRPr sz="3600">
                <a:solidFill>
                  <a:srgbClr val="FFFF00"/>
                </a:solidFill>
                <a:latin typeface="Times New Roman"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000" b="0" i="0" u="none" strike="noStrike" kern="0" cap="none" spc="0" normalizeH="0" baseline="0" noProof="0" dirty="0" smtClean="0">
                <a:ln>
                  <a:noFill/>
                </a:ln>
                <a:solidFill>
                  <a:schemeClr val="tx1"/>
                </a:solidFill>
                <a:effectLst/>
                <a:uLnTx/>
                <a:uFillTx/>
                <a:latin typeface="Times New Roman"/>
                <a:ea typeface="+mj-ea"/>
                <a:cs typeface="+mj-cs"/>
              </a:rPr>
              <a:t>AUTOIMMUNITY AND </a:t>
            </a:r>
            <a:br>
              <a:rPr kumimoji="0" lang="en-US" altLang="en-US" sz="4000" b="0" i="0" u="none" strike="noStrike" kern="0" cap="none" spc="0" normalizeH="0" baseline="0" noProof="0" dirty="0" smtClean="0">
                <a:ln>
                  <a:noFill/>
                </a:ln>
                <a:solidFill>
                  <a:schemeClr val="tx1"/>
                </a:solidFill>
                <a:effectLst/>
                <a:uLnTx/>
                <a:uFillTx/>
                <a:latin typeface="Times New Roman"/>
                <a:ea typeface="+mj-ea"/>
                <a:cs typeface="+mj-cs"/>
              </a:rPr>
            </a:br>
            <a:r>
              <a:rPr kumimoji="0" lang="en-US" altLang="en-US" sz="4000" b="0" i="0" u="none" strike="noStrike" kern="0" cap="none" spc="0" normalizeH="0" baseline="0" noProof="0" dirty="0" smtClean="0">
                <a:ln>
                  <a:noFill/>
                </a:ln>
                <a:solidFill>
                  <a:schemeClr val="tx1"/>
                </a:solidFill>
                <a:effectLst/>
                <a:uLnTx/>
                <a:uFillTx/>
                <a:latin typeface="Times New Roman"/>
                <a:ea typeface="+mj-ea"/>
                <a:cs typeface="+mj-cs"/>
              </a:rPr>
              <a:t>AUTOIMMUNE DISEASES</a:t>
            </a:r>
          </a:p>
        </p:txBody>
      </p:sp>
    </p:spTree>
    <p:extLst>
      <p:ext uri="{BB962C8B-B14F-4D97-AF65-F5344CB8AC3E}">
        <p14:creationId xmlns:p14="http://schemas.microsoft.com/office/powerpoint/2010/main" val="1420864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86800" cy="6705600"/>
          </a:xfrm>
        </p:spPr>
        <p:txBody>
          <a:bodyPr>
            <a:normAutofit lnSpcReduction="10000"/>
          </a:bodyPr>
          <a:lstStyle/>
          <a:p>
            <a:pPr marL="0" indent="0">
              <a:buNone/>
            </a:pPr>
            <a:r>
              <a:rPr lang="en-US" dirty="0" smtClean="0"/>
              <a:t>    Antibodies </a:t>
            </a:r>
            <a:r>
              <a:rPr lang="en-US" dirty="0"/>
              <a:t>responsible for autoimmune hemolytic anemia are customarily divided into two groups on the basis of their physical </a:t>
            </a:r>
            <a:r>
              <a:rPr lang="en-US" dirty="0" smtClean="0"/>
              <a:t>properties:- </a:t>
            </a:r>
          </a:p>
          <a:p>
            <a:pPr marL="0" indent="0">
              <a:buNone/>
            </a:pPr>
            <a:r>
              <a:rPr lang="en-US" dirty="0">
                <a:solidFill>
                  <a:srgbClr val="FF0000"/>
                </a:solidFill>
              </a:rPr>
              <a:t> </a:t>
            </a:r>
            <a:r>
              <a:rPr lang="en-US" dirty="0" smtClean="0">
                <a:solidFill>
                  <a:srgbClr val="FF0000"/>
                </a:solidFill>
              </a:rPr>
              <a:t>   The </a:t>
            </a:r>
            <a:r>
              <a:rPr lang="en-US" dirty="0">
                <a:solidFill>
                  <a:srgbClr val="FF0000"/>
                </a:solidFill>
              </a:rPr>
              <a:t>first group </a:t>
            </a:r>
            <a:r>
              <a:rPr lang="en-US" dirty="0"/>
              <a:t>consists of the warm autoantibodies, so called because they react optimally with RBCs at </a:t>
            </a:r>
            <a:r>
              <a:rPr lang="en-US" dirty="0" smtClean="0"/>
              <a:t>37°C.</a:t>
            </a:r>
          </a:p>
          <a:p>
            <a:pPr marL="0" indent="0">
              <a:buNone/>
            </a:pPr>
            <a:r>
              <a:rPr lang="en-US" dirty="0"/>
              <a:t> </a:t>
            </a:r>
            <a:r>
              <a:rPr lang="en-US" dirty="0" smtClean="0"/>
              <a:t>   The </a:t>
            </a:r>
            <a:r>
              <a:rPr lang="en-US" dirty="0"/>
              <a:t>warm autoantibodies are primarily IgG, and some react with Rh antigens expressed on the surface of the </a:t>
            </a:r>
            <a:r>
              <a:rPr lang="en-US" dirty="0" smtClean="0"/>
              <a:t>RBCs.</a:t>
            </a:r>
          </a:p>
          <a:p>
            <a:pPr marL="0" indent="0">
              <a:buNone/>
            </a:pPr>
            <a:r>
              <a:rPr lang="en-US" dirty="0" smtClean="0"/>
              <a:t>   IgG </a:t>
            </a:r>
            <a:r>
              <a:rPr lang="en-US" dirty="0"/>
              <a:t>antibodies to these antigens are effective in inducing immune adherence to macrophages and facilitating </a:t>
            </a:r>
            <a:r>
              <a:rPr lang="en-US" dirty="0" smtClean="0"/>
              <a:t>phagocytosis.</a:t>
            </a:r>
            <a:endParaRPr lang="en-US" dirty="0"/>
          </a:p>
        </p:txBody>
      </p:sp>
    </p:spTree>
    <p:extLst>
      <p:ext uri="{BB962C8B-B14F-4D97-AF65-F5344CB8AC3E}">
        <p14:creationId xmlns:p14="http://schemas.microsoft.com/office/powerpoint/2010/main" val="4156952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6172200"/>
          </a:xfrm>
        </p:spPr>
        <p:txBody>
          <a:bodyPr/>
          <a:lstStyle/>
          <a:p>
            <a:pPr marL="0" indent="0">
              <a:buNone/>
            </a:pPr>
            <a:r>
              <a:rPr lang="en-US" dirty="0" smtClean="0"/>
              <a:t>    </a:t>
            </a:r>
            <a:r>
              <a:rPr lang="en-US" dirty="0" smtClean="0">
                <a:solidFill>
                  <a:srgbClr val="FF0000"/>
                </a:solidFill>
              </a:rPr>
              <a:t>A </a:t>
            </a:r>
            <a:r>
              <a:rPr lang="en-US" dirty="0">
                <a:solidFill>
                  <a:srgbClr val="FF0000"/>
                </a:solidFill>
              </a:rPr>
              <a:t>second type </a:t>
            </a:r>
            <a:r>
              <a:rPr lang="en-US" dirty="0"/>
              <a:t>of antibody, the cold agglutinins, attach to RBCs only when the temperature is below 37°C and dissociate from the cells when the temperature rises above 37°C</a:t>
            </a:r>
            <a:r>
              <a:rPr lang="en-US" dirty="0" smtClean="0"/>
              <a:t>.</a:t>
            </a:r>
          </a:p>
          <a:p>
            <a:pPr marL="0" indent="0">
              <a:buNone/>
            </a:pPr>
            <a:r>
              <a:rPr lang="en-US" dirty="0"/>
              <a:t> </a:t>
            </a:r>
            <a:r>
              <a:rPr lang="en-US" dirty="0" smtClean="0"/>
              <a:t>  </a:t>
            </a:r>
            <a:r>
              <a:rPr lang="en-US" dirty="0"/>
              <a:t>Cold agglutinins are primarily IgM and are specific for </a:t>
            </a:r>
            <a:r>
              <a:rPr lang="en-US" dirty="0">
                <a:solidFill>
                  <a:schemeClr val="tx1"/>
                </a:solidFill>
              </a:rPr>
              <a:t>I</a:t>
            </a:r>
            <a:r>
              <a:rPr lang="en-US" dirty="0"/>
              <a:t> </a:t>
            </a:r>
            <a:r>
              <a:rPr lang="en-US" dirty="0" smtClean="0"/>
              <a:t>antigen </a:t>
            </a:r>
            <a:r>
              <a:rPr lang="en-US" dirty="0"/>
              <a:t>expressed on the surface of </a:t>
            </a:r>
            <a:r>
              <a:rPr lang="en-US" dirty="0" smtClean="0"/>
              <a:t>RBCs, </a:t>
            </a:r>
            <a:r>
              <a:rPr lang="en-US" dirty="0"/>
              <a:t>b</a:t>
            </a:r>
            <a:r>
              <a:rPr lang="en-US" dirty="0" smtClean="0"/>
              <a:t>ecause </a:t>
            </a:r>
            <a:r>
              <a:rPr lang="en-US" dirty="0"/>
              <a:t>the cold agglutinins are IgM, they are highly efficient at activating the complement cascade and causing lysis of the attached </a:t>
            </a:r>
            <a:r>
              <a:rPr lang="en-US" dirty="0" smtClean="0"/>
              <a:t>erythrocytes.</a:t>
            </a:r>
            <a:endParaRPr lang="en-US" dirty="0"/>
          </a:p>
        </p:txBody>
      </p:sp>
    </p:spTree>
    <p:extLst>
      <p:ext uri="{BB962C8B-B14F-4D97-AF65-F5344CB8AC3E}">
        <p14:creationId xmlns:p14="http://schemas.microsoft.com/office/powerpoint/2010/main" val="2653650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762000"/>
          </a:xfrm>
        </p:spPr>
        <p:txBody>
          <a:bodyPr>
            <a:normAutofit/>
          </a:bodyPr>
          <a:lstStyle/>
          <a:p>
            <a:r>
              <a:rPr lang="en-US" sz="4000" dirty="0" smtClean="0">
                <a:solidFill>
                  <a:srgbClr val="FF0000"/>
                </a:solidFill>
              </a:rPr>
              <a:t>Note</a:t>
            </a:r>
            <a:endParaRPr lang="en-US" sz="4000" dirty="0">
              <a:solidFill>
                <a:srgbClr val="FF0000"/>
              </a:solidFill>
            </a:endParaRPr>
          </a:p>
        </p:txBody>
      </p:sp>
      <p:sp>
        <p:nvSpPr>
          <p:cNvPr id="3" name="Content Placeholder 2"/>
          <p:cNvSpPr>
            <a:spLocks noGrp="1"/>
          </p:cNvSpPr>
          <p:nvPr>
            <p:ph idx="1"/>
          </p:nvPr>
        </p:nvSpPr>
        <p:spPr>
          <a:xfrm>
            <a:off x="304800" y="609600"/>
            <a:ext cx="8686800" cy="5470525"/>
          </a:xfrm>
        </p:spPr>
        <p:txBody>
          <a:bodyPr>
            <a:normAutofit fontScale="92500" lnSpcReduction="20000"/>
          </a:bodyPr>
          <a:lstStyle/>
          <a:p>
            <a:pPr marL="0" indent="0">
              <a:buNone/>
            </a:pPr>
            <a:r>
              <a:rPr lang="en-US" dirty="0" smtClean="0"/>
              <a:t>   </a:t>
            </a:r>
            <a:r>
              <a:rPr lang="en-US" sz="3500" dirty="0" smtClean="0"/>
              <a:t>Body </a:t>
            </a:r>
            <a:r>
              <a:rPr lang="en-US" sz="3500" dirty="0"/>
              <a:t>temperature is maintained at 37°C, hemolysis resulting from cold agglutinins is not severe in patients with autoimmune hemolytic anemia. </a:t>
            </a:r>
            <a:endParaRPr lang="en-US" sz="3500" dirty="0" smtClean="0"/>
          </a:p>
          <a:p>
            <a:pPr marL="0" indent="0">
              <a:buNone/>
            </a:pPr>
            <a:r>
              <a:rPr lang="en-US" sz="3500" dirty="0"/>
              <a:t> </a:t>
            </a:r>
            <a:r>
              <a:rPr lang="en-US" sz="3500" dirty="0" smtClean="0"/>
              <a:t>  However</a:t>
            </a:r>
            <a:r>
              <a:rPr lang="en-US" sz="3500" dirty="0"/>
              <a:t>, when the arms, legs, or skin are exposed to cold and the temperature of the circulating blood is allowed to drop, severe attacks of hemolysis may occur. </a:t>
            </a:r>
            <a:endParaRPr lang="en-US" sz="3500" dirty="0" smtClean="0"/>
          </a:p>
          <a:p>
            <a:pPr marL="0" indent="0">
              <a:buNone/>
            </a:pPr>
            <a:r>
              <a:rPr lang="en-US" sz="3500" dirty="0"/>
              <a:t> </a:t>
            </a:r>
            <a:r>
              <a:rPr lang="en-US" sz="3500" dirty="0" smtClean="0"/>
              <a:t>  Sometimes</a:t>
            </a:r>
            <a:r>
              <a:rPr lang="en-US" sz="3500" dirty="0"/>
              <a:t>, cold agglutinins appear after infection </a:t>
            </a:r>
            <a:r>
              <a:rPr lang="en-US" sz="3500" dirty="0" smtClean="0"/>
              <a:t> </a:t>
            </a:r>
            <a:r>
              <a:rPr lang="en-US" sz="3500" dirty="0"/>
              <a:t>by some viruses or Mycoplasma pneumoniae, implicating an infectious disease trigger in genetically susceptible </a:t>
            </a:r>
            <a:r>
              <a:rPr lang="en-US" sz="3500" dirty="0" smtClean="0"/>
              <a:t>individuals.</a:t>
            </a:r>
            <a:endParaRPr lang="en-US" sz="3500" dirty="0"/>
          </a:p>
        </p:txBody>
      </p:sp>
    </p:spTree>
    <p:extLst>
      <p:ext uri="{BB962C8B-B14F-4D97-AF65-F5344CB8AC3E}">
        <p14:creationId xmlns:p14="http://schemas.microsoft.com/office/powerpoint/2010/main" val="2286083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914400"/>
          </a:xfrm>
        </p:spPr>
        <p:txBody>
          <a:bodyPr/>
          <a:lstStyle/>
          <a:p>
            <a:r>
              <a:rPr lang="en-US" sz="4000" b="1" dirty="0"/>
              <a:t>Graves’ Disease</a:t>
            </a:r>
            <a:r>
              <a:rPr lang="en-US" dirty="0"/>
              <a:t>.  </a:t>
            </a:r>
          </a:p>
        </p:txBody>
      </p:sp>
      <p:sp>
        <p:nvSpPr>
          <p:cNvPr id="3" name="Content Placeholder 2"/>
          <p:cNvSpPr>
            <a:spLocks noGrp="1"/>
          </p:cNvSpPr>
          <p:nvPr>
            <p:ph idx="1"/>
          </p:nvPr>
        </p:nvSpPr>
        <p:spPr>
          <a:xfrm>
            <a:off x="304800" y="1066800"/>
            <a:ext cx="8686800" cy="5638800"/>
          </a:xfrm>
        </p:spPr>
        <p:txBody>
          <a:bodyPr/>
          <a:lstStyle/>
          <a:p>
            <a:pPr marL="0" indent="0">
              <a:buNone/>
            </a:pPr>
            <a:r>
              <a:rPr lang="en-US" dirty="0" smtClean="0"/>
              <a:t>    Is </a:t>
            </a:r>
            <a:r>
              <a:rPr lang="en-US" dirty="0"/>
              <a:t>a hyperactive thyroid gland (hyperthyroidism). The disease most commonly affects women in their 30s and 40s; the female to male ratio is about 8 : 1</a:t>
            </a:r>
            <a:r>
              <a:rPr lang="en-US" dirty="0" smtClean="0"/>
              <a:t>.</a:t>
            </a:r>
          </a:p>
          <a:p>
            <a:pPr marL="0" indent="0">
              <a:buNone/>
            </a:pPr>
            <a:r>
              <a:rPr lang="en-US" dirty="0"/>
              <a:t> </a:t>
            </a:r>
            <a:r>
              <a:rPr lang="en-US" dirty="0" smtClean="0"/>
              <a:t>   </a:t>
            </a:r>
            <a:r>
              <a:rPr lang="en-US" dirty="0"/>
              <a:t>Graves’ disease is an example of an autoimmune disease in which antibodies directed against a hormone receptor act as agonists and activate rather than interfere with the activity of the receptor.</a:t>
            </a:r>
          </a:p>
        </p:txBody>
      </p:sp>
    </p:spTree>
    <p:extLst>
      <p:ext uri="{BB962C8B-B14F-4D97-AF65-F5344CB8AC3E}">
        <p14:creationId xmlns:p14="http://schemas.microsoft.com/office/powerpoint/2010/main" val="4032998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477000"/>
          </a:xfrm>
        </p:spPr>
        <p:txBody>
          <a:bodyPr>
            <a:normAutofit/>
          </a:bodyPr>
          <a:lstStyle/>
          <a:p>
            <a:pPr marL="0" indent="0">
              <a:buNone/>
            </a:pPr>
            <a:r>
              <a:rPr lang="en-US" dirty="0" smtClean="0"/>
              <a:t>    </a:t>
            </a:r>
            <a:r>
              <a:rPr lang="en-US" dirty="0"/>
              <a:t>patients with this disease develop autoantibodies against receptors for thyroid-stimulating hormone (TSH) that are expressed on the surface of thyroid cells. </a:t>
            </a:r>
            <a:r>
              <a:rPr lang="en-US" dirty="0">
                <a:solidFill>
                  <a:srgbClr val="FF0000"/>
                </a:solidFill>
              </a:rPr>
              <a:t>Figure </a:t>
            </a:r>
            <a:r>
              <a:rPr lang="en-US" dirty="0" smtClean="0">
                <a:solidFill>
                  <a:srgbClr val="FF0000"/>
                </a:solidFill>
              </a:rPr>
              <a:t>(1-1) </a:t>
            </a:r>
            <a:r>
              <a:rPr lang="en-US" dirty="0"/>
              <a:t>shows that the interaction of autoantibodies with the TSH receptor activates the cell in a manner similar to TSH activation, thereby stimulating excess production of thyroid hormone. Normally, TSH produced by the pituitary binds to TSH receptors on the thyroid, activating the gland to produce and secrete thyroid hormones. </a:t>
            </a:r>
            <a:endParaRPr lang="en-US" dirty="0" smtClean="0"/>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4143197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5791200"/>
          </a:xfrm>
        </p:spPr>
        <p:txBody>
          <a:bodyPr/>
          <a:lstStyle/>
          <a:p>
            <a:pPr marL="0" indent="0">
              <a:buNone/>
            </a:pPr>
            <a:r>
              <a:rPr lang="en-US" dirty="0" smtClean="0"/>
              <a:t>     When </a:t>
            </a:r>
            <a:r>
              <a:rPr lang="en-US" dirty="0"/>
              <a:t>the level of thyroid hormones gets too high, the production of TSH and thus the production of thyroid hormones is shut down via a </a:t>
            </a:r>
            <a:r>
              <a:rPr lang="en-US" dirty="0" err="1"/>
              <a:t>negativefeedback</a:t>
            </a:r>
            <a:r>
              <a:rPr lang="en-US" dirty="0"/>
              <a:t> loop. </a:t>
            </a:r>
          </a:p>
          <a:p>
            <a:pPr marL="0" indent="0">
              <a:buNone/>
            </a:pPr>
            <a:r>
              <a:rPr lang="en-US" dirty="0"/>
              <a:t>    </a:t>
            </a:r>
            <a:r>
              <a:rPr lang="en-US" dirty="0" smtClean="0"/>
              <a:t> Graves</a:t>
            </a:r>
            <a:r>
              <a:rPr lang="en-US" dirty="0"/>
              <a:t>’ disease the autoantibodies continuously stimulate the TSH receptors, resulting in excessive production of thyroid hormone, which leads to hyperthyroidism.</a:t>
            </a:r>
          </a:p>
          <a:p>
            <a:endParaRPr lang="en-US" dirty="0"/>
          </a:p>
        </p:txBody>
      </p:sp>
    </p:spTree>
    <p:extLst>
      <p:ext uri="{BB962C8B-B14F-4D97-AF65-F5344CB8AC3E}">
        <p14:creationId xmlns:p14="http://schemas.microsoft.com/office/powerpoint/2010/main" val="1946377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304800"/>
            <a:ext cx="91440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152400" y="5374625"/>
            <a:ext cx="8991600" cy="1261884"/>
          </a:xfrm>
          <a:prstGeom prst="rect">
            <a:avLst/>
          </a:prstGeom>
        </p:spPr>
        <p:txBody>
          <a:bodyPr wrap="square">
            <a:spAutoFit/>
          </a:bodyPr>
          <a:lstStyle/>
          <a:p>
            <a:r>
              <a:rPr lang="en-US" sz="2400" dirty="0"/>
              <a:t> </a:t>
            </a:r>
            <a:r>
              <a:rPr lang="en-US" sz="2400" dirty="0" smtClean="0"/>
              <a:t>    </a:t>
            </a:r>
            <a:r>
              <a:rPr lang="en-US" sz="2800" dirty="0" smtClean="0"/>
              <a:t>Figure (1-1) In </a:t>
            </a:r>
            <a:r>
              <a:rPr lang="en-US" sz="2400" dirty="0" smtClean="0"/>
              <a:t>Graves</a:t>
            </a:r>
            <a:r>
              <a:rPr lang="en-US" sz="2400" dirty="0"/>
              <a:t>’ disease, antibody to the TSH receptor acts as a receptor agonist and induces chronic stimulation of the thyroid to release thyroid </a:t>
            </a:r>
            <a:r>
              <a:rPr lang="en-US" sz="2400" dirty="0" smtClean="0"/>
              <a:t>hormones.</a:t>
            </a:r>
            <a:endParaRPr lang="en-US" sz="2400" dirty="0"/>
          </a:p>
        </p:txBody>
      </p:sp>
      <p:pic>
        <p:nvPicPr>
          <p:cNvPr id="1026" name="Picture 2" descr="C:\Users\Dr.Ali\Desktop\Slide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247650"/>
            <a:ext cx="8686800" cy="488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7033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91600" cy="609600"/>
          </a:xfrm>
        </p:spPr>
        <p:txBody>
          <a:bodyPr>
            <a:normAutofit fontScale="90000"/>
          </a:bodyPr>
          <a:lstStyle/>
          <a:p>
            <a:r>
              <a:rPr lang="en-US" sz="4000" b="1" dirty="0"/>
              <a:t>     signs </a:t>
            </a:r>
            <a:r>
              <a:rPr lang="en-US" sz="4000" b="1" dirty="0" smtClean="0"/>
              <a:t> &amp;  symptoms </a:t>
            </a:r>
            <a:endParaRPr lang="en-US" sz="4000" b="1" dirty="0"/>
          </a:p>
        </p:txBody>
      </p:sp>
      <p:sp>
        <p:nvSpPr>
          <p:cNvPr id="3" name="Content Placeholder 2"/>
          <p:cNvSpPr>
            <a:spLocks noGrp="1"/>
          </p:cNvSpPr>
          <p:nvPr>
            <p:ph idx="1"/>
          </p:nvPr>
        </p:nvSpPr>
        <p:spPr>
          <a:xfrm>
            <a:off x="304800" y="838200"/>
            <a:ext cx="8686800" cy="6019800"/>
          </a:xfrm>
        </p:spPr>
        <p:txBody>
          <a:bodyPr>
            <a:normAutofit/>
          </a:bodyPr>
          <a:lstStyle/>
          <a:p>
            <a:pPr>
              <a:buFont typeface="Arial" charset="0"/>
              <a:buChar char="•"/>
            </a:pPr>
            <a:r>
              <a:rPr lang="en-US" dirty="0" smtClean="0"/>
              <a:t>Increase </a:t>
            </a:r>
            <a:r>
              <a:rPr lang="en-US" dirty="0"/>
              <a:t>in metabolism. </a:t>
            </a:r>
            <a:endParaRPr lang="en-US" dirty="0" smtClean="0"/>
          </a:p>
          <a:p>
            <a:pPr>
              <a:buFont typeface="Arial" charset="0"/>
              <a:buChar char="•"/>
            </a:pPr>
            <a:r>
              <a:rPr lang="en-US" dirty="0" smtClean="0"/>
              <a:t>Heart </a:t>
            </a:r>
            <a:r>
              <a:rPr lang="en-US" dirty="0"/>
              <a:t>palpitations, </a:t>
            </a:r>
            <a:r>
              <a:rPr lang="en-US" dirty="0" smtClean="0"/>
              <a:t>Heat </a:t>
            </a:r>
            <a:r>
              <a:rPr lang="en-US" dirty="0"/>
              <a:t>intolerance, </a:t>
            </a:r>
            <a:endParaRPr lang="en-US" dirty="0" smtClean="0"/>
          </a:p>
          <a:p>
            <a:pPr>
              <a:buFont typeface="Arial" charset="0"/>
              <a:buChar char="•"/>
            </a:pPr>
            <a:r>
              <a:rPr lang="en-US" dirty="0" smtClean="0"/>
              <a:t>Insomnia</a:t>
            </a:r>
            <a:r>
              <a:rPr lang="en-US" dirty="0"/>
              <a:t>, </a:t>
            </a:r>
            <a:r>
              <a:rPr lang="en-US" dirty="0" smtClean="0"/>
              <a:t>Nervousness</a:t>
            </a:r>
            <a:r>
              <a:rPr lang="en-US" dirty="0"/>
              <a:t>, </a:t>
            </a:r>
            <a:endParaRPr lang="en-US" dirty="0" smtClean="0"/>
          </a:p>
          <a:p>
            <a:pPr>
              <a:buFont typeface="Arial" charset="0"/>
              <a:buChar char="•"/>
            </a:pPr>
            <a:r>
              <a:rPr lang="en-US" dirty="0" smtClean="0"/>
              <a:t>Weight </a:t>
            </a:r>
            <a:r>
              <a:rPr lang="en-US" dirty="0"/>
              <a:t>loss, </a:t>
            </a:r>
            <a:r>
              <a:rPr lang="en-US" dirty="0" smtClean="0"/>
              <a:t>Hair </a:t>
            </a:r>
            <a:r>
              <a:rPr lang="en-US" dirty="0" err="1" smtClean="0"/>
              <a:t>loss,Fatigue</a:t>
            </a:r>
            <a:r>
              <a:rPr lang="en-US" dirty="0"/>
              <a:t>. </a:t>
            </a:r>
            <a:endParaRPr lang="en-US" dirty="0" smtClean="0"/>
          </a:p>
          <a:p>
            <a:pPr>
              <a:buFont typeface="Arial" charset="0"/>
              <a:buChar char="•"/>
            </a:pPr>
            <a:r>
              <a:rPr lang="en-US" dirty="0" smtClean="0"/>
              <a:t>In </a:t>
            </a:r>
            <a:r>
              <a:rPr lang="en-US" dirty="0"/>
              <a:t>addition, patients with severe disease may develop eye problems, including inflammation of the soft tissue surrounding the eye, bulging of the eye, and double vision. </a:t>
            </a:r>
            <a:endParaRPr lang="en-US" dirty="0" smtClean="0"/>
          </a:p>
          <a:p>
            <a:pPr>
              <a:buFont typeface="Arial" charset="0"/>
              <a:buChar char="•"/>
            </a:pPr>
            <a:r>
              <a:rPr lang="en-US" dirty="0" smtClean="0"/>
              <a:t>Some </a:t>
            </a:r>
            <a:r>
              <a:rPr lang="en-US" dirty="0"/>
              <a:t>patients with Graves’ disease develop an enlarged thyroid gland known as a </a:t>
            </a:r>
            <a:r>
              <a:rPr lang="en-US" sz="3500" dirty="0" err="1" smtClean="0">
                <a:solidFill>
                  <a:srgbClr val="FF0000"/>
                </a:solidFill>
              </a:rPr>
              <a:t>goiter</a:t>
            </a:r>
            <a:r>
              <a:rPr lang="en-US" sz="3500" dirty="0" err="1" smtClean="0"/>
              <a:t>,Figure</a:t>
            </a:r>
            <a:r>
              <a:rPr lang="en-US" sz="3500" dirty="0" smtClean="0"/>
              <a:t> </a:t>
            </a:r>
            <a:r>
              <a:rPr lang="en-US" sz="3500" dirty="0"/>
              <a:t>(</a:t>
            </a:r>
            <a:r>
              <a:rPr lang="en-US" sz="3500" dirty="0" smtClean="0"/>
              <a:t>1-2</a:t>
            </a:r>
            <a:r>
              <a:rPr lang="en-US" dirty="0" smtClean="0"/>
              <a:t>). </a:t>
            </a:r>
          </a:p>
        </p:txBody>
      </p:sp>
    </p:spTree>
    <p:extLst>
      <p:ext uri="{BB962C8B-B14F-4D97-AF65-F5344CB8AC3E}">
        <p14:creationId xmlns:p14="http://schemas.microsoft.com/office/powerpoint/2010/main" val="89052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a:extLst>
              <a:ext uri="{28A0092B-C50C-407E-A947-70E740481C1C}">
                <a14:useLocalDpi xmlns:a14="http://schemas.microsoft.com/office/drawing/2010/main" val="0"/>
              </a:ext>
            </a:extLst>
          </a:blip>
          <a:srcRect/>
          <a:stretch>
            <a:fillRect/>
          </a:stretch>
        </p:blipFill>
        <p:spPr bwMode="auto">
          <a:xfrm>
            <a:off x="4721225" y="1524000"/>
            <a:ext cx="4054191"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1" y="1524000"/>
            <a:ext cx="4191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505200" y="6172200"/>
            <a:ext cx="4211538" cy="461665"/>
          </a:xfrm>
          <a:prstGeom prst="rect">
            <a:avLst/>
          </a:prstGeom>
        </p:spPr>
        <p:txBody>
          <a:bodyPr wrap="none">
            <a:spAutoFit/>
          </a:bodyPr>
          <a:lstStyle/>
          <a:p>
            <a:r>
              <a:rPr lang="en-US" sz="2400" dirty="0"/>
              <a:t>thyroid gland known as a goiter</a:t>
            </a:r>
          </a:p>
        </p:txBody>
      </p:sp>
      <p:pic>
        <p:nvPicPr>
          <p:cNvPr id="1027" name="Picture 3" descr="C:\Users\Dr.Ali\Desktop\imagesCEZ45WFF.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524000"/>
            <a:ext cx="4038600" cy="3641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97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143000"/>
          </a:xfrm>
        </p:spPr>
        <p:txBody>
          <a:bodyPr>
            <a:normAutofit/>
          </a:bodyPr>
          <a:lstStyle/>
          <a:p>
            <a:r>
              <a:rPr lang="en-US" b="1" dirty="0" smtClean="0"/>
              <a:t>Systemic Lupus Erythematosus (SLE</a:t>
            </a:r>
            <a:r>
              <a:rPr lang="en-US" b="1" dirty="0"/>
              <a:t>) </a:t>
            </a:r>
          </a:p>
        </p:txBody>
      </p:sp>
      <p:sp>
        <p:nvSpPr>
          <p:cNvPr id="3" name="Content Placeholder 2"/>
          <p:cNvSpPr>
            <a:spLocks noGrp="1"/>
          </p:cNvSpPr>
          <p:nvPr>
            <p:ph idx="1"/>
          </p:nvPr>
        </p:nvSpPr>
        <p:spPr>
          <a:xfrm>
            <a:off x="304800" y="762000"/>
            <a:ext cx="8686800" cy="6096000"/>
          </a:xfrm>
        </p:spPr>
        <p:txBody>
          <a:bodyPr>
            <a:normAutofit fontScale="92500" lnSpcReduction="20000"/>
          </a:bodyPr>
          <a:lstStyle/>
          <a:p>
            <a:pPr marL="0" indent="0">
              <a:buNone/>
            </a:pPr>
            <a:r>
              <a:rPr lang="en-US" dirty="0" smtClean="0"/>
              <a:t>      </a:t>
            </a:r>
            <a:r>
              <a:rPr lang="en-US" sz="3100" dirty="0" smtClean="0"/>
              <a:t>A</a:t>
            </a:r>
            <a:r>
              <a:rPr lang="en-US" dirty="0" smtClean="0"/>
              <a:t>utoimmune </a:t>
            </a:r>
            <a:r>
              <a:rPr lang="en-US" dirty="0"/>
              <a:t>disease that is more than nine times more common in women than in men, and three times more common in African Americans, and people of </a:t>
            </a:r>
            <a:r>
              <a:rPr lang="en-US" dirty="0" smtClean="0"/>
              <a:t>Asian. </a:t>
            </a:r>
            <a:r>
              <a:rPr lang="en-US" dirty="0"/>
              <a:t>The disease gets its name (which literally means “red wolf”) from a reddish rash on the cheeks (“malar”), a frequent early sign </a:t>
            </a:r>
            <a:r>
              <a:rPr lang="en-US" dirty="0">
                <a:solidFill>
                  <a:srgbClr val="FF0000"/>
                </a:solidFill>
              </a:rPr>
              <a:t>(Figure </a:t>
            </a:r>
            <a:r>
              <a:rPr lang="en-US" dirty="0" smtClean="0">
                <a:solidFill>
                  <a:srgbClr val="FF0000"/>
                </a:solidFill>
              </a:rPr>
              <a:t>1-3). </a:t>
            </a:r>
            <a:r>
              <a:rPr lang="en-US" dirty="0"/>
              <a:t>The term systemic is quite appropriate, because the disease affects many organs of the body. It is mediated mostly by autoantibodies and immune complexes, which often deposit in the skin, joints, lungs, blood vessels, heart, kidney, and brain. </a:t>
            </a:r>
            <a:r>
              <a:rPr lang="en-US" dirty="0">
                <a:solidFill>
                  <a:srgbClr val="FF0000"/>
                </a:solidFill>
              </a:rPr>
              <a:t>Symptoms </a:t>
            </a:r>
            <a:r>
              <a:rPr lang="en-US" dirty="0" smtClean="0">
                <a:solidFill>
                  <a:srgbClr val="FF0000"/>
                </a:solidFill>
              </a:rPr>
              <a:t>include:</a:t>
            </a:r>
          </a:p>
          <a:p>
            <a:pPr marL="0" indent="0">
              <a:buNone/>
            </a:pPr>
            <a:r>
              <a:rPr lang="en-US" dirty="0" smtClean="0">
                <a:solidFill>
                  <a:srgbClr val="FF0000"/>
                </a:solidFill>
              </a:rPr>
              <a:t> </a:t>
            </a:r>
            <a:r>
              <a:rPr lang="en-US" dirty="0"/>
              <a:t>fever, skin rashes, joint pain, and damage to the central nervous system, heart, lungs, and kidneys. The destructive kidney lesions may lead to renal failure.</a:t>
            </a:r>
          </a:p>
          <a:p>
            <a:pPr marL="0" indent="0">
              <a:buNone/>
            </a:pPr>
            <a:endParaRPr lang="en-US" dirty="0"/>
          </a:p>
        </p:txBody>
      </p:sp>
    </p:spTree>
    <p:extLst>
      <p:ext uri="{BB962C8B-B14F-4D97-AF65-F5344CB8AC3E}">
        <p14:creationId xmlns:p14="http://schemas.microsoft.com/office/powerpoint/2010/main" val="3281522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AUTOIMMUNITY</a:t>
            </a:r>
          </a:p>
        </p:txBody>
      </p:sp>
      <p:sp>
        <p:nvSpPr>
          <p:cNvPr id="3" name="Content Placeholder 2"/>
          <p:cNvSpPr>
            <a:spLocks noGrp="1"/>
          </p:cNvSpPr>
          <p:nvPr>
            <p:ph idx="1"/>
          </p:nvPr>
        </p:nvSpPr>
        <p:spPr/>
        <p:txBody>
          <a:bodyPr/>
          <a:lstStyle/>
          <a:p>
            <a:pPr marL="0" indent="0">
              <a:buNone/>
            </a:pPr>
            <a:r>
              <a:rPr lang="en-US" dirty="0" smtClean="0"/>
              <a:t>    The </a:t>
            </a:r>
            <a:r>
              <a:rPr lang="en-US" dirty="0"/>
              <a:t>term autoimmunity refers to a failure of the body’s immune system to recognize its own cells and tissues as “self”, Instead immune responses are launched against these cells and tissues as if they were foreign or invading bodies</a:t>
            </a:r>
            <a:r>
              <a:rPr lang="en-US" dirty="0" smtClean="0"/>
              <a:t>.</a:t>
            </a:r>
          </a:p>
          <a:p>
            <a:pPr marL="0" indent="0">
              <a:buNone/>
            </a:pPr>
            <a:r>
              <a:rPr lang="en-US" dirty="0" smtClean="0"/>
              <a:t>     </a:t>
            </a:r>
            <a:r>
              <a:rPr lang="en-US" dirty="0"/>
              <a:t>It occurs when mechanism of self-tolerance fail.</a:t>
            </a:r>
          </a:p>
          <a:p>
            <a:endParaRPr lang="en-US" dirty="0"/>
          </a:p>
        </p:txBody>
      </p:sp>
    </p:spTree>
    <p:extLst>
      <p:ext uri="{BB962C8B-B14F-4D97-AF65-F5344CB8AC3E}">
        <p14:creationId xmlns:p14="http://schemas.microsoft.com/office/powerpoint/2010/main" val="999717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0"/>
            <a:ext cx="80772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304800" y="5257800"/>
            <a:ext cx="8686800" cy="1077218"/>
          </a:xfrm>
          <a:prstGeom prst="rect">
            <a:avLst/>
          </a:prstGeom>
        </p:spPr>
        <p:txBody>
          <a:bodyPr wrap="square">
            <a:spAutoFit/>
          </a:bodyPr>
          <a:lstStyle/>
          <a:p>
            <a:r>
              <a:rPr lang="en-US" sz="3200" dirty="0"/>
              <a:t>Figure </a:t>
            </a:r>
            <a:r>
              <a:rPr lang="en-US" sz="3200" dirty="0" smtClean="0"/>
              <a:t>(1-3</a:t>
            </a:r>
            <a:r>
              <a:rPr lang="en-US" sz="3200" dirty="0"/>
              <a:t>)</a:t>
            </a:r>
            <a:r>
              <a:rPr lang="en-US" sz="3200" dirty="0" smtClean="0"/>
              <a:t> </a:t>
            </a:r>
            <a:r>
              <a:rPr lang="en-US" sz="3200" dirty="0"/>
              <a:t>Typical reddish malar rash on the face </a:t>
            </a:r>
            <a:r>
              <a:rPr lang="en-US" sz="3200" dirty="0" smtClean="0"/>
              <a:t> of </a:t>
            </a:r>
            <a:r>
              <a:rPr lang="en-US" sz="3200" dirty="0"/>
              <a:t>a young girl with </a:t>
            </a:r>
            <a:r>
              <a:rPr lang="en-US" sz="3200" dirty="0" smtClean="0"/>
              <a:t>SLE</a:t>
            </a:r>
            <a:endParaRPr lang="en-US" sz="3200" dirty="0"/>
          </a:p>
        </p:txBody>
      </p:sp>
    </p:spTree>
    <p:extLst>
      <p:ext uri="{BB962C8B-B14F-4D97-AF65-F5344CB8AC3E}">
        <p14:creationId xmlns:p14="http://schemas.microsoft.com/office/powerpoint/2010/main" val="3241646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00800"/>
          </a:xfrm>
        </p:spPr>
        <p:txBody>
          <a:bodyPr>
            <a:normAutofit/>
          </a:bodyPr>
          <a:lstStyle/>
          <a:p>
            <a:pPr marL="0" indent="0">
              <a:buNone/>
            </a:pPr>
            <a:r>
              <a:rPr lang="en-US" dirty="0" smtClean="0"/>
              <a:t>  The </a:t>
            </a:r>
            <a:r>
              <a:rPr lang="en-US" dirty="0"/>
              <a:t>origin of this disease is still a mystery, but details of the immunologic mechanisms responsible for the pathology are partially known</a:t>
            </a:r>
            <a:r>
              <a:rPr lang="en-US" dirty="0" smtClean="0"/>
              <a:t>.</a:t>
            </a:r>
          </a:p>
          <a:p>
            <a:pPr marL="0" indent="0">
              <a:buNone/>
            </a:pPr>
            <a:r>
              <a:rPr lang="en-US" dirty="0"/>
              <a:t> </a:t>
            </a:r>
            <a:r>
              <a:rPr lang="en-US" dirty="0" smtClean="0"/>
              <a:t>  </a:t>
            </a:r>
            <a:r>
              <a:rPr lang="en-US" dirty="0"/>
              <a:t>Patients with SLE produce antibodies mostly against components of the cell nucleus (antinuclear antibodies [ANAs]), notably against native dsDNA. Antibodies may also be produced against denatured, </a:t>
            </a:r>
            <a:r>
              <a:rPr lang="en-US" dirty="0" smtClean="0"/>
              <a:t>single stranded </a:t>
            </a:r>
            <a:r>
              <a:rPr lang="en-US" dirty="0"/>
              <a:t>DNA, ribonucleoproteins, and </a:t>
            </a:r>
            <a:r>
              <a:rPr lang="en-US" dirty="0" err="1"/>
              <a:t>nucleohistones</a:t>
            </a:r>
            <a:r>
              <a:rPr lang="en-US" dirty="0"/>
              <a:t>, </a:t>
            </a:r>
            <a:r>
              <a:rPr lang="en-US" dirty="0" smtClean="0"/>
              <a:t>.</a:t>
            </a:r>
          </a:p>
          <a:p>
            <a:pPr marL="0" indent="0">
              <a:buNone/>
            </a:pPr>
            <a:r>
              <a:rPr lang="en-US" dirty="0"/>
              <a:t> </a:t>
            </a:r>
            <a:r>
              <a:rPr lang="en-US" dirty="0" smtClean="0"/>
              <a:t>  It </a:t>
            </a:r>
            <a:r>
              <a:rPr lang="en-US" dirty="0"/>
              <a:t>is generally believed that </a:t>
            </a:r>
            <a:r>
              <a:rPr lang="en-US" dirty="0" smtClean="0"/>
              <a:t>nuclear </a:t>
            </a:r>
            <a:r>
              <a:rPr lang="en-US" dirty="0"/>
              <a:t>autoantigens become available during the process of apoptosis</a:t>
            </a:r>
            <a:r>
              <a:rPr lang="en-US" dirty="0" smtClean="0"/>
              <a:t>.</a:t>
            </a:r>
          </a:p>
        </p:txBody>
      </p:sp>
    </p:spTree>
    <p:extLst>
      <p:ext uri="{BB962C8B-B14F-4D97-AF65-F5344CB8AC3E}">
        <p14:creationId xmlns:p14="http://schemas.microsoft.com/office/powerpoint/2010/main" val="1979861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86800" cy="6553200"/>
          </a:xfrm>
        </p:spPr>
        <p:txBody>
          <a:bodyPr>
            <a:normAutofit lnSpcReduction="10000"/>
          </a:bodyPr>
          <a:lstStyle/>
          <a:p>
            <a:pPr marL="0" indent="0">
              <a:buNone/>
            </a:pPr>
            <a:r>
              <a:rPr lang="en-US" dirty="0"/>
              <a:t>      Normally, The phagocyte system removes such potentially immunogenic autoantigens swiftly. There is evidence in human lupus that clearance of apoptotic cells is impaired, and disorders in the clearance of apoptotic cells give rise to a lupus-like syndrome in multiple animal models</a:t>
            </a:r>
            <a:r>
              <a:rPr lang="en-US" dirty="0" smtClean="0"/>
              <a:t>.</a:t>
            </a:r>
          </a:p>
          <a:p>
            <a:pPr marL="0" indent="0">
              <a:buNone/>
            </a:pPr>
            <a:r>
              <a:rPr lang="en-US" dirty="0"/>
              <a:t> </a:t>
            </a:r>
            <a:r>
              <a:rPr lang="en-US" dirty="0" smtClean="0"/>
              <a:t>     Antibodies </a:t>
            </a:r>
            <a:r>
              <a:rPr lang="en-US" dirty="0"/>
              <a:t>to single-stranded DNA are produced in normal individuals, but they are generally low-affinity IgM antibodies. However, isotype switching and somatic mutation can result in the production of high-affinity IgG antibodies to dsDNA, provided the B cells are given appropriate T-cell help. Along with </a:t>
            </a:r>
            <a:r>
              <a:rPr lang="en-US" dirty="0" smtClean="0"/>
              <a:t>dsDNA.</a:t>
            </a:r>
            <a:endParaRPr lang="en-US" dirty="0"/>
          </a:p>
        </p:txBody>
      </p:sp>
    </p:spTree>
    <p:extLst>
      <p:ext uri="{BB962C8B-B14F-4D97-AF65-F5344CB8AC3E}">
        <p14:creationId xmlns:p14="http://schemas.microsoft.com/office/powerpoint/2010/main" val="2404925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685800"/>
          </a:xfrm>
        </p:spPr>
        <p:txBody>
          <a:bodyPr>
            <a:normAutofit/>
          </a:bodyPr>
          <a:lstStyle/>
          <a:p>
            <a:r>
              <a:rPr lang="en-US" dirty="0" smtClean="0"/>
              <a:t>Type I Diabetes Mellitus</a:t>
            </a:r>
            <a:r>
              <a:rPr lang="en-US" dirty="0"/>
              <a:t>.  </a:t>
            </a:r>
            <a:r>
              <a:rPr lang="en-US" dirty="0" smtClean="0"/>
              <a:t>(</a:t>
            </a:r>
            <a:r>
              <a:rPr lang="en-US" dirty="0"/>
              <a:t>TIDM)</a:t>
            </a:r>
          </a:p>
        </p:txBody>
      </p:sp>
      <p:sp>
        <p:nvSpPr>
          <p:cNvPr id="3" name="Content Placeholder 2"/>
          <p:cNvSpPr>
            <a:spLocks noGrp="1"/>
          </p:cNvSpPr>
          <p:nvPr>
            <p:ph idx="1"/>
          </p:nvPr>
        </p:nvSpPr>
        <p:spPr>
          <a:xfrm>
            <a:off x="304800" y="838200"/>
            <a:ext cx="8686800" cy="5867400"/>
          </a:xfrm>
        </p:spPr>
        <p:txBody>
          <a:bodyPr>
            <a:normAutofit fontScale="85000" lnSpcReduction="20000"/>
          </a:bodyPr>
          <a:lstStyle/>
          <a:p>
            <a:pPr marL="0" indent="0">
              <a:buNone/>
            </a:pPr>
            <a:r>
              <a:rPr lang="en-US" dirty="0" smtClean="0"/>
              <a:t>    Is </a:t>
            </a:r>
            <a:r>
              <a:rPr lang="en-US" dirty="0"/>
              <a:t>a form of diabetes that involves chronic inflammatory destruction of the insulin-producing β cells in the islets of Langerhans of the pancreas. </a:t>
            </a:r>
            <a:endParaRPr lang="en-US" dirty="0" smtClean="0"/>
          </a:p>
          <a:p>
            <a:pPr marL="0" indent="0">
              <a:buNone/>
            </a:pPr>
            <a:r>
              <a:rPr lang="en-US" dirty="0"/>
              <a:t> </a:t>
            </a:r>
            <a:r>
              <a:rPr lang="en-US" dirty="0" smtClean="0"/>
              <a:t>   The </a:t>
            </a:r>
            <a:r>
              <a:rPr lang="en-US" dirty="0"/>
              <a:t>results in little or no insulin production. Insulin facilitates the entry of glucose into cells, where it is metabolized for energy production</a:t>
            </a:r>
            <a:r>
              <a:rPr lang="en-US" dirty="0" smtClean="0"/>
              <a:t>.</a:t>
            </a:r>
          </a:p>
          <a:p>
            <a:pPr marL="0" indent="0">
              <a:buNone/>
            </a:pPr>
            <a:r>
              <a:rPr lang="en-US" sz="3800" dirty="0" smtClean="0">
                <a:solidFill>
                  <a:srgbClr val="FF0000"/>
                </a:solidFill>
              </a:rPr>
              <a:t> signs  </a:t>
            </a:r>
            <a:r>
              <a:rPr lang="en-US" sz="3800" dirty="0">
                <a:solidFill>
                  <a:srgbClr val="FF0000"/>
                </a:solidFill>
              </a:rPr>
              <a:t>&amp;  </a:t>
            </a:r>
            <a:r>
              <a:rPr lang="en-US" sz="3800" dirty="0" smtClean="0">
                <a:solidFill>
                  <a:srgbClr val="FF0000"/>
                </a:solidFill>
              </a:rPr>
              <a:t>symptoms</a:t>
            </a:r>
          </a:p>
          <a:p>
            <a:pPr marL="0" indent="0">
              <a:buNone/>
            </a:pPr>
            <a:r>
              <a:rPr lang="en-US" sz="3800" dirty="0">
                <a:solidFill>
                  <a:srgbClr val="FF0000"/>
                </a:solidFill>
              </a:rPr>
              <a:t>  </a:t>
            </a:r>
            <a:r>
              <a:rPr lang="en-US" sz="3800" dirty="0" smtClean="0">
                <a:solidFill>
                  <a:srgbClr val="FF0000"/>
                </a:solidFill>
              </a:rPr>
              <a:t>  </a:t>
            </a:r>
            <a:r>
              <a:rPr lang="en-US" sz="3300" dirty="0" smtClean="0">
                <a:solidFill>
                  <a:schemeClr val="tx1"/>
                </a:solidFill>
                <a:latin typeface="Times New Roman" panose="02020603050405020304" pitchFamily="18" charset="0"/>
                <a:cs typeface="Times New Roman" panose="02020603050405020304" pitchFamily="18" charset="0"/>
              </a:rPr>
              <a:t>In </a:t>
            </a:r>
            <a:r>
              <a:rPr lang="en-US" sz="3300" dirty="0">
                <a:solidFill>
                  <a:schemeClr val="tx1"/>
                </a:solidFill>
                <a:latin typeface="Times New Roman" panose="02020603050405020304" pitchFamily="18" charset="0"/>
                <a:cs typeface="Times New Roman" panose="02020603050405020304" pitchFamily="18" charset="0"/>
              </a:rPr>
              <a:t>the absence of insulin, levels of blood glucose rise</a:t>
            </a:r>
            <a:r>
              <a:rPr lang="en-US" sz="3300" dirty="0">
                <a:solidFill>
                  <a:schemeClr val="tx1"/>
                </a:solidFill>
              </a:rPr>
              <a:t>, </a:t>
            </a:r>
            <a:r>
              <a:rPr lang="en-US" sz="3300" dirty="0" smtClean="0"/>
              <a:t>resulting </a:t>
            </a:r>
            <a:r>
              <a:rPr lang="en-US" sz="3300" dirty="0"/>
              <a:t>in increased hunger, frequent urination, and excessive thirst. Other symptoms include weight loss, nausea, and fatigue. </a:t>
            </a:r>
            <a:r>
              <a:rPr lang="en-US" sz="3300" dirty="0">
                <a:solidFill>
                  <a:srgbClr val="FF0000"/>
                </a:solidFill>
              </a:rPr>
              <a:t>A major concern is the development of ketoacidosis</a:t>
            </a:r>
            <a:r>
              <a:rPr lang="en-US" sz="3300" dirty="0"/>
              <a:t>, which lowers blood </a:t>
            </a:r>
            <a:r>
              <a:rPr lang="en-US" sz="3300" dirty="0" err="1"/>
              <a:t>pH.</a:t>
            </a:r>
            <a:r>
              <a:rPr lang="en-US" sz="3300" dirty="0"/>
              <a:t> This occurs when cells begin to break down proteins and fatty acids to meet metabolic demands in the absence of glucose</a:t>
            </a:r>
            <a:r>
              <a:rPr lang="en-US" dirty="0"/>
              <a:t>.</a:t>
            </a:r>
          </a:p>
        </p:txBody>
      </p:sp>
    </p:spTree>
    <p:extLst>
      <p:ext uri="{BB962C8B-B14F-4D97-AF65-F5344CB8AC3E}">
        <p14:creationId xmlns:p14="http://schemas.microsoft.com/office/powerpoint/2010/main" val="1482849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77000"/>
          </a:xfrm>
        </p:spPr>
        <p:txBody>
          <a:bodyPr>
            <a:normAutofit/>
          </a:bodyPr>
          <a:lstStyle/>
          <a:p>
            <a:pPr marL="0" indent="0">
              <a:buNone/>
            </a:pPr>
            <a:r>
              <a:rPr lang="en-US" dirty="0" smtClean="0"/>
              <a:t>       </a:t>
            </a:r>
            <a:r>
              <a:rPr lang="en-US" dirty="0" err="1" smtClean="0"/>
              <a:t>InTIDM</a:t>
            </a:r>
            <a:r>
              <a:rPr lang="en-US" dirty="0"/>
              <a:t>, the major contributors to β-cell destruction are cytotoxic CD8+ T cells. However, inflammatory infiltrates in the islets of Langerhans include CD4+ T cells and macrophages, along with the cytokines they secrete, such as IL-1, IL-6, and IFN-α. Many patients with TIDM also develop autoantibodies to insulin and other </a:t>
            </a:r>
            <a:r>
              <a:rPr lang="en-US" dirty="0" smtClean="0"/>
              <a:t>antigens </a:t>
            </a:r>
            <a:r>
              <a:rPr lang="en-US" dirty="0"/>
              <a:t>such as glutamic acid decarboxylase (GAD). It is thought that these autoantibodies arise as a consequence of β-cell destruction </a:t>
            </a:r>
            <a:r>
              <a:rPr lang="en-US" dirty="0" smtClean="0"/>
              <a:t>.Also genetic </a:t>
            </a:r>
            <a:r>
              <a:rPr lang="en-US" dirty="0"/>
              <a:t>factors predisposing to TIDM include several genes in the HLA class II region, the insulin gene on chromosome </a:t>
            </a:r>
            <a:r>
              <a:rPr lang="en-US" dirty="0" smtClean="0"/>
              <a:t>11.</a:t>
            </a:r>
            <a:endParaRPr lang="en-US" dirty="0"/>
          </a:p>
        </p:txBody>
      </p:sp>
    </p:spTree>
    <p:extLst>
      <p:ext uri="{BB962C8B-B14F-4D97-AF65-F5344CB8AC3E}">
        <p14:creationId xmlns:p14="http://schemas.microsoft.com/office/powerpoint/2010/main" val="752090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609600"/>
          </a:xfrm>
        </p:spPr>
        <p:txBody>
          <a:bodyPr>
            <a:normAutofit fontScale="90000"/>
          </a:bodyPr>
          <a:lstStyle/>
          <a:p>
            <a:r>
              <a:rPr lang="en-US" b="1" dirty="0"/>
              <a:t>Rheumatoid Arthritis</a:t>
            </a:r>
            <a:r>
              <a:rPr lang="en-US" b="1" dirty="0" smtClean="0"/>
              <a:t>.( Proteins)</a:t>
            </a:r>
            <a:r>
              <a:rPr lang="en-US" b="1" dirty="0"/>
              <a:t> </a:t>
            </a:r>
            <a:r>
              <a:rPr lang="en-US" b="1" dirty="0" smtClean="0"/>
              <a:t> </a:t>
            </a:r>
            <a:r>
              <a:rPr lang="en-US" b="1" dirty="0"/>
              <a:t>(RA) </a:t>
            </a:r>
          </a:p>
        </p:txBody>
      </p:sp>
      <p:sp>
        <p:nvSpPr>
          <p:cNvPr id="3" name="Content Placeholder 2"/>
          <p:cNvSpPr>
            <a:spLocks noGrp="1"/>
          </p:cNvSpPr>
          <p:nvPr>
            <p:ph idx="1"/>
          </p:nvPr>
        </p:nvSpPr>
        <p:spPr>
          <a:xfrm>
            <a:off x="152400" y="762000"/>
            <a:ext cx="8839200" cy="6096000"/>
          </a:xfrm>
        </p:spPr>
        <p:txBody>
          <a:bodyPr>
            <a:normAutofit fontScale="77500" lnSpcReduction="20000"/>
          </a:bodyPr>
          <a:lstStyle/>
          <a:p>
            <a:pPr marL="0" indent="0">
              <a:buNone/>
            </a:pPr>
            <a:r>
              <a:rPr lang="en-US" dirty="0" smtClean="0"/>
              <a:t>     Is </a:t>
            </a:r>
            <a:r>
              <a:rPr lang="en-US" dirty="0"/>
              <a:t>an autoimmune disease that causes chronic inflammation of the </a:t>
            </a:r>
            <a:r>
              <a:rPr lang="en-US" dirty="0" smtClean="0"/>
              <a:t>joints ,women </a:t>
            </a:r>
            <a:r>
              <a:rPr lang="en-US" dirty="0"/>
              <a:t>are more likely to be affected than men and usually strikes between the ages of 20 and </a:t>
            </a:r>
            <a:r>
              <a:rPr lang="en-US" dirty="0" smtClean="0"/>
              <a:t>40.</a:t>
            </a:r>
          </a:p>
          <a:p>
            <a:pPr marL="0" indent="0">
              <a:buNone/>
            </a:pPr>
            <a:r>
              <a:rPr lang="en-US" dirty="0" smtClean="0">
                <a:solidFill>
                  <a:srgbClr val="FF0000"/>
                </a:solidFill>
              </a:rPr>
              <a:t>signs  </a:t>
            </a:r>
            <a:r>
              <a:rPr lang="en-US" dirty="0">
                <a:solidFill>
                  <a:srgbClr val="FF0000"/>
                </a:solidFill>
              </a:rPr>
              <a:t>&amp;  symptoms  </a:t>
            </a:r>
            <a:endParaRPr lang="en-US" dirty="0" smtClean="0">
              <a:solidFill>
                <a:srgbClr val="FF0000"/>
              </a:solidFill>
            </a:endParaRPr>
          </a:p>
          <a:p>
            <a:pPr marL="0" indent="0">
              <a:buNone/>
            </a:pPr>
            <a:r>
              <a:rPr lang="en-US" dirty="0" smtClean="0"/>
              <a:t>     Resulting </a:t>
            </a:r>
            <a:r>
              <a:rPr lang="en-US" dirty="0"/>
              <a:t>in pain, swelling, stiffness, and deformity. Other symptoms include fatigue, low-grade fever, and loss of appetite</a:t>
            </a:r>
            <a:r>
              <a:rPr lang="en-US" dirty="0">
                <a:solidFill>
                  <a:srgbClr val="FF0000"/>
                </a:solidFill>
              </a:rPr>
              <a:t>. </a:t>
            </a:r>
            <a:endParaRPr lang="en-US" dirty="0" smtClean="0">
              <a:solidFill>
                <a:srgbClr val="FF0000"/>
              </a:solidFill>
            </a:endParaRPr>
          </a:p>
          <a:p>
            <a:pPr marL="0" indent="0">
              <a:buNone/>
            </a:pPr>
            <a:r>
              <a:rPr lang="en-US" dirty="0" smtClean="0">
                <a:solidFill>
                  <a:srgbClr val="FF0000"/>
                </a:solidFill>
              </a:rPr>
              <a:t>RA </a:t>
            </a:r>
            <a:r>
              <a:rPr lang="en-US" dirty="0">
                <a:solidFill>
                  <a:srgbClr val="FF0000"/>
                </a:solidFill>
              </a:rPr>
              <a:t>is characterized by chronically inflamed synovium (soft tissue that lines the joints</a:t>
            </a:r>
            <a:r>
              <a:rPr lang="en-US" dirty="0" smtClean="0">
                <a:solidFill>
                  <a:srgbClr val="FF0000"/>
                </a:solidFill>
              </a:rPr>
              <a:t>)</a:t>
            </a:r>
            <a:r>
              <a:rPr lang="en-US" dirty="0" smtClean="0"/>
              <a:t>.</a:t>
            </a:r>
          </a:p>
          <a:p>
            <a:pPr marL="0" indent="0">
              <a:buNone/>
            </a:pPr>
            <a:r>
              <a:rPr lang="en-US" dirty="0" smtClean="0"/>
              <a:t>     </a:t>
            </a:r>
            <a:r>
              <a:rPr lang="en-US" sz="3600" dirty="0" smtClean="0"/>
              <a:t>Densely </a:t>
            </a:r>
            <a:r>
              <a:rPr lang="en-US" sz="3600" dirty="0"/>
              <a:t>crowded with lymphocytes, which results in the destruction of cartilage and bone. In RA the inflamed synovial membrane, usually one-cell thick, becomes so cellular that it mimics lymphoid tissue and forms new blood vessels. The synovium is densely packed with dendritic cells, macrophages, T and B cells, NK cells, and plasma cells. In some cases, the synovium develops secondary follicles.</a:t>
            </a:r>
          </a:p>
        </p:txBody>
      </p:sp>
    </p:spTree>
    <p:extLst>
      <p:ext uri="{BB962C8B-B14F-4D97-AF65-F5344CB8AC3E}">
        <p14:creationId xmlns:p14="http://schemas.microsoft.com/office/powerpoint/2010/main" val="20418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86800" cy="6553200"/>
          </a:xfrm>
        </p:spPr>
        <p:txBody>
          <a:bodyPr>
            <a:normAutofit fontScale="92500" lnSpcReduction="10000"/>
          </a:bodyPr>
          <a:lstStyle/>
          <a:p>
            <a:pPr marL="0" indent="0">
              <a:buNone/>
            </a:pPr>
            <a:r>
              <a:rPr lang="en-US" dirty="0"/>
              <a:t>   </a:t>
            </a:r>
            <a:r>
              <a:rPr lang="en-US" dirty="0" smtClean="0"/>
              <a:t>The pathogenesis of RA is complex and involves T and  </a:t>
            </a:r>
            <a:r>
              <a:rPr lang="en-US" dirty="0"/>
              <a:t>B lymphocytes as well as macrophages. Most patients produce IgM antibody specific for a determinant on the Fc portion of </a:t>
            </a:r>
            <a:r>
              <a:rPr lang="en-US" dirty="0" err="1"/>
              <a:t>IgGs</a:t>
            </a:r>
            <a:r>
              <a:rPr lang="en-US" dirty="0"/>
              <a:t>. This anti-IgG antibody is called </a:t>
            </a:r>
            <a:r>
              <a:rPr lang="en-US" dirty="0">
                <a:solidFill>
                  <a:srgbClr val="FF0000"/>
                </a:solidFill>
              </a:rPr>
              <a:t>rheumatoid factor (RF). </a:t>
            </a:r>
            <a:r>
              <a:rPr lang="en-US" dirty="0"/>
              <a:t>When RF binds to IgG, the resulting immune complexes can deposit in the joints, where </a:t>
            </a:r>
            <a:r>
              <a:rPr lang="en-US" dirty="0" smtClean="0"/>
              <a:t>the complement </a:t>
            </a:r>
            <a:r>
              <a:rPr lang="en-US" dirty="0"/>
              <a:t>and establish an inflammatory process   </a:t>
            </a:r>
            <a:r>
              <a:rPr lang="en-US" dirty="0" smtClean="0"/>
              <a:t>Joint </a:t>
            </a:r>
            <a:r>
              <a:rPr lang="en-US" dirty="0"/>
              <a:t>damage is due to invasion of inflammatory cells such as neutrophils, and </a:t>
            </a:r>
            <a:r>
              <a:rPr lang="en-US" dirty="0" smtClean="0"/>
              <a:t>macrophages.</a:t>
            </a:r>
            <a:endParaRPr lang="en-US" dirty="0"/>
          </a:p>
          <a:p>
            <a:pPr marL="0" indent="0">
              <a:buNone/>
            </a:pPr>
            <a:r>
              <a:rPr lang="en-US" dirty="0" smtClean="0"/>
              <a:t>   Proliferation </a:t>
            </a:r>
            <a:r>
              <a:rPr lang="en-US" dirty="0"/>
              <a:t>of fibroblast, </a:t>
            </a:r>
            <a:r>
              <a:rPr lang="en-US" dirty="0" smtClean="0"/>
              <a:t>macrophages and </a:t>
            </a:r>
            <a:r>
              <a:rPr lang="en-US" dirty="0"/>
              <a:t>mast </a:t>
            </a:r>
            <a:r>
              <a:rPr lang="en-US" dirty="0" smtClean="0"/>
              <a:t>cells result </a:t>
            </a:r>
            <a:r>
              <a:rPr lang="en-US" dirty="0"/>
              <a:t>in the formation of </a:t>
            </a:r>
            <a:r>
              <a:rPr lang="en-US" dirty="0">
                <a:solidFill>
                  <a:srgbClr val="FF0000"/>
                </a:solidFill>
              </a:rPr>
              <a:t>a pannus, an organized mass of cells that grow into the joint </a:t>
            </a:r>
            <a:r>
              <a:rPr lang="en-US" dirty="0" smtClean="0">
                <a:solidFill>
                  <a:srgbClr val="FF0000"/>
                </a:solidFill>
              </a:rPr>
              <a:t>space.</a:t>
            </a:r>
            <a:endParaRPr lang="en-US" dirty="0">
              <a:solidFill>
                <a:srgbClr val="FF0000"/>
              </a:solidFill>
            </a:endParaRPr>
          </a:p>
        </p:txBody>
      </p:sp>
    </p:spTree>
    <p:extLst>
      <p:ext uri="{BB962C8B-B14F-4D97-AF65-F5344CB8AC3E}">
        <p14:creationId xmlns:p14="http://schemas.microsoft.com/office/powerpoint/2010/main" val="3386083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43200" y="3581401"/>
            <a:ext cx="2590800" cy="2743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581401"/>
            <a:ext cx="2619375"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04800"/>
            <a:ext cx="8610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86400" y="3563155"/>
            <a:ext cx="3505200"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5195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609600"/>
          </a:xfrm>
        </p:spPr>
        <p:txBody>
          <a:bodyPr>
            <a:normAutofit fontScale="90000"/>
          </a:bodyPr>
          <a:lstStyle/>
          <a:p>
            <a:r>
              <a:rPr lang="en-US" b="1" dirty="0"/>
              <a:t>Therapeutic Strategies </a:t>
            </a:r>
          </a:p>
        </p:txBody>
      </p:sp>
      <p:sp>
        <p:nvSpPr>
          <p:cNvPr id="3" name="Content Placeholder 2"/>
          <p:cNvSpPr>
            <a:spLocks noGrp="1"/>
          </p:cNvSpPr>
          <p:nvPr>
            <p:ph idx="1"/>
          </p:nvPr>
        </p:nvSpPr>
        <p:spPr>
          <a:xfrm>
            <a:off x="152400" y="762000"/>
            <a:ext cx="8839200" cy="5943600"/>
          </a:xfrm>
        </p:spPr>
        <p:txBody>
          <a:bodyPr>
            <a:normAutofit lnSpcReduction="10000"/>
          </a:bodyPr>
          <a:lstStyle/>
          <a:p>
            <a:pPr marL="0" indent="0">
              <a:buNone/>
            </a:pPr>
            <a:r>
              <a:rPr lang="en-US" dirty="0" smtClean="0"/>
              <a:t>    Treatment </a:t>
            </a:r>
            <a:r>
              <a:rPr lang="en-US" dirty="0"/>
              <a:t>of most autoimmune diseases remains largely empirical and nonspecific. </a:t>
            </a:r>
            <a:r>
              <a:rPr lang="en-US" dirty="0">
                <a:solidFill>
                  <a:srgbClr val="FF0000"/>
                </a:solidFill>
              </a:rPr>
              <a:t>Corticosteroids</a:t>
            </a:r>
            <a:r>
              <a:rPr lang="en-US" dirty="0"/>
              <a:t>, which have potent suppressive effects on many of the cells involved in immune responses, are still widely used in various doses, depending on disease severity</a:t>
            </a:r>
            <a:r>
              <a:rPr lang="en-US" dirty="0" smtClean="0"/>
              <a:t>.</a:t>
            </a:r>
          </a:p>
          <a:p>
            <a:pPr marL="0" indent="0">
              <a:buNone/>
            </a:pPr>
            <a:r>
              <a:rPr lang="en-US" dirty="0" smtClean="0"/>
              <a:t>    Besides </a:t>
            </a:r>
            <a:r>
              <a:rPr lang="en-US" dirty="0"/>
              <a:t>increasing susceptibility to infection, long-term use of corticosteroids puts patients at risk for a wide range of </a:t>
            </a:r>
            <a:r>
              <a:rPr lang="en-US" dirty="0">
                <a:solidFill>
                  <a:srgbClr val="FF0000"/>
                </a:solidFill>
              </a:rPr>
              <a:t>side effects</a:t>
            </a:r>
            <a:r>
              <a:rPr lang="en-US" dirty="0"/>
              <a:t>, including hypertension, weight gain, glucose intolerance, skin fragility and impaired wound healing, </a:t>
            </a:r>
            <a:r>
              <a:rPr lang="en-US" dirty="0" smtClean="0"/>
              <a:t>and </a:t>
            </a:r>
            <a:r>
              <a:rPr lang="en-US" dirty="0"/>
              <a:t>avascular necrosis of bone.</a:t>
            </a:r>
          </a:p>
        </p:txBody>
      </p:sp>
    </p:spTree>
    <p:extLst>
      <p:ext uri="{BB962C8B-B14F-4D97-AF65-F5344CB8AC3E}">
        <p14:creationId xmlns:p14="http://schemas.microsoft.com/office/powerpoint/2010/main" val="39420772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86800" cy="6553200"/>
          </a:xfrm>
        </p:spPr>
        <p:txBody>
          <a:bodyPr/>
          <a:lstStyle/>
          <a:p>
            <a:pPr marL="0" indent="0">
              <a:buNone/>
            </a:pPr>
            <a:r>
              <a:rPr lang="en-US" dirty="0" smtClean="0"/>
              <a:t>     Serious </a:t>
            </a:r>
            <a:r>
              <a:rPr lang="en-US" dirty="0"/>
              <a:t>autoimmune conditions, therapies with nonspecific effects on replicating cells continue to be used. These include the antimetabolite and </a:t>
            </a:r>
            <a:r>
              <a:rPr lang="en-US" dirty="0" err="1"/>
              <a:t>antifolate</a:t>
            </a:r>
            <a:r>
              <a:rPr lang="en-US" dirty="0"/>
              <a:t> agent methotrexate, DNA-alkylating drugs such as cyclophosphamide, and the purine analogue azathioprine. More specific suppression of the immune response can be achieved by using drugs such as </a:t>
            </a:r>
            <a:r>
              <a:rPr lang="en-US" dirty="0" err="1"/>
              <a:t>cyclosporin</a:t>
            </a:r>
            <a:r>
              <a:rPr lang="en-US" dirty="0"/>
              <a:t> A or FK506, which block intracellular signaling pathways mostly in T cells and prevent their </a:t>
            </a:r>
            <a:r>
              <a:rPr lang="en-US" dirty="0" smtClean="0"/>
              <a:t>activation.</a:t>
            </a:r>
            <a:endParaRPr lang="en-US" dirty="0"/>
          </a:p>
        </p:txBody>
      </p:sp>
    </p:spTree>
    <p:extLst>
      <p:ext uri="{BB962C8B-B14F-4D97-AF65-F5344CB8AC3E}">
        <p14:creationId xmlns:p14="http://schemas.microsoft.com/office/powerpoint/2010/main" val="1185530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914400"/>
          </a:xfrm>
        </p:spPr>
        <p:txBody>
          <a:bodyPr/>
          <a:lstStyle/>
          <a:p>
            <a:r>
              <a:rPr lang="en-US" dirty="0"/>
              <a:t> autoimmune disorder </a:t>
            </a:r>
          </a:p>
        </p:txBody>
      </p:sp>
      <p:sp>
        <p:nvSpPr>
          <p:cNvPr id="3" name="Content Placeholder 2"/>
          <p:cNvSpPr>
            <a:spLocks noGrp="1"/>
          </p:cNvSpPr>
          <p:nvPr>
            <p:ph idx="1"/>
          </p:nvPr>
        </p:nvSpPr>
        <p:spPr>
          <a:xfrm>
            <a:off x="304800" y="1371600"/>
            <a:ext cx="8686800" cy="5410200"/>
          </a:xfrm>
        </p:spPr>
        <p:txBody>
          <a:bodyPr>
            <a:normAutofit fontScale="92500" lnSpcReduction="20000"/>
          </a:bodyPr>
          <a:lstStyle/>
          <a:p>
            <a:pPr marL="0" indent="0">
              <a:buNone/>
              <a:tabLst>
                <a:tab pos="2862263" algn="l"/>
              </a:tabLst>
            </a:pPr>
            <a:r>
              <a:rPr lang="en-US" dirty="0" smtClean="0"/>
              <a:t>     </a:t>
            </a:r>
            <a:r>
              <a:rPr lang="en-US" sz="3500" dirty="0" smtClean="0"/>
              <a:t>Autoimmune </a:t>
            </a:r>
            <a:r>
              <a:rPr lang="en-US" sz="3500" dirty="0"/>
              <a:t>disorder refers to a varied group of more than </a:t>
            </a:r>
            <a:r>
              <a:rPr lang="en-US" sz="3500" dirty="0" smtClean="0"/>
              <a:t>80 </a:t>
            </a:r>
            <a:r>
              <a:rPr lang="en-US" sz="3500" dirty="0"/>
              <a:t>serious, chronic illnesses that involve almost every human </a:t>
            </a:r>
            <a:r>
              <a:rPr lang="en-US" dirty="0"/>
              <a:t>organ system. In all these disorders, the underlying problem is similar; the body’s immune system becomes misdirected, attacking the organs it was designed to protect</a:t>
            </a:r>
            <a:r>
              <a:rPr lang="en-US" dirty="0" smtClean="0"/>
              <a:t>.                     Autoimmune disorders remain among the most poorly understood and poorly recognized of any category of illnesses. Individually, autoimmune disorders occur infrequently, except for thyroid disease, diabetes, rheumatoid arthritis, and systemic lupus erythematosus. Overall, autoimmune disorders represent the fourth largest cause of disability in Europe and the United States. </a:t>
            </a:r>
            <a:endParaRPr lang="en-US" dirty="0"/>
          </a:p>
        </p:txBody>
      </p:sp>
    </p:spTree>
    <p:extLst>
      <p:ext uri="{BB962C8B-B14F-4D97-AF65-F5344CB8AC3E}">
        <p14:creationId xmlns:p14="http://schemas.microsoft.com/office/powerpoint/2010/main" val="10139547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5851525"/>
          </a:xfrm>
        </p:spPr>
        <p:txBody>
          <a:bodyPr>
            <a:normAutofit fontScale="92500" lnSpcReduction="20000"/>
          </a:bodyPr>
          <a:lstStyle/>
          <a:p>
            <a:pPr marL="0" indent="0">
              <a:buNone/>
            </a:pPr>
            <a:r>
              <a:rPr lang="en-US" dirty="0" smtClean="0">
                <a:solidFill>
                  <a:srgbClr val="FF0000"/>
                </a:solidFill>
              </a:rPr>
              <a:t>  </a:t>
            </a:r>
            <a:r>
              <a:rPr lang="en-US" dirty="0" err="1" smtClean="0">
                <a:solidFill>
                  <a:srgbClr val="FF0000"/>
                </a:solidFill>
              </a:rPr>
              <a:t>Anticytokine</a:t>
            </a:r>
            <a:r>
              <a:rPr lang="en-US" dirty="0" smtClean="0">
                <a:solidFill>
                  <a:srgbClr val="FF0000"/>
                </a:solidFill>
              </a:rPr>
              <a:t> </a:t>
            </a:r>
            <a:r>
              <a:rPr lang="en-US" dirty="0">
                <a:solidFill>
                  <a:srgbClr val="FF0000"/>
                </a:solidFill>
              </a:rPr>
              <a:t>therapies  </a:t>
            </a:r>
            <a:r>
              <a:rPr lang="en-US" dirty="0">
                <a:solidFill>
                  <a:schemeClr val="tx1"/>
                </a:solidFill>
              </a:rPr>
              <a:t>have proven very successful against several autoimmune diseases. Blockade of TNF-α by monoclonal antibody or soluble receptor is an important therapeutic option in RA and inflammatory bowel disease. Inhibition of IL-1β by soluble receptor is of particular use in </a:t>
            </a:r>
            <a:r>
              <a:rPr lang="en-US" dirty="0" err="1">
                <a:solidFill>
                  <a:schemeClr val="tx1"/>
                </a:solidFill>
              </a:rPr>
              <a:t>autoinflammatory</a:t>
            </a:r>
            <a:r>
              <a:rPr lang="en-US" dirty="0">
                <a:solidFill>
                  <a:schemeClr val="tx1"/>
                </a:solidFill>
              </a:rPr>
              <a:t> disease and in Still’s disease, a form of juvenile rheumatoid arthritis. Blocking antibody against the IL-6 receptor is effective in RA, and antibody against a subunit of the IL-12/IL-23 receptor has been approved for the treatment </a:t>
            </a:r>
            <a:r>
              <a:rPr lang="en-US" dirty="0" smtClean="0">
                <a:solidFill>
                  <a:schemeClr val="tx1"/>
                </a:solidFill>
              </a:rPr>
              <a:t>. </a:t>
            </a:r>
            <a:r>
              <a:rPr lang="en-US" dirty="0">
                <a:solidFill>
                  <a:schemeClr val="tx1"/>
                </a:solidFill>
              </a:rPr>
              <a:t>These are but a few of the </a:t>
            </a:r>
            <a:r>
              <a:rPr lang="en-US" dirty="0" smtClean="0">
                <a:solidFill>
                  <a:schemeClr val="tx1"/>
                </a:solidFill>
              </a:rPr>
              <a:t>monoclonal </a:t>
            </a:r>
            <a:r>
              <a:rPr lang="en-US" dirty="0">
                <a:solidFill>
                  <a:schemeClr val="tx1"/>
                </a:solidFill>
              </a:rPr>
              <a:t>antibodies in use or in development for autoimmune and </a:t>
            </a:r>
            <a:r>
              <a:rPr lang="en-US">
                <a:solidFill>
                  <a:schemeClr val="tx1"/>
                </a:solidFill>
              </a:rPr>
              <a:t>inflammatory </a:t>
            </a:r>
            <a:r>
              <a:rPr lang="en-US" smtClean="0">
                <a:solidFill>
                  <a:schemeClr val="tx1"/>
                </a:solidFill>
              </a:rPr>
              <a:t>diseases.</a:t>
            </a:r>
            <a:endParaRPr lang="en-US" dirty="0">
              <a:solidFill>
                <a:schemeClr val="tx1"/>
              </a:solidFill>
            </a:endParaRPr>
          </a:p>
        </p:txBody>
      </p:sp>
    </p:spTree>
    <p:extLst>
      <p:ext uri="{BB962C8B-B14F-4D97-AF65-F5344CB8AC3E}">
        <p14:creationId xmlns:p14="http://schemas.microsoft.com/office/powerpoint/2010/main" val="2639810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Refrences</a:t>
            </a:r>
            <a:endParaRPr lang="en-US" dirty="0"/>
          </a:p>
        </p:txBody>
      </p:sp>
      <p:sp>
        <p:nvSpPr>
          <p:cNvPr id="3" name="Content Placeholder 2"/>
          <p:cNvSpPr>
            <a:spLocks noGrp="1"/>
          </p:cNvSpPr>
          <p:nvPr>
            <p:ph idx="1"/>
          </p:nvPr>
        </p:nvSpPr>
        <p:spPr/>
        <p:txBody>
          <a:bodyPr>
            <a:normAutofit/>
          </a:bodyPr>
          <a:lstStyle/>
          <a:p>
            <a:pPr>
              <a:buFontTx/>
              <a:buChar char="-"/>
            </a:pPr>
            <a:r>
              <a:rPr lang="en-US" dirty="0" smtClean="0"/>
              <a:t>Oxford </a:t>
            </a:r>
            <a:r>
              <a:rPr lang="en-US" dirty="0"/>
              <a:t>Handbook of Clinical Immunology and Allergy(Third edition-2013). Gavin P </a:t>
            </a:r>
            <a:r>
              <a:rPr lang="en-US" dirty="0" err="1" smtClean="0"/>
              <a:t>Spickett</a:t>
            </a:r>
            <a:r>
              <a:rPr lang="en-US" dirty="0" smtClean="0"/>
              <a:t>.</a:t>
            </a:r>
          </a:p>
          <a:p>
            <a:pPr>
              <a:buFontTx/>
              <a:buChar char="-"/>
            </a:pPr>
            <a:r>
              <a:rPr lang="en-US" dirty="0" smtClean="0"/>
              <a:t>Immunology </a:t>
            </a:r>
            <a:r>
              <a:rPr lang="en-US" dirty="0"/>
              <a:t>A </a:t>
            </a:r>
            <a:r>
              <a:rPr lang="en-US" dirty="0" smtClean="0"/>
              <a:t>Short </a:t>
            </a:r>
            <a:r>
              <a:rPr lang="en-US" dirty="0"/>
              <a:t>Course </a:t>
            </a:r>
            <a:r>
              <a:rPr lang="en-US" dirty="0" smtClean="0"/>
              <a:t>(Seventh Edition-2015).Richard </a:t>
            </a:r>
            <a:r>
              <a:rPr lang="en-US" dirty="0" err="1" smtClean="0"/>
              <a:t>Coico&amp;Geoffrey</a:t>
            </a:r>
            <a:r>
              <a:rPr lang="en-US" dirty="0" smtClean="0"/>
              <a:t> Sunshine.</a:t>
            </a:r>
            <a:endParaRPr lang="en-US" dirty="0"/>
          </a:p>
        </p:txBody>
      </p:sp>
    </p:spTree>
    <p:extLst>
      <p:ext uri="{BB962C8B-B14F-4D97-AF65-F5344CB8AC3E}">
        <p14:creationId xmlns:p14="http://schemas.microsoft.com/office/powerpoint/2010/main" val="19502119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000" dirty="0">
                <a:solidFill>
                  <a:srgbClr val="002060"/>
                </a:solidFill>
              </a:rPr>
              <a:t>THANK YOU</a:t>
            </a:r>
            <a:br>
              <a:rPr lang="en-US" sz="4000" dirty="0">
                <a:solidFill>
                  <a:srgbClr val="002060"/>
                </a:solidFill>
              </a:rPr>
            </a:br>
            <a:r>
              <a:rPr lang="en-US" sz="4000" dirty="0">
                <a:solidFill>
                  <a:srgbClr val="002060"/>
                </a:solidFill>
              </a:rPr>
              <a:t/>
            </a:r>
            <a:br>
              <a:rPr lang="en-US" sz="4000" dirty="0">
                <a:solidFill>
                  <a:srgbClr val="002060"/>
                </a:solidFill>
              </a:rPr>
            </a:br>
            <a:r>
              <a:rPr lang="en-US" sz="4000" dirty="0">
                <a:solidFill>
                  <a:srgbClr val="002060"/>
                </a:solidFill>
              </a:rPr>
              <a:t>&amp;</a:t>
            </a:r>
            <a:br>
              <a:rPr lang="en-US" sz="4000" dirty="0">
                <a:solidFill>
                  <a:srgbClr val="002060"/>
                </a:solidFill>
              </a:rPr>
            </a:br>
            <a:r>
              <a:rPr lang="en-US" sz="4000" dirty="0">
                <a:solidFill>
                  <a:srgbClr val="002060"/>
                </a:solidFill>
              </a:rPr>
              <a:t/>
            </a:r>
            <a:br>
              <a:rPr lang="en-US" sz="4000" dirty="0">
                <a:solidFill>
                  <a:srgbClr val="002060"/>
                </a:solidFill>
              </a:rPr>
            </a:br>
            <a:r>
              <a:rPr lang="en-US" sz="4000" dirty="0">
                <a:solidFill>
                  <a:srgbClr val="002060"/>
                </a:solidFill>
              </a:rPr>
              <a:t>GOOD </a:t>
            </a:r>
            <a:r>
              <a:rPr lang="en-US" sz="4000" dirty="0" smtClean="0">
                <a:solidFill>
                  <a:srgbClr val="002060"/>
                </a:solidFill>
              </a:rPr>
              <a:t>LUCK</a:t>
            </a:r>
            <a:endParaRPr lang="en-US" sz="4000" dirty="0">
              <a:solidFill>
                <a:srgbClr val="002060"/>
              </a:solidFill>
            </a:endParaRPr>
          </a:p>
        </p:txBody>
      </p:sp>
    </p:spTree>
    <p:extLst>
      <p:ext uri="{BB962C8B-B14F-4D97-AF65-F5344CB8AC3E}">
        <p14:creationId xmlns:p14="http://schemas.microsoft.com/office/powerpoint/2010/main" val="392568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85800" y="392519"/>
            <a:ext cx="8826843" cy="6324600"/>
          </a:xfrm>
        </p:spPr>
        <p:txBody>
          <a:bodyPr>
            <a:normAutofit/>
          </a:bodyPr>
          <a:lstStyle/>
          <a:p>
            <a:pPr marL="0" indent="0">
              <a:buNone/>
            </a:pPr>
            <a:r>
              <a:rPr lang="en-US" dirty="0" smtClean="0"/>
              <a:t>.</a:t>
            </a:r>
            <a:endParaRPr lang="en-US" dirty="0"/>
          </a:p>
          <a:p>
            <a:pPr marL="0" indent="0">
              <a:buNone/>
            </a:pPr>
            <a:endParaRPr lang="en-US" dirty="0"/>
          </a:p>
        </p:txBody>
      </p:sp>
      <p:sp>
        <p:nvSpPr>
          <p:cNvPr id="2" name="Rectangle 1"/>
          <p:cNvSpPr/>
          <p:nvPr/>
        </p:nvSpPr>
        <p:spPr>
          <a:xfrm>
            <a:off x="76200" y="0"/>
            <a:ext cx="8991600" cy="6986528"/>
          </a:xfrm>
          <a:prstGeom prst="rect">
            <a:avLst/>
          </a:prstGeom>
        </p:spPr>
        <p:txBody>
          <a:bodyPr wrap="square">
            <a:spAutoFit/>
          </a:bodyPr>
          <a:lstStyle/>
          <a:p>
            <a:r>
              <a:rPr lang="en-US" sz="3200" smtClean="0"/>
              <a:t>     The </a:t>
            </a:r>
            <a:r>
              <a:rPr lang="en-US" sz="3200" dirty="0"/>
              <a:t>term autoimmune disorder is used when demonstrable immunoglobulins (autoantibodies) or cytotoxic T cells display specificity for self antigens, or autoantigens, and contribute to the pathogenesis of the disorder </a:t>
            </a:r>
            <a:r>
              <a:rPr lang="en-US" sz="3200" dirty="0">
                <a:solidFill>
                  <a:srgbClr val="FF0000"/>
                </a:solidFill>
              </a:rPr>
              <a:t>(Table </a:t>
            </a:r>
            <a:r>
              <a:rPr lang="en-US" sz="3200" dirty="0" smtClean="0">
                <a:solidFill>
                  <a:srgbClr val="FF0000"/>
                </a:solidFill>
              </a:rPr>
              <a:t>1-1</a:t>
            </a:r>
            <a:r>
              <a:rPr lang="en-US" sz="3200" dirty="0">
                <a:solidFill>
                  <a:srgbClr val="FF0000"/>
                </a:solidFill>
              </a:rPr>
              <a:t>). </a:t>
            </a:r>
            <a:r>
              <a:rPr lang="en-US" sz="3200" dirty="0"/>
              <a:t>Autoimmune disorders are characterized by the persistent activation of immunologic effector mechanisms that alter the function and integrity of individual cells and organs. The sites of organ or tissue damage </a:t>
            </a:r>
            <a:r>
              <a:rPr lang="en-US" sz="3200" dirty="0" smtClean="0"/>
              <a:t>depend </a:t>
            </a:r>
            <a:r>
              <a:rPr lang="en-US" sz="3200" dirty="0"/>
              <a:t>on the location of the immune reaction. The variety of signs and symptoms seen in patients with autoimmune disorders reflects the various forms of the immune response. </a:t>
            </a:r>
          </a:p>
        </p:txBody>
      </p:sp>
    </p:spTree>
    <p:extLst>
      <p:ext uri="{BB962C8B-B14F-4D97-AF65-F5344CB8AC3E}">
        <p14:creationId xmlns:p14="http://schemas.microsoft.com/office/powerpoint/2010/main" val="1691523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839200" cy="6400800"/>
          </a:xfrm>
        </p:spPr>
        <p:txBody>
          <a:bodyPr>
            <a:normAutofit/>
          </a:bodyPr>
          <a:lstStyle/>
          <a:p>
            <a:pPr marL="0" indent="0">
              <a:buNone/>
            </a:pPr>
            <a:r>
              <a:rPr lang="en-US" dirty="0" smtClean="0"/>
              <a:t>      It </a:t>
            </a:r>
            <a:r>
              <a:rPr lang="en-US" dirty="0"/>
              <a:t>is also important to note that autoantibodies may be formed in patients secondary to tissue damage or when no evidence of clinical disease exists. Unlike autoimmune disorders, autoantibodies can occur as immune correlates of conditions such as blood transfusion reactions. In addition, autoantibodies can be demonstrated in hemolytic disease of the newborn </a:t>
            </a:r>
            <a:r>
              <a:rPr lang="en-US" dirty="0" smtClean="0"/>
              <a:t>can </a:t>
            </a:r>
            <a:r>
              <a:rPr lang="en-US" dirty="0"/>
              <a:t>result from disorders such as serum sickness, anaphylaxis, and hay fever when the immune response is clearly the cause of the disease. </a:t>
            </a:r>
            <a:r>
              <a:rPr lang="en-US" dirty="0">
                <a:solidFill>
                  <a:srgbClr val="FF0000"/>
                </a:solidFill>
              </a:rPr>
              <a:t>(Table </a:t>
            </a:r>
            <a:r>
              <a:rPr lang="en-US" dirty="0" smtClean="0">
                <a:solidFill>
                  <a:srgbClr val="FF0000"/>
                </a:solidFill>
              </a:rPr>
              <a:t>1-2). </a:t>
            </a:r>
            <a:endParaRPr lang="en-US" dirty="0">
              <a:solidFill>
                <a:srgbClr val="FF0000"/>
              </a:solidFill>
            </a:endParaRPr>
          </a:p>
          <a:p>
            <a:endParaRPr lang="en-US" dirty="0"/>
          </a:p>
        </p:txBody>
      </p:sp>
    </p:spTree>
    <p:extLst>
      <p:ext uri="{BB962C8B-B14F-4D97-AF65-F5344CB8AC3E}">
        <p14:creationId xmlns:p14="http://schemas.microsoft.com/office/powerpoint/2010/main" val="247091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686800" cy="6858000"/>
          </a:xfrm>
        </p:spPr>
        <p:txBody>
          <a:bodyPr>
            <a:normAutofit fontScale="55000" lnSpcReduction="20000"/>
          </a:bodyPr>
          <a:lstStyle/>
          <a:p>
            <a:pPr marL="0" indent="0">
              <a:buNone/>
            </a:pPr>
            <a:r>
              <a:rPr lang="en-US" dirty="0" smtClean="0"/>
              <a:t> </a:t>
            </a:r>
            <a:r>
              <a:rPr lang="en-US" sz="6000" b="1" dirty="0" smtClean="0"/>
              <a:t>Table</a:t>
            </a:r>
            <a:r>
              <a:rPr lang="en-US" sz="6000" b="1" dirty="0"/>
              <a:t>	</a:t>
            </a:r>
            <a:r>
              <a:rPr lang="en-US" sz="6000" b="1" dirty="0" smtClean="0"/>
              <a:t>1-1</a:t>
            </a:r>
            <a:r>
              <a:rPr lang="en-US" sz="6000" b="1" dirty="0"/>
              <a:t>	</a:t>
            </a:r>
            <a:r>
              <a:rPr lang="en-US" sz="6000" b="1" dirty="0" smtClean="0"/>
              <a:t> </a:t>
            </a:r>
            <a:r>
              <a:rPr lang="en-US" sz="6000" b="1" dirty="0"/>
              <a:t>Examples of Autoimmune </a:t>
            </a:r>
            <a:r>
              <a:rPr lang="en-US" sz="6000" b="1" dirty="0" smtClean="0"/>
              <a:t>Diseases</a:t>
            </a:r>
            <a:endParaRPr lang="en-US" dirty="0"/>
          </a:p>
          <a:p>
            <a:pPr marL="0" indent="0">
              <a:buNone/>
            </a:pPr>
            <a:r>
              <a:rPr lang="en-US" sz="4200" dirty="0" smtClean="0"/>
              <a:t>   Active chronic hepatitis </a:t>
            </a:r>
          </a:p>
          <a:p>
            <a:pPr marL="0" indent="0">
              <a:buNone/>
            </a:pPr>
            <a:r>
              <a:rPr lang="en-US" sz="4200" dirty="0" smtClean="0"/>
              <a:t>  Addison’s disease </a:t>
            </a:r>
          </a:p>
          <a:p>
            <a:pPr marL="0" indent="0">
              <a:buNone/>
            </a:pPr>
            <a:r>
              <a:rPr lang="en-US" sz="4200" dirty="0" smtClean="0"/>
              <a:t>  Autoimmune atrophic gastritis </a:t>
            </a:r>
          </a:p>
          <a:p>
            <a:pPr marL="0" indent="0">
              <a:buNone/>
            </a:pPr>
            <a:r>
              <a:rPr lang="en-US" sz="4200" dirty="0" smtClean="0"/>
              <a:t>  Autoimmune hemolytic anemia </a:t>
            </a:r>
          </a:p>
          <a:p>
            <a:pPr marL="0" indent="0">
              <a:buNone/>
            </a:pPr>
            <a:r>
              <a:rPr lang="en-US" sz="4200" dirty="0" smtClean="0"/>
              <a:t>  Dermatomyositis </a:t>
            </a:r>
          </a:p>
          <a:p>
            <a:pPr marL="0" indent="0">
              <a:buNone/>
            </a:pPr>
            <a:r>
              <a:rPr lang="en-US" sz="4200" dirty="0" smtClean="0"/>
              <a:t>  Discoid lupus erythematosus </a:t>
            </a:r>
          </a:p>
          <a:p>
            <a:pPr marL="0" indent="0">
              <a:buNone/>
            </a:pPr>
            <a:r>
              <a:rPr lang="en-US" sz="4200" dirty="0" smtClean="0"/>
              <a:t>  Hashimoto’s thyroiditis </a:t>
            </a:r>
          </a:p>
          <a:p>
            <a:pPr marL="0" indent="0">
              <a:buNone/>
            </a:pPr>
            <a:r>
              <a:rPr lang="en-US" sz="4200" dirty="0" smtClean="0"/>
              <a:t>  Idiopathic thrombocytopenic purpura </a:t>
            </a:r>
          </a:p>
          <a:p>
            <a:pPr marL="0" indent="0">
              <a:buNone/>
            </a:pPr>
            <a:r>
              <a:rPr lang="en-US" sz="4200" dirty="0" smtClean="0"/>
              <a:t>  Insulin-dependent (juvenile, type 1) diabetes mellitus </a:t>
            </a:r>
          </a:p>
          <a:p>
            <a:pPr marL="0" indent="0">
              <a:buNone/>
            </a:pPr>
            <a:r>
              <a:rPr lang="en-US" sz="4200" dirty="0" smtClean="0"/>
              <a:t>  Multiple sclerosis </a:t>
            </a:r>
          </a:p>
          <a:p>
            <a:pPr marL="0" indent="0">
              <a:buNone/>
            </a:pPr>
            <a:r>
              <a:rPr lang="en-US" sz="4200" dirty="0" smtClean="0"/>
              <a:t>  Pemphigus vulgaris </a:t>
            </a:r>
          </a:p>
          <a:p>
            <a:pPr marL="0" indent="0">
              <a:buNone/>
            </a:pPr>
            <a:r>
              <a:rPr lang="en-US" sz="4200" dirty="0" smtClean="0"/>
              <a:t>  Pernicious anemia </a:t>
            </a:r>
          </a:p>
          <a:p>
            <a:pPr marL="0" indent="0">
              <a:buNone/>
            </a:pPr>
            <a:r>
              <a:rPr lang="en-US" sz="4200" dirty="0" smtClean="0"/>
              <a:t>  Primary biliary cirrhosis </a:t>
            </a:r>
          </a:p>
          <a:p>
            <a:pPr marL="0" indent="0">
              <a:buNone/>
            </a:pPr>
            <a:r>
              <a:rPr lang="en-US" sz="4200" dirty="0" smtClean="0"/>
              <a:t>  Rheumatoid arthritis </a:t>
            </a:r>
          </a:p>
          <a:p>
            <a:pPr marL="0" indent="0">
              <a:buNone/>
            </a:pPr>
            <a:r>
              <a:rPr lang="en-US" sz="4200" dirty="0" smtClean="0"/>
              <a:t>  Scleroderma </a:t>
            </a:r>
          </a:p>
          <a:p>
            <a:pPr marL="0" indent="0">
              <a:buNone/>
            </a:pPr>
            <a:r>
              <a:rPr lang="en-US" sz="4200" dirty="0" smtClean="0"/>
              <a:t>  Systemic lupus erythematosus </a:t>
            </a:r>
          </a:p>
          <a:p>
            <a:pPr marL="0" indent="0">
              <a:buNone/>
            </a:pPr>
            <a:r>
              <a:rPr lang="en-US" sz="4200" dirty="0" smtClean="0"/>
              <a:t>  Thyrotoxicosis</a:t>
            </a:r>
            <a:endParaRPr lang="en-US" sz="4200" dirty="0"/>
          </a:p>
        </p:txBody>
      </p:sp>
    </p:spTree>
    <p:extLst>
      <p:ext uri="{BB962C8B-B14F-4D97-AF65-F5344CB8AC3E}">
        <p14:creationId xmlns:p14="http://schemas.microsoft.com/office/powerpoint/2010/main" val="561679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86800" cy="6705600"/>
          </a:xfrm>
        </p:spPr>
        <p:txBody>
          <a:bodyPr>
            <a:normAutofit fontScale="85000" lnSpcReduction="20000"/>
          </a:bodyPr>
          <a:lstStyle/>
          <a:p>
            <a:pPr marL="0" indent="0">
              <a:buNone/>
            </a:pPr>
            <a:r>
              <a:rPr lang="en-US" dirty="0" smtClean="0"/>
              <a:t> </a:t>
            </a:r>
            <a:r>
              <a:rPr lang="en-US" sz="3300" b="1" dirty="0" smtClean="0"/>
              <a:t>Table1-2  </a:t>
            </a:r>
            <a:r>
              <a:rPr lang="en-US" sz="3300" b="1" dirty="0"/>
              <a:t>Antigens Implicated in Autoimmune Endocrine </a:t>
            </a:r>
            <a:endParaRPr lang="en-US" sz="3300" b="1" dirty="0" smtClean="0"/>
          </a:p>
          <a:p>
            <a:pPr marL="0" indent="0">
              <a:buNone/>
            </a:pPr>
            <a:r>
              <a:rPr lang="en-US" sz="3300" b="1" dirty="0"/>
              <a:t> </a:t>
            </a:r>
            <a:r>
              <a:rPr lang="en-US" sz="3300" b="1" dirty="0" smtClean="0"/>
              <a:t>                                  Diseases </a:t>
            </a:r>
          </a:p>
          <a:p>
            <a:pPr marL="0" indent="0">
              <a:buNone/>
            </a:pPr>
            <a:r>
              <a:rPr lang="en-US" dirty="0" smtClean="0"/>
              <a:t>         </a:t>
            </a:r>
            <a:r>
              <a:rPr lang="en-US" b="1" dirty="0" smtClean="0"/>
              <a:t>Disorder</a:t>
            </a:r>
            <a:r>
              <a:rPr lang="en-US" dirty="0" smtClean="0"/>
              <a:t>                                     </a:t>
            </a:r>
            <a:r>
              <a:rPr lang="en-US" b="1" dirty="0" smtClean="0"/>
              <a:t>Antigen </a:t>
            </a:r>
          </a:p>
          <a:p>
            <a:pPr marL="0" indent="0">
              <a:buNone/>
            </a:pPr>
            <a:r>
              <a:rPr lang="en-US" dirty="0" smtClean="0"/>
              <a:t> </a:t>
            </a:r>
            <a:r>
              <a:rPr lang="en-US" dirty="0" smtClean="0">
                <a:solidFill>
                  <a:srgbClr val="C00000"/>
                </a:solidFill>
              </a:rPr>
              <a:t>Hashimoto’s disease            </a:t>
            </a:r>
            <a:r>
              <a:rPr lang="en-US" dirty="0" smtClean="0"/>
              <a:t>Thyroid</a:t>
            </a:r>
            <a:r>
              <a:rPr lang="en-US" dirty="0"/>
              <a:t>	peroxidase </a:t>
            </a:r>
            <a:endParaRPr lang="en-US" dirty="0" smtClean="0"/>
          </a:p>
          <a:p>
            <a:pPr marL="0" indent="0">
              <a:buNone/>
            </a:pPr>
            <a:r>
              <a:rPr lang="en-US" dirty="0" smtClean="0"/>
              <a:t>                                                   Thyroglobulin</a:t>
            </a:r>
          </a:p>
          <a:p>
            <a:pPr marL="0" indent="0">
              <a:buNone/>
            </a:pPr>
            <a:r>
              <a:rPr lang="en-US" dirty="0" smtClean="0"/>
              <a:t>                                                   Thyrotropin receptor </a:t>
            </a:r>
            <a:endParaRPr lang="en-US" dirty="0"/>
          </a:p>
          <a:p>
            <a:endParaRPr lang="en-US" dirty="0" smtClean="0"/>
          </a:p>
          <a:p>
            <a:pPr marL="0" indent="0">
              <a:buNone/>
            </a:pPr>
            <a:r>
              <a:rPr lang="en-US" dirty="0" smtClean="0">
                <a:solidFill>
                  <a:srgbClr val="C00000"/>
                </a:solidFill>
              </a:rPr>
              <a:t> </a:t>
            </a:r>
            <a:r>
              <a:rPr lang="en-US" dirty="0" err="1" smtClean="0">
                <a:solidFill>
                  <a:srgbClr val="C00000"/>
                </a:solidFill>
              </a:rPr>
              <a:t>Graves’disease</a:t>
            </a:r>
            <a:r>
              <a:rPr lang="en-US" dirty="0" smtClean="0">
                <a:solidFill>
                  <a:srgbClr val="C00000"/>
                </a:solidFill>
              </a:rPr>
              <a:t>                         </a:t>
            </a:r>
            <a:r>
              <a:rPr lang="en-US" dirty="0" smtClean="0"/>
              <a:t>Thyrotropin</a:t>
            </a:r>
            <a:r>
              <a:rPr lang="en-US" dirty="0"/>
              <a:t> </a:t>
            </a:r>
            <a:r>
              <a:rPr lang="en-US" dirty="0" smtClean="0"/>
              <a:t>receptor </a:t>
            </a:r>
          </a:p>
          <a:p>
            <a:pPr marL="0" indent="0">
              <a:buNone/>
            </a:pPr>
            <a:r>
              <a:rPr lang="en-US" dirty="0"/>
              <a:t> </a:t>
            </a:r>
            <a:r>
              <a:rPr lang="en-US" dirty="0" smtClean="0"/>
              <a:t>                                                  Thyroid</a:t>
            </a:r>
            <a:r>
              <a:rPr lang="en-US" dirty="0"/>
              <a:t> </a:t>
            </a:r>
            <a:r>
              <a:rPr lang="en-US" dirty="0" smtClean="0"/>
              <a:t>peroxidase </a:t>
            </a:r>
          </a:p>
          <a:p>
            <a:pPr marL="0" indent="0">
              <a:buNone/>
            </a:pPr>
            <a:r>
              <a:rPr lang="en-US" dirty="0"/>
              <a:t> </a:t>
            </a:r>
            <a:r>
              <a:rPr lang="en-US" dirty="0" smtClean="0"/>
              <a:t>                                                  Thyroglobulin </a:t>
            </a:r>
          </a:p>
          <a:p>
            <a:pPr marL="0" indent="0">
              <a:buNone/>
            </a:pPr>
            <a:r>
              <a:rPr lang="en-US" dirty="0" smtClean="0"/>
              <a:t> </a:t>
            </a:r>
            <a:r>
              <a:rPr lang="en-US" dirty="0" smtClean="0">
                <a:solidFill>
                  <a:srgbClr val="C00000"/>
                </a:solidFill>
              </a:rPr>
              <a:t>Type 1 diabetes                         </a:t>
            </a:r>
            <a:r>
              <a:rPr lang="en-US" dirty="0" smtClean="0"/>
              <a:t>Insulin/proinsulin </a:t>
            </a:r>
          </a:p>
          <a:p>
            <a:pPr marL="0" indent="0">
              <a:buNone/>
            </a:pPr>
            <a:r>
              <a:rPr lang="en-US" dirty="0"/>
              <a:t> </a:t>
            </a:r>
            <a:r>
              <a:rPr lang="en-US" dirty="0" smtClean="0"/>
              <a:t>                                                  Insulin receptor </a:t>
            </a:r>
          </a:p>
          <a:p>
            <a:pPr marL="0" indent="0">
              <a:buNone/>
            </a:pPr>
            <a:r>
              <a:rPr lang="en-US" dirty="0"/>
              <a:t> </a:t>
            </a:r>
            <a:r>
              <a:rPr lang="en-US" dirty="0" smtClean="0"/>
              <a:t>                                                  Glutamic acid</a:t>
            </a:r>
            <a:r>
              <a:rPr lang="en-US" dirty="0"/>
              <a:t> </a:t>
            </a:r>
            <a:r>
              <a:rPr lang="en-US" dirty="0" smtClean="0"/>
              <a:t>decarboxylase        </a:t>
            </a:r>
            <a:r>
              <a:rPr lang="en-US" dirty="0" smtClean="0">
                <a:solidFill>
                  <a:srgbClr val="C00000"/>
                </a:solidFill>
              </a:rPr>
              <a:t>Addison’s disease                    </a:t>
            </a:r>
            <a:r>
              <a:rPr lang="en-US" dirty="0" smtClean="0"/>
              <a:t>Adrenal cortical</a:t>
            </a:r>
            <a:r>
              <a:rPr lang="en-US" dirty="0"/>
              <a:t> </a:t>
            </a:r>
            <a:r>
              <a:rPr lang="en-US" dirty="0" smtClean="0"/>
              <a:t>cells 	   </a:t>
            </a:r>
            <a:r>
              <a:rPr lang="en-US" dirty="0" smtClean="0">
                <a:solidFill>
                  <a:srgbClr val="002060"/>
                </a:solidFill>
              </a:rPr>
              <a:t>Idiopathic</a:t>
            </a:r>
            <a:r>
              <a:rPr lang="en-US" dirty="0" smtClean="0">
                <a:solidFill>
                  <a:srgbClr val="C00000"/>
                </a:solidFill>
              </a:rPr>
              <a:t>	</a:t>
            </a:r>
            <a:r>
              <a:rPr lang="en-US" dirty="0">
                <a:solidFill>
                  <a:srgbClr val="C00000"/>
                </a:solidFill>
              </a:rPr>
              <a:t>	</a:t>
            </a:r>
            <a:r>
              <a:rPr lang="en-US" dirty="0" smtClean="0"/>
              <a:t>                  Endothelial antigen </a:t>
            </a:r>
            <a:r>
              <a:rPr lang="en-US" dirty="0" smtClean="0">
                <a:solidFill>
                  <a:srgbClr val="002060"/>
                </a:solidFill>
              </a:rPr>
              <a:t>hypoparathyroidism</a:t>
            </a:r>
            <a:r>
              <a:rPr lang="en-US" dirty="0" smtClean="0"/>
              <a:t>                 Mitochondrial	antigen</a:t>
            </a:r>
            <a:endParaRPr lang="en-US" dirty="0"/>
          </a:p>
        </p:txBody>
      </p:sp>
    </p:spTree>
    <p:extLst>
      <p:ext uri="{BB962C8B-B14F-4D97-AF65-F5344CB8AC3E}">
        <p14:creationId xmlns:p14="http://schemas.microsoft.com/office/powerpoint/2010/main" val="2782706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066800"/>
          </a:xfrm>
        </p:spPr>
        <p:txBody>
          <a:bodyPr>
            <a:noAutofit/>
          </a:bodyPr>
          <a:lstStyle/>
          <a:p>
            <a:r>
              <a:rPr lang="en-US" b="1" dirty="0"/>
              <a:t>Autoimmune  Hemolytic  </a:t>
            </a:r>
            <a:r>
              <a:rPr lang="en-US" b="1" dirty="0" smtClean="0"/>
              <a:t>Anemia</a:t>
            </a:r>
            <a:r>
              <a:rPr lang="en-US" dirty="0" smtClean="0"/>
              <a:t/>
            </a:r>
            <a:br>
              <a:rPr lang="en-US" dirty="0" smtClean="0"/>
            </a:br>
            <a:endParaRPr lang="en-US" dirty="0"/>
          </a:p>
        </p:txBody>
      </p:sp>
      <p:sp>
        <p:nvSpPr>
          <p:cNvPr id="3" name="Content Placeholder 2"/>
          <p:cNvSpPr>
            <a:spLocks noGrp="1"/>
          </p:cNvSpPr>
          <p:nvPr>
            <p:ph idx="1"/>
          </p:nvPr>
        </p:nvSpPr>
        <p:spPr>
          <a:xfrm>
            <a:off x="429491" y="457200"/>
            <a:ext cx="8686800" cy="6400800"/>
          </a:xfrm>
        </p:spPr>
        <p:txBody>
          <a:bodyPr>
            <a:normAutofit/>
          </a:bodyPr>
          <a:lstStyle/>
          <a:p>
            <a:pPr marL="0" indent="0">
              <a:buNone/>
            </a:pPr>
            <a:r>
              <a:rPr lang="en-US" dirty="0" smtClean="0"/>
              <a:t>    </a:t>
            </a:r>
            <a:r>
              <a:rPr lang="en-US" dirty="0"/>
              <a:t>In autoimmune hemolytic anemia, antibodies specific for blood group antigens (including Rh) expressed on the surface of RBCs are responsible for destroying these RBCs. This results in anemia, a reduced number of RBCs or decreased hemoglobin level in the circulation. The destruction of the red cells can be attributed to several </a:t>
            </a:r>
            <a:r>
              <a:rPr lang="en-US" dirty="0" smtClean="0"/>
              <a:t>mechanisms:-</a:t>
            </a:r>
          </a:p>
          <a:p>
            <a:pPr marL="0" indent="0">
              <a:buNone/>
            </a:pPr>
            <a:r>
              <a:rPr lang="en-US" dirty="0" smtClean="0"/>
              <a:t> </a:t>
            </a:r>
            <a:r>
              <a:rPr lang="en-US" dirty="0" smtClean="0">
                <a:solidFill>
                  <a:srgbClr val="FF0000"/>
                </a:solidFill>
              </a:rPr>
              <a:t>One</a:t>
            </a:r>
            <a:r>
              <a:rPr lang="en-US" dirty="0" smtClean="0"/>
              <a:t> involves </a:t>
            </a:r>
            <a:r>
              <a:rPr lang="en-US" dirty="0"/>
              <a:t>the activation of the complement cascade and </a:t>
            </a:r>
            <a:r>
              <a:rPr lang="en-US" dirty="0" smtClean="0"/>
              <a:t>lysis </a:t>
            </a:r>
            <a:r>
              <a:rPr lang="en-US" dirty="0"/>
              <a:t>of the cells. The </a:t>
            </a:r>
            <a:r>
              <a:rPr lang="en-US" dirty="0" smtClean="0"/>
              <a:t>result release </a:t>
            </a:r>
            <a:r>
              <a:rPr lang="en-US" dirty="0"/>
              <a:t>of hemoglobin may lead to its appearance in the urine (hemoglobinuria).   </a:t>
            </a:r>
          </a:p>
        </p:txBody>
      </p:sp>
    </p:spTree>
    <p:extLst>
      <p:ext uri="{BB962C8B-B14F-4D97-AF65-F5344CB8AC3E}">
        <p14:creationId xmlns:p14="http://schemas.microsoft.com/office/powerpoint/2010/main" val="3806744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29255" cy="6324600"/>
          </a:xfrm>
        </p:spPr>
        <p:txBody>
          <a:bodyPr/>
          <a:lstStyle/>
          <a:p>
            <a:pPr marL="0" indent="0">
              <a:buNone/>
            </a:pPr>
            <a:r>
              <a:rPr lang="en-US" dirty="0" smtClean="0">
                <a:solidFill>
                  <a:srgbClr val="FF0000"/>
                </a:solidFill>
              </a:rPr>
              <a:t>   The </a:t>
            </a:r>
            <a:r>
              <a:rPr lang="en-US" dirty="0">
                <a:solidFill>
                  <a:srgbClr val="FF0000"/>
                </a:solidFill>
              </a:rPr>
              <a:t>second </a:t>
            </a:r>
            <a:r>
              <a:rPr lang="en-US" dirty="0"/>
              <a:t>mechanism is the </a:t>
            </a:r>
            <a:r>
              <a:rPr lang="en-US" dirty="0" err="1"/>
              <a:t>opsonization</a:t>
            </a:r>
            <a:r>
              <a:rPr lang="en-US" dirty="0"/>
              <a:t> of RBCs facilitated by antibody and the C3b component of complement </a:t>
            </a:r>
            <a:r>
              <a:rPr lang="en-US" dirty="0" smtClean="0"/>
              <a:t>.In </a:t>
            </a:r>
            <a:r>
              <a:rPr lang="en-US" dirty="0"/>
              <a:t>the latter case, the RBCs are bound to and engulfed by macrophages with receptors for Fc and C3b that attach to the antibody-coated RBCs</a:t>
            </a:r>
            <a:r>
              <a:rPr lang="en-US" dirty="0" smtClean="0"/>
              <a:t>.</a:t>
            </a:r>
          </a:p>
          <a:p>
            <a:pPr marL="0" indent="0">
              <a:buNone/>
            </a:pPr>
            <a:r>
              <a:rPr lang="en-US" dirty="0"/>
              <a:t> </a:t>
            </a:r>
            <a:r>
              <a:rPr lang="en-US" dirty="0" smtClean="0"/>
              <a:t>    </a:t>
            </a:r>
            <a:r>
              <a:rPr lang="en-US" dirty="0">
                <a:solidFill>
                  <a:srgbClr val="FF0000"/>
                </a:solidFill>
              </a:rPr>
              <a:t>A third </a:t>
            </a:r>
            <a:r>
              <a:rPr lang="en-US" dirty="0"/>
              <a:t>mechanism is the destruction of RBCs through antibody-dependent cellular cytotoxicity (ADCC), mediated by NK cells and other effector cells </a:t>
            </a:r>
            <a:r>
              <a:rPr lang="en-US" dirty="0" smtClean="0"/>
              <a:t>.This </a:t>
            </a:r>
            <a:r>
              <a:rPr lang="en-US" dirty="0"/>
              <a:t>mechanism does not require complement. </a:t>
            </a:r>
          </a:p>
        </p:txBody>
      </p:sp>
    </p:spTree>
    <p:extLst>
      <p:ext uri="{BB962C8B-B14F-4D97-AF65-F5344CB8AC3E}">
        <p14:creationId xmlns:p14="http://schemas.microsoft.com/office/powerpoint/2010/main" val="21319849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988</TotalTime>
  <Words>2249</Words>
  <Application>Microsoft Office PowerPoint</Application>
  <PresentationFormat>On-screen Show (4:3)</PresentationFormat>
  <Paragraphs>104</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Trek</vt:lpstr>
      <vt:lpstr>PowerPoint Presentation</vt:lpstr>
      <vt:lpstr>AUTOIMMUNITY</vt:lpstr>
      <vt:lpstr> autoimmune disorder </vt:lpstr>
      <vt:lpstr>PowerPoint Presentation</vt:lpstr>
      <vt:lpstr>PowerPoint Presentation</vt:lpstr>
      <vt:lpstr>PowerPoint Presentation</vt:lpstr>
      <vt:lpstr>PowerPoint Presentation</vt:lpstr>
      <vt:lpstr>Autoimmune  Hemolytic  Anemia </vt:lpstr>
      <vt:lpstr>PowerPoint Presentation</vt:lpstr>
      <vt:lpstr>PowerPoint Presentation</vt:lpstr>
      <vt:lpstr>PowerPoint Presentation</vt:lpstr>
      <vt:lpstr>Note</vt:lpstr>
      <vt:lpstr>Graves’ Disease.  </vt:lpstr>
      <vt:lpstr>PowerPoint Presentation</vt:lpstr>
      <vt:lpstr>PowerPoint Presentation</vt:lpstr>
      <vt:lpstr>PowerPoint Presentation</vt:lpstr>
      <vt:lpstr>     signs  &amp;  symptoms </vt:lpstr>
      <vt:lpstr>PowerPoint Presentation</vt:lpstr>
      <vt:lpstr>Systemic Lupus Erythematosus (SLE) </vt:lpstr>
      <vt:lpstr>PowerPoint Presentation</vt:lpstr>
      <vt:lpstr>PowerPoint Presentation</vt:lpstr>
      <vt:lpstr>PowerPoint Presentation</vt:lpstr>
      <vt:lpstr>Type I Diabetes Mellitus.  (TIDM)</vt:lpstr>
      <vt:lpstr>PowerPoint Presentation</vt:lpstr>
      <vt:lpstr>Rheumatoid Arthritis.( Proteins)  (RA) </vt:lpstr>
      <vt:lpstr>PowerPoint Presentation</vt:lpstr>
      <vt:lpstr>PowerPoint Presentation</vt:lpstr>
      <vt:lpstr>Therapeutic Strategies </vt:lpstr>
      <vt:lpstr>PowerPoint Presentation</vt:lpstr>
      <vt:lpstr>PowerPoint Presentation</vt:lpstr>
      <vt:lpstr>Refrences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Dr.mayssaa</dc:creator>
  <cp:lastModifiedBy>Dr.mayssaa</cp:lastModifiedBy>
  <cp:revision>166</cp:revision>
  <dcterms:created xsi:type="dcterms:W3CDTF">2006-08-16T00:00:00Z</dcterms:created>
  <dcterms:modified xsi:type="dcterms:W3CDTF">2018-01-17T22:15:43Z</dcterms:modified>
</cp:coreProperties>
</file>