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84" r:id="rId5"/>
    <p:sldId id="285" r:id="rId6"/>
    <p:sldId id="259" r:id="rId7"/>
    <p:sldId id="260" r:id="rId8"/>
    <p:sldId id="286" r:id="rId9"/>
    <p:sldId id="287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8" r:id="rId20"/>
    <p:sldId id="272" r:id="rId21"/>
    <p:sldId id="273" r:id="rId22"/>
    <p:sldId id="289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8" autoAdjust="0"/>
  </p:normalViewPr>
  <p:slideViewPr>
    <p:cSldViewPr>
      <p:cViewPr>
        <p:scale>
          <a:sx n="61" d="100"/>
          <a:sy n="61" d="100"/>
        </p:scale>
        <p:origin x="-1987" y="-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FBDBC-08F4-45EE-A9DC-B529FC364AE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6355-F4CD-4293-A45E-B4C28455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5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6355-F4CD-4293-A45E-B4C284555D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5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6355-F4CD-4293-A45E-B4C284555D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6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733800"/>
            <a:ext cx="6400800" cy="2590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Dr</a:t>
            </a:r>
            <a:r>
              <a:rPr lang="en-US" sz="3600" b="1" dirty="0"/>
              <a:t>. </a:t>
            </a:r>
            <a:r>
              <a:rPr lang="en-US" sz="3600" b="1" dirty="0" err="1" smtClean="0"/>
              <a:t>Mayssaa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Essam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1" y="762000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4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IMMUNOLOGICAL TOLERANCE AND AUTOIMMUNITY</a:t>
            </a:r>
          </a:p>
          <a:p>
            <a:pPr lvl="0" eaLnBrk="1" hangingPunct="1">
              <a:defRPr/>
            </a:pPr>
            <a:r>
              <a:rPr lang="en-US" altLang="en-US" sz="4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3600" dirty="0" smtClean="0"/>
              <a:t>The </a:t>
            </a:r>
            <a:r>
              <a:rPr lang="en-US" sz="3600" dirty="0"/>
              <a:t>term autoimmunity refers to </a:t>
            </a:r>
            <a:r>
              <a:rPr lang="en-US" sz="3600" dirty="0">
                <a:solidFill>
                  <a:srgbClr val="FF0000"/>
                </a:solidFill>
              </a:rPr>
              <a:t>a failure of the body’s immune system to recognize its own cells and tissues as “self</a:t>
            </a:r>
            <a:r>
              <a:rPr lang="en-US" sz="3600" dirty="0" smtClean="0">
                <a:solidFill>
                  <a:srgbClr val="FF0000"/>
                </a:solidFill>
              </a:rPr>
              <a:t>”,</a:t>
            </a:r>
            <a:r>
              <a:rPr lang="en-US" sz="3600" dirty="0" smtClean="0"/>
              <a:t> Instead </a:t>
            </a:r>
            <a:r>
              <a:rPr lang="en-US" sz="3600" dirty="0"/>
              <a:t>immune responses are launched against these cells and tissues as if they were foreign or invading bodies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It occurs when </a:t>
            </a:r>
            <a:r>
              <a:rPr lang="en-US" sz="3600" dirty="0" smtClean="0">
                <a:solidFill>
                  <a:srgbClr val="FF0000"/>
                </a:solidFill>
              </a:rPr>
              <a:t>mechanism of self-tolerance fail.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62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dirty="0"/>
              <a:t>Mechanisms of autoimmunity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sz="4100" dirty="0" smtClean="0"/>
              <a:t>Ag </a:t>
            </a:r>
            <a:r>
              <a:rPr lang="en-US" sz="4100" dirty="0"/>
              <a:t>released from </a:t>
            </a:r>
            <a:r>
              <a:rPr lang="en-US" sz="4100" dirty="0">
                <a:solidFill>
                  <a:srgbClr val="FF0000"/>
                </a:solidFill>
              </a:rPr>
              <a:t>hidden location</a:t>
            </a:r>
            <a:r>
              <a:rPr lang="en-US" sz="4100" dirty="0"/>
              <a:t>.</a:t>
            </a:r>
          </a:p>
          <a:p>
            <a:endParaRPr lang="en-US" sz="4100" dirty="0"/>
          </a:p>
          <a:p>
            <a:pPr marL="0" indent="0">
              <a:buNone/>
            </a:pPr>
            <a:r>
              <a:rPr lang="en-US" sz="4100" dirty="0" smtClean="0">
                <a:solidFill>
                  <a:srgbClr val="FF0000"/>
                </a:solidFill>
              </a:rPr>
              <a:t>*</a:t>
            </a:r>
            <a:r>
              <a:rPr lang="en-US" sz="4100" dirty="0" smtClean="0"/>
              <a:t>Antigen </a:t>
            </a:r>
            <a:r>
              <a:rPr lang="en-US" sz="4100" dirty="0"/>
              <a:t>generated by </a:t>
            </a:r>
            <a:r>
              <a:rPr lang="en-US" sz="4100" dirty="0">
                <a:solidFill>
                  <a:srgbClr val="FF0000"/>
                </a:solidFill>
              </a:rPr>
              <a:t>molecular changes</a:t>
            </a:r>
            <a:r>
              <a:rPr lang="en-US" sz="4100" dirty="0"/>
              <a:t>.</a:t>
            </a:r>
          </a:p>
          <a:p>
            <a:endParaRPr lang="en-US" sz="4100" dirty="0"/>
          </a:p>
          <a:p>
            <a:pPr marL="0" indent="0">
              <a:buNone/>
            </a:pPr>
            <a:r>
              <a:rPr lang="en-US" sz="4100" dirty="0" smtClean="0">
                <a:solidFill>
                  <a:srgbClr val="FF0000"/>
                </a:solidFill>
              </a:rPr>
              <a:t>*</a:t>
            </a:r>
            <a:r>
              <a:rPr lang="en-US" sz="4100" dirty="0" smtClean="0"/>
              <a:t>Molecular </a:t>
            </a:r>
            <a:r>
              <a:rPr lang="en-US" sz="4100" dirty="0">
                <a:solidFill>
                  <a:srgbClr val="FF0000"/>
                </a:solidFill>
              </a:rPr>
              <a:t>mimicry.</a:t>
            </a:r>
          </a:p>
          <a:p>
            <a:endParaRPr lang="en-US" sz="4100" dirty="0"/>
          </a:p>
          <a:p>
            <a:pPr marL="0" indent="0">
              <a:buNone/>
            </a:pPr>
            <a:r>
              <a:rPr lang="en-US" sz="4100" dirty="0" smtClean="0">
                <a:solidFill>
                  <a:srgbClr val="FF0000"/>
                </a:solidFill>
              </a:rPr>
              <a:t>*</a:t>
            </a:r>
            <a:r>
              <a:rPr lang="en-US" sz="4100" dirty="0" smtClean="0"/>
              <a:t>Alteration </a:t>
            </a:r>
            <a:r>
              <a:rPr lang="en-US" sz="4100" dirty="0"/>
              <a:t>in </a:t>
            </a:r>
            <a:r>
              <a:rPr lang="en-US" sz="4100" dirty="0">
                <a:solidFill>
                  <a:srgbClr val="FF0000"/>
                </a:solidFill>
              </a:rPr>
              <a:t>Ag processing</a:t>
            </a:r>
            <a:r>
              <a:rPr lang="en-US" sz="4100" dirty="0"/>
              <a:t>.</a:t>
            </a:r>
          </a:p>
          <a:p>
            <a:endParaRPr lang="en-US" sz="4100" dirty="0"/>
          </a:p>
          <a:p>
            <a:pPr marL="0" indent="0">
              <a:buNone/>
            </a:pPr>
            <a:r>
              <a:rPr lang="en-US" sz="4100" dirty="0" smtClean="0">
                <a:solidFill>
                  <a:srgbClr val="FF0000"/>
                </a:solidFill>
              </a:rPr>
              <a:t>*Infection</a:t>
            </a:r>
            <a:r>
              <a:rPr lang="en-US" sz="4100" dirty="0">
                <a:solidFill>
                  <a:srgbClr val="FF0000"/>
                </a:solidFill>
              </a:rPr>
              <a:t>.</a:t>
            </a:r>
          </a:p>
          <a:p>
            <a:endParaRPr lang="en-US" sz="4100" dirty="0"/>
          </a:p>
          <a:p>
            <a:pPr marL="0" indent="0">
              <a:buNone/>
            </a:pPr>
            <a:r>
              <a:rPr lang="en-US" sz="4100" dirty="0" smtClean="0">
                <a:solidFill>
                  <a:srgbClr val="FF0000"/>
                </a:solidFill>
              </a:rPr>
              <a:t>*Genetic </a:t>
            </a:r>
            <a:r>
              <a:rPr lang="en-US" sz="4100" dirty="0">
                <a:solidFill>
                  <a:srgbClr val="FF0000"/>
                </a:solidFill>
              </a:rPr>
              <a:t>factors.</a:t>
            </a:r>
          </a:p>
        </p:txBody>
      </p:sp>
    </p:spTree>
    <p:extLst>
      <p:ext uri="{BB962C8B-B14F-4D97-AF65-F5344CB8AC3E}">
        <p14:creationId xmlns:p14="http://schemas.microsoft.com/office/powerpoint/2010/main" val="14295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of autoimmunity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Lymphocytes </a:t>
            </a:r>
            <a:r>
              <a:rPr lang="en-US" dirty="0"/>
              <a:t>abnormalities.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Failure </a:t>
            </a:r>
            <a:r>
              <a:rPr lang="en-US" dirty="0"/>
              <a:t>of central tolerance.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Overcome </a:t>
            </a:r>
            <a:r>
              <a:rPr lang="en-US" dirty="0"/>
              <a:t>of peripheral tolerance.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*Polyclonal </a:t>
            </a:r>
            <a:r>
              <a:rPr lang="en-US" dirty="0"/>
              <a:t>lymphocytes activation.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/>
              <a:t>Ag related from hidden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077200" cy="4114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smtClean="0"/>
              <a:t>      Many </a:t>
            </a:r>
            <a:r>
              <a:rPr lang="en-US" sz="12800" dirty="0"/>
              <a:t>self Ag  are found in hidden location </a:t>
            </a:r>
            <a:r>
              <a:rPr lang="en-US" sz="12800" dirty="0" err="1"/>
              <a:t>eg</a:t>
            </a:r>
            <a:r>
              <a:rPr lang="en-US" sz="12800" dirty="0"/>
              <a:t>. TESTES ,EYE (CORNEA)</a:t>
            </a:r>
          </a:p>
          <a:p>
            <a:pPr marL="0" indent="0">
              <a:buNone/>
            </a:pPr>
            <a:r>
              <a:rPr lang="en-US" sz="12800" dirty="0"/>
              <a:t>  </a:t>
            </a:r>
            <a:r>
              <a:rPr lang="en-US" sz="12800" dirty="0" smtClean="0">
                <a:solidFill>
                  <a:srgbClr val="FF0000"/>
                </a:solidFill>
              </a:rPr>
              <a:t>organ </a:t>
            </a:r>
            <a:r>
              <a:rPr lang="en-US" sz="12800" dirty="0">
                <a:solidFill>
                  <a:srgbClr val="FF0000"/>
                </a:solidFill>
              </a:rPr>
              <a:t>damage </a:t>
            </a:r>
          </a:p>
          <a:p>
            <a:pPr marL="0" indent="0">
              <a:buNone/>
            </a:pPr>
            <a:endParaRPr lang="en-US" sz="12800" dirty="0"/>
          </a:p>
          <a:p>
            <a:pPr marL="0" indent="0" algn="just">
              <a:buNone/>
            </a:pPr>
            <a:r>
              <a:rPr lang="en-US" sz="12800" dirty="0"/>
              <a:t>   </a:t>
            </a:r>
            <a:r>
              <a:rPr lang="en-US" sz="12800" dirty="0" smtClean="0"/>
              <a:t>  1. </a:t>
            </a:r>
            <a:r>
              <a:rPr lang="en-US" sz="12800" dirty="0"/>
              <a:t>Hidden Ag </a:t>
            </a:r>
            <a:r>
              <a:rPr lang="en-US" sz="12800" dirty="0" smtClean="0"/>
              <a:t>released</a:t>
            </a:r>
          </a:p>
          <a:p>
            <a:pPr marL="0" indent="0" algn="just">
              <a:buNone/>
            </a:pPr>
            <a:r>
              <a:rPr lang="en-US" sz="12800" dirty="0"/>
              <a:t> </a:t>
            </a:r>
            <a:r>
              <a:rPr lang="en-US" sz="12800" dirty="0" smtClean="0"/>
              <a:t>    2</a:t>
            </a:r>
            <a:r>
              <a:rPr lang="en-US" sz="12800" dirty="0"/>
              <a:t>. Reaches  blood </a:t>
            </a:r>
            <a:r>
              <a:rPr lang="en-US" sz="12800" dirty="0" smtClean="0"/>
              <a:t>stream</a:t>
            </a:r>
          </a:p>
          <a:p>
            <a:pPr marL="0" indent="0" algn="just">
              <a:buNone/>
            </a:pPr>
            <a:r>
              <a:rPr lang="en-US" sz="12800" dirty="0" smtClean="0"/>
              <a:t>     3 </a:t>
            </a:r>
            <a:r>
              <a:rPr lang="en-US" sz="12800" dirty="0"/>
              <a:t>. Encounter Ag sensitive cells</a:t>
            </a:r>
          </a:p>
          <a:p>
            <a:pPr marL="0" indent="0" algn="just">
              <a:buNone/>
            </a:pPr>
            <a:r>
              <a:rPr lang="en-US" sz="12800" dirty="0"/>
              <a:t>  </a:t>
            </a:r>
            <a:r>
              <a:rPr lang="en-US" sz="12800" dirty="0" smtClean="0"/>
              <a:t>   </a:t>
            </a:r>
            <a:r>
              <a:rPr lang="en-US" sz="12800" dirty="0"/>
              <a:t>4. Stimulate autoimmunity</a:t>
            </a:r>
          </a:p>
          <a:p>
            <a:pPr marL="0" indent="0" algn="just">
              <a:buNone/>
            </a:pPr>
            <a:endParaRPr lang="en-US" sz="9800" dirty="0"/>
          </a:p>
          <a:p>
            <a:pPr marL="0" indent="0" algn="just">
              <a:buNone/>
            </a:pPr>
            <a:endParaRPr lang="en-US" sz="5900" dirty="0"/>
          </a:p>
          <a:p>
            <a:pPr algn="just"/>
            <a:endParaRPr lang="en-US" sz="5900" dirty="0"/>
          </a:p>
          <a:p>
            <a:pPr marL="0" indent="0" algn="just">
              <a:buNone/>
            </a:pPr>
            <a:r>
              <a:rPr lang="en-US" sz="5900" dirty="0"/>
              <a:t>     </a:t>
            </a:r>
          </a:p>
          <a:p>
            <a:pPr algn="just"/>
            <a:endParaRPr lang="en-US" sz="5900" dirty="0"/>
          </a:p>
          <a:p>
            <a:pPr algn="just"/>
            <a:endParaRPr lang="en-US" sz="4400" dirty="0"/>
          </a:p>
          <a:p>
            <a:pPr marL="0" indent="0" algn="just">
              <a:buNone/>
            </a:pPr>
            <a:r>
              <a:rPr lang="en-US" sz="6000" dirty="0" smtClean="0">
                <a:solidFill>
                  <a:srgbClr val="4E3B30"/>
                </a:solidFill>
              </a:rPr>
              <a:t>    </a:t>
            </a:r>
            <a:endParaRPr lang="en-US" sz="7000" dirty="0"/>
          </a:p>
          <a:p>
            <a:pPr algn="just"/>
            <a:endParaRPr lang="en-US" sz="7000" dirty="0"/>
          </a:p>
          <a:p>
            <a:pPr marL="0" indent="0" algn="just">
              <a:buNone/>
            </a:pPr>
            <a:r>
              <a:rPr lang="en-US" sz="7000" dirty="0"/>
              <a:t>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Antigen generated by molecular changes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   Development </a:t>
            </a:r>
            <a:r>
              <a:rPr lang="en-US" sz="2800" dirty="0"/>
              <a:t>of completely new epitopes on normal protein.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dirty="0"/>
              <a:t>Ab + Ag 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/>
            <a:endParaRPr lang="en-US" sz="2800" dirty="0"/>
          </a:p>
          <a:p>
            <a:pPr marL="0" indent="0" algn="just">
              <a:buNone/>
            </a:pPr>
            <a:r>
              <a:rPr lang="en-US" sz="2800" dirty="0" smtClean="0"/>
              <a:t>2. New </a:t>
            </a:r>
            <a:r>
              <a:rPr lang="en-US" sz="2800" dirty="0"/>
              <a:t>epitopes exposed on Fc region of </a:t>
            </a:r>
            <a:r>
              <a:rPr lang="en-US" sz="2800" dirty="0" smtClean="0"/>
              <a:t>Ab.</a:t>
            </a:r>
            <a:endParaRPr lang="en-US" sz="2800" dirty="0"/>
          </a:p>
          <a:p>
            <a:pPr algn="just"/>
            <a:endParaRPr lang="en-US" sz="2800" dirty="0"/>
          </a:p>
          <a:p>
            <a:pPr marL="0" indent="0" algn="just">
              <a:buNone/>
            </a:pPr>
            <a:r>
              <a:rPr lang="en-US" sz="2800" dirty="0" smtClean="0"/>
              <a:t>3.Stimulate </a:t>
            </a:r>
            <a:r>
              <a:rPr lang="en-US" sz="2800" dirty="0"/>
              <a:t>the formation of </a:t>
            </a:r>
            <a:r>
              <a:rPr lang="en-US" sz="2800" dirty="0" err="1"/>
              <a:t>Rf</a:t>
            </a:r>
            <a:r>
              <a:rPr lang="en-US" sz="2800" dirty="0"/>
              <a:t> 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/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4. </a:t>
            </a:r>
            <a:r>
              <a:rPr lang="en-US" sz="2800" dirty="0"/>
              <a:t>Establishment of disease like </a:t>
            </a:r>
            <a:r>
              <a:rPr lang="en-US" sz="2800" dirty="0" err="1">
                <a:solidFill>
                  <a:srgbClr val="FF0000"/>
                </a:solidFill>
              </a:rPr>
              <a:t>rheumatiod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artheritis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4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Molecular mimicry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1.Sharing </a:t>
            </a:r>
            <a:r>
              <a:rPr lang="en-US" dirty="0"/>
              <a:t>of epitopes between an infectious agent and its host.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2.Antibodies </a:t>
            </a:r>
            <a:r>
              <a:rPr lang="en-US" dirty="0"/>
              <a:t>directed against the </a:t>
            </a:r>
            <a:r>
              <a:rPr lang="en-US" dirty="0" smtClean="0"/>
              <a:t>infectious. 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3.Agents </a:t>
            </a:r>
            <a:r>
              <a:rPr lang="en-US" dirty="0"/>
              <a:t>starts reacting with normal self Ag.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4.Triggers </a:t>
            </a:r>
            <a:r>
              <a:rPr lang="en-US" dirty="0"/>
              <a:t>autoimmunity.</a:t>
            </a:r>
          </a:p>
        </p:txBody>
      </p:sp>
    </p:spTree>
    <p:extLst>
      <p:ext uri="{BB962C8B-B14F-4D97-AF65-F5344CB8AC3E}">
        <p14:creationId xmlns:p14="http://schemas.microsoft.com/office/powerpoint/2010/main" val="16990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Alteration in Ag processing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</a:t>
            </a: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dirty="0">
                <a:solidFill>
                  <a:srgbClr val="FF0000"/>
                </a:solidFill>
              </a:rPr>
              <a:t>cell </a:t>
            </a:r>
            <a:r>
              <a:rPr lang="en-US" dirty="0"/>
              <a:t>may fail to develop tolerance to an self </a:t>
            </a:r>
            <a:r>
              <a:rPr lang="en-US" dirty="0" smtClean="0"/>
              <a:t>              </a:t>
            </a:r>
          </a:p>
          <a:p>
            <a:pPr marL="0" indent="0">
              <a:buNone/>
            </a:pPr>
            <a:r>
              <a:rPr lang="en-US" dirty="0" smtClean="0"/>
              <a:t> Ag </a:t>
            </a:r>
            <a:r>
              <a:rPr lang="en-US" dirty="0"/>
              <a:t>simply because  </a:t>
            </a:r>
            <a:r>
              <a:rPr lang="en-US" dirty="0">
                <a:solidFill>
                  <a:srgbClr val="FF0000"/>
                </a:solidFill>
              </a:rPr>
              <a:t>it is not efficiently procured.</a:t>
            </a:r>
          </a:p>
          <a:p>
            <a:pPr marL="0" indent="0">
              <a:buNone/>
            </a:pPr>
            <a:r>
              <a:rPr lang="en-US" dirty="0" smtClean="0"/>
              <a:t>2. Something </a:t>
            </a:r>
            <a:r>
              <a:rPr lang="en-US" dirty="0"/>
              <a:t>happens to improve the </a:t>
            </a:r>
            <a:r>
              <a:rPr lang="en-US" dirty="0" smtClean="0"/>
              <a:t>                     processing</a:t>
            </a:r>
            <a:r>
              <a:rPr lang="en-US" dirty="0"/>
              <a:t>,  an autoimmune disease may be triggered.</a:t>
            </a:r>
          </a:p>
          <a:p>
            <a:pPr marL="0" indent="0">
              <a:buNone/>
            </a:pPr>
            <a:r>
              <a:rPr lang="en-US" dirty="0" smtClean="0"/>
              <a:t>3.This </a:t>
            </a:r>
            <a:r>
              <a:rPr lang="en-US" dirty="0"/>
              <a:t>usually </a:t>
            </a:r>
            <a:r>
              <a:rPr lang="en-US" dirty="0">
                <a:solidFill>
                  <a:srgbClr val="FF0000"/>
                </a:solidFill>
              </a:rPr>
              <a:t>happens at the site of </a:t>
            </a:r>
            <a:r>
              <a:rPr lang="en-US" dirty="0" err="1">
                <a:solidFill>
                  <a:srgbClr val="FF0000"/>
                </a:solidFill>
              </a:rPr>
              <a:t>inflamation</a:t>
            </a:r>
            <a:r>
              <a:rPr lang="en-US" dirty="0"/>
              <a:t> </a:t>
            </a:r>
            <a:r>
              <a:rPr lang="en-US" dirty="0" smtClean="0"/>
              <a:t>              resulting </a:t>
            </a:r>
            <a:r>
              <a:rPr lang="en-US" dirty="0"/>
              <a:t>in modified Ab.</a:t>
            </a:r>
          </a:p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Thyrotoxicosis , </a:t>
            </a:r>
            <a:r>
              <a:rPr lang="en-US" dirty="0" err="1" smtClean="0">
                <a:solidFill>
                  <a:srgbClr val="FF0000"/>
                </a:solidFill>
              </a:rPr>
              <a:t>Diabetese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Autoimmunity </a:t>
            </a:r>
            <a:r>
              <a:rPr lang="en-US" dirty="0"/>
              <a:t>is not due to infectious agent itself ,but results from </a:t>
            </a:r>
            <a:r>
              <a:rPr lang="en-US" dirty="0" smtClean="0"/>
              <a:t>dis- </a:t>
            </a:r>
            <a:r>
              <a:rPr lang="en-US" dirty="0"/>
              <a:t>regulation of host immune response by the microbes.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This </a:t>
            </a:r>
            <a:r>
              <a:rPr lang="en-US" dirty="0">
                <a:solidFill>
                  <a:srgbClr val="FF0000"/>
                </a:solidFill>
              </a:rPr>
              <a:t>may be due to 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*Polyclonal </a:t>
            </a:r>
            <a:r>
              <a:rPr lang="en-US" dirty="0"/>
              <a:t>lymphocyte activation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* </a:t>
            </a:r>
            <a:r>
              <a:rPr lang="en-US" dirty="0"/>
              <a:t>E</a:t>
            </a:r>
            <a:r>
              <a:rPr lang="en-US" dirty="0" smtClean="0"/>
              <a:t>nhanced </a:t>
            </a:r>
            <a:r>
              <a:rPr lang="en-US" dirty="0"/>
              <a:t>stimulation of co stimulator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*Alteration </a:t>
            </a:r>
            <a:r>
              <a:rPr lang="en-US" dirty="0"/>
              <a:t>of self Ag(cross reactive </a:t>
            </a:r>
            <a:r>
              <a:rPr lang="en-US" dirty="0" smtClean="0"/>
              <a:t>neo-Ag).</a:t>
            </a:r>
          </a:p>
          <a:p>
            <a:pPr marL="0" indent="0">
              <a:buNone/>
            </a:pPr>
            <a:r>
              <a:rPr lang="en-US" dirty="0"/>
              <a:t>Example: </a:t>
            </a:r>
            <a:r>
              <a:rPr lang="en-US" dirty="0">
                <a:solidFill>
                  <a:srgbClr val="FF0000"/>
                </a:solidFill>
              </a:rPr>
              <a:t>papilloma virus (HPV) and insulin </a:t>
            </a:r>
            <a:r>
              <a:rPr lang="en-US" dirty="0" smtClean="0">
                <a:solidFill>
                  <a:srgbClr val="FF0000"/>
                </a:solidFill>
              </a:rPr>
              <a:t>receptor.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06394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    The </a:t>
            </a:r>
            <a:r>
              <a:rPr lang="en-US" dirty="0"/>
              <a:t>important genes that regulate the </a:t>
            </a:r>
            <a:r>
              <a:rPr lang="en-US" dirty="0" smtClean="0"/>
              <a:t>development </a:t>
            </a:r>
            <a:r>
              <a:rPr lang="en-US" dirty="0"/>
              <a:t>of autoimmunity are </a:t>
            </a:r>
            <a:r>
              <a:rPr lang="en-US" dirty="0">
                <a:solidFill>
                  <a:srgbClr val="FF0000"/>
                </a:solidFill>
              </a:rPr>
              <a:t>located within MHC.</a:t>
            </a:r>
          </a:p>
          <a:p>
            <a:pPr marL="0" indent="0">
              <a:buNone/>
            </a:pPr>
            <a:r>
              <a:rPr lang="en-US" dirty="0" smtClean="0"/>
              <a:t>*MHC </a:t>
            </a:r>
            <a:r>
              <a:rPr lang="en-US" dirty="0"/>
              <a:t>have got critical role in </a:t>
            </a:r>
            <a:r>
              <a:rPr lang="en-US" dirty="0">
                <a:solidFill>
                  <a:srgbClr val="FF0000"/>
                </a:solidFill>
              </a:rPr>
              <a:t>maturation of T cell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smtClean="0"/>
              <a:t>MHC </a:t>
            </a:r>
            <a:r>
              <a:rPr lang="en-US" dirty="0" err="1"/>
              <a:t>ll</a:t>
            </a:r>
            <a:r>
              <a:rPr lang="en-US" dirty="0"/>
              <a:t> genes are directly </a:t>
            </a:r>
            <a:r>
              <a:rPr lang="en-US" dirty="0">
                <a:solidFill>
                  <a:srgbClr val="FF0000"/>
                </a:solidFill>
              </a:rPr>
              <a:t>responsible for auto </a:t>
            </a:r>
            <a:r>
              <a:rPr lang="en-US" dirty="0" smtClean="0">
                <a:solidFill>
                  <a:srgbClr val="FF0000"/>
                </a:solidFill>
              </a:rPr>
              <a:t>         antigen processing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 presentation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*The </a:t>
            </a:r>
            <a:r>
              <a:rPr lang="en-US" dirty="0"/>
              <a:t>structure of Ag binding groove  will determine , if specific Ag will trigger an AU response.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04592" y="510436"/>
            <a:ext cx="891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r>
              <a:rPr lang="en-US" dirty="0"/>
              <a:t>immunological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tabLst>
                <a:tab pos="2862263" algn="l"/>
              </a:tabLst>
            </a:pPr>
            <a:r>
              <a:rPr lang="en-US" dirty="0" smtClean="0"/>
              <a:t>    Immunological </a:t>
            </a:r>
            <a:r>
              <a:rPr lang="en-US" dirty="0"/>
              <a:t>tolerance is a state of unresponsiveness to a particular antigen to which a person has been exposed earlier</a:t>
            </a:r>
            <a:r>
              <a:rPr lang="en-US" dirty="0" smtClean="0"/>
              <a:t>.</a:t>
            </a:r>
          </a:p>
          <a:p>
            <a:pPr marL="0" indent="0">
              <a:buNone/>
              <a:tabLst>
                <a:tab pos="2862263" algn="l"/>
              </a:tabLst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The important aspect of tolerance is the self-tolerance, which prevents the body to mount immune response against self-antigens</a:t>
            </a:r>
            <a:r>
              <a:rPr lang="en-US" dirty="0" smtClean="0"/>
              <a:t>.</a:t>
            </a:r>
          </a:p>
          <a:p>
            <a:pPr marL="0" indent="0">
              <a:buNone/>
              <a:tabLst>
                <a:tab pos="2862263" algn="l"/>
              </a:tabLst>
            </a:pPr>
            <a:r>
              <a:rPr lang="en-US" dirty="0" smtClean="0"/>
              <a:t>    the </a:t>
            </a:r>
            <a:r>
              <a:rPr lang="en-US" dirty="0"/>
              <a:t>immune cells (lymphocytes) possess vast diversities of antigen receptors, it is possible that some receptors may be self-reactive. </a:t>
            </a:r>
          </a:p>
        </p:txBody>
      </p:sp>
    </p:spTree>
    <p:extLst>
      <p:ext uri="{BB962C8B-B14F-4D97-AF65-F5344CB8AC3E}">
        <p14:creationId xmlns:p14="http://schemas.microsoft.com/office/powerpoint/2010/main" val="10139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Lymphocytes abnormalities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* Primary </a:t>
            </a:r>
            <a:r>
              <a:rPr lang="en-US" sz="3300" dirty="0"/>
              <a:t>abnormalities either in B cell or T cell.</a:t>
            </a:r>
          </a:p>
          <a:p>
            <a:pPr marL="0" indent="0">
              <a:buNone/>
            </a:pPr>
            <a:r>
              <a:rPr lang="en-US" sz="3300" dirty="0"/>
              <a:t>Since these cells are </a:t>
            </a:r>
            <a:r>
              <a:rPr lang="en-US" sz="3300" dirty="0">
                <a:solidFill>
                  <a:srgbClr val="FF0000"/>
                </a:solidFill>
              </a:rPr>
              <a:t>critical regulators of </a:t>
            </a:r>
            <a:r>
              <a:rPr lang="en-US" sz="3300" dirty="0" smtClean="0">
                <a:solidFill>
                  <a:srgbClr val="FF0000"/>
                </a:solidFill>
              </a:rPr>
              <a:t>all.</a:t>
            </a:r>
            <a:endParaRPr lang="en-US" sz="33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 * MHC </a:t>
            </a:r>
            <a:r>
              <a:rPr lang="en-US" sz="3300" dirty="0"/>
              <a:t>presentation of all antigenic peptide to these cells will be defective</a:t>
            </a:r>
            <a:r>
              <a:rPr lang="en-US" sz="3300" dirty="0">
                <a:solidFill>
                  <a:srgbClr val="FF0000"/>
                </a:solidFill>
              </a:rPr>
              <a:t>, in case the cells are abnormal.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* Abnormalities </a:t>
            </a:r>
            <a:r>
              <a:rPr lang="en-US" sz="3300" dirty="0"/>
              <a:t>in lymphocytes could affect any one of the mechanism that normally </a:t>
            </a:r>
            <a:r>
              <a:rPr lang="en-US" sz="3300" dirty="0">
                <a:solidFill>
                  <a:srgbClr val="FF0000"/>
                </a:solidFill>
              </a:rPr>
              <a:t>maintains self tolerance. </a:t>
            </a:r>
            <a:r>
              <a:rPr lang="en-US" sz="3300" dirty="0"/>
              <a:t> 	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Failure  </a:t>
            </a:r>
            <a:r>
              <a:rPr lang="en-US" sz="3300" dirty="0">
                <a:solidFill>
                  <a:srgbClr val="FF0000"/>
                </a:solidFill>
              </a:rPr>
              <a:t>of </a:t>
            </a:r>
            <a:r>
              <a:rPr lang="en-US" sz="3300" dirty="0" smtClean="0">
                <a:solidFill>
                  <a:srgbClr val="FF0000"/>
                </a:solidFill>
              </a:rPr>
              <a:t>central </a:t>
            </a:r>
            <a:r>
              <a:rPr lang="en-US" sz="3300" dirty="0">
                <a:solidFill>
                  <a:srgbClr val="FF0000"/>
                </a:solidFill>
              </a:rPr>
              <a:t>tolerance starts AU </a:t>
            </a:r>
            <a:r>
              <a:rPr lang="en-US" sz="3300" dirty="0" smtClean="0">
                <a:solidFill>
                  <a:srgbClr val="FF0000"/>
                </a:solidFill>
              </a:rPr>
              <a:t>diseases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91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5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Refrences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2060"/>
                </a:solidFill>
              </a:rPr>
              <a:t>Textbook </a:t>
            </a:r>
            <a:r>
              <a:rPr lang="en-US" dirty="0">
                <a:solidFill>
                  <a:srgbClr val="002060"/>
                </a:solidFill>
              </a:rPr>
              <a:t>of Immunology(Second </a:t>
            </a:r>
            <a:r>
              <a:rPr lang="en-US" dirty="0" smtClean="0">
                <a:solidFill>
                  <a:srgbClr val="002060"/>
                </a:solidFill>
              </a:rPr>
              <a:t>Edition-2014).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Sunil </a:t>
            </a:r>
            <a:r>
              <a:rPr lang="en-US" dirty="0">
                <a:solidFill>
                  <a:srgbClr val="002060"/>
                </a:solidFill>
              </a:rPr>
              <a:t>Kumar </a:t>
            </a:r>
            <a:r>
              <a:rPr lang="en-US" dirty="0" err="1">
                <a:solidFill>
                  <a:srgbClr val="002060"/>
                </a:solidFill>
              </a:rPr>
              <a:t>Mohanty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&amp;</a:t>
            </a:r>
            <a:r>
              <a:rPr lang="en-US" dirty="0">
                <a:solidFill>
                  <a:srgbClr val="002060"/>
                </a:solidFill>
              </a:rPr>
              <a:t>K Sai </a:t>
            </a:r>
            <a:r>
              <a:rPr lang="en-US" dirty="0" err="1" smtClean="0">
                <a:solidFill>
                  <a:srgbClr val="002060"/>
                </a:solidFill>
              </a:rPr>
              <a:t>Leela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>
                <a:solidFill>
                  <a:srgbClr val="002060"/>
                </a:solidFill>
              </a:rPr>
              <a:t>Oxford Handbook of Clinical Immunology and Allergy(Third </a:t>
            </a:r>
            <a:r>
              <a:rPr lang="en-US" dirty="0" smtClean="0">
                <a:solidFill>
                  <a:srgbClr val="002060"/>
                </a:solidFill>
              </a:rPr>
              <a:t>edition-2013). </a:t>
            </a:r>
            <a:r>
              <a:rPr lang="en-US" dirty="0">
                <a:solidFill>
                  <a:srgbClr val="002060"/>
                </a:solidFill>
              </a:rPr>
              <a:t>Gavin P </a:t>
            </a:r>
            <a:r>
              <a:rPr lang="en-US" dirty="0" err="1" smtClean="0">
                <a:solidFill>
                  <a:srgbClr val="002060"/>
                </a:solidFill>
              </a:rPr>
              <a:t>Spickett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2060"/>
                </a:solidFill>
              </a:rPr>
              <a:t>THANK YOU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&amp;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GOOD </a:t>
            </a:r>
            <a:r>
              <a:rPr lang="en-US" sz="4000" dirty="0" smtClean="0">
                <a:solidFill>
                  <a:srgbClr val="002060"/>
                </a:solidFill>
              </a:rPr>
              <a:t>LUCK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01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Immunological tolerance classified </a:t>
            </a:r>
            <a:r>
              <a:rPr lang="en-US" dirty="0"/>
              <a:t>into </a:t>
            </a:r>
            <a:r>
              <a:rPr lang="en-US" dirty="0">
                <a:solidFill>
                  <a:srgbClr val="FF0000"/>
                </a:solidFill>
              </a:rPr>
              <a:t>central tolerance or peripheral tolerance</a:t>
            </a:r>
            <a:r>
              <a:rPr lang="en-US" dirty="0"/>
              <a:t> depending on where the state is originally induced—in the thymus and bone marrow (central) or in other tissues and lymph nodes (peripheral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Central </a:t>
            </a:r>
            <a:r>
              <a:rPr lang="en-US" dirty="0">
                <a:solidFill>
                  <a:srgbClr val="FF0000"/>
                </a:solidFill>
              </a:rPr>
              <a:t>tolerance </a:t>
            </a:r>
            <a:r>
              <a:rPr lang="en-US" dirty="0"/>
              <a:t>is the main way the immune system learns to discriminate self from non-self.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Peripheral </a:t>
            </a:r>
            <a:r>
              <a:rPr lang="en-US" dirty="0">
                <a:solidFill>
                  <a:srgbClr val="FF0000"/>
                </a:solidFill>
              </a:rPr>
              <a:t>tolerance </a:t>
            </a:r>
            <a:r>
              <a:rPr lang="en-US" dirty="0"/>
              <a:t>is key to preventing over-reactivity of the immune system to various environmental entities (allergens, gut microbes, </a:t>
            </a:r>
            <a:r>
              <a:rPr lang="en-US" dirty="0" err="1" smtClean="0"/>
              <a:t>etc</a:t>
            </a:r>
            <a:r>
              <a:rPr lang="en-US" smtClean="0"/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686800" cy="57753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The </a:t>
            </a:r>
            <a:r>
              <a:rPr lang="en-US" dirty="0"/>
              <a:t>first evidence of self-tolerance was introduced by </a:t>
            </a:r>
            <a:r>
              <a:rPr lang="en-US" dirty="0" err="1">
                <a:solidFill>
                  <a:srgbClr val="FF0000"/>
                </a:solidFill>
              </a:rPr>
              <a:t>Traub</a:t>
            </a:r>
            <a:r>
              <a:rPr lang="en-US" dirty="0"/>
              <a:t> in 1938, who inoculated mice, in utero, with lymphocytic </a:t>
            </a:r>
            <a:r>
              <a:rPr lang="en-US" dirty="0" err="1">
                <a:solidFill>
                  <a:srgbClr val="FF0000"/>
                </a:solidFill>
              </a:rPr>
              <a:t>choriomeningitis</a:t>
            </a:r>
            <a:r>
              <a:rPr lang="en-US" dirty="0">
                <a:solidFill>
                  <a:srgbClr val="FF0000"/>
                </a:solidFill>
              </a:rPr>
              <a:t> virus </a:t>
            </a:r>
            <a:r>
              <a:rPr lang="en-US" dirty="0"/>
              <a:t>producing infection and maintained it throughout life. These inoculated mice, unlike normal mice did not produce neutralizing antibodies against the virus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Tolerance </a:t>
            </a:r>
            <a:r>
              <a:rPr lang="en-US" dirty="0"/>
              <a:t>could be induced, if some foreign antigens are administered during </a:t>
            </a:r>
            <a:r>
              <a:rPr lang="en-US" dirty="0">
                <a:solidFill>
                  <a:srgbClr val="FF0000"/>
                </a:solidFill>
              </a:rPr>
              <a:t>embryonic life </a:t>
            </a:r>
            <a:r>
              <a:rPr lang="en-US" dirty="0"/>
              <a:t>and also in </a:t>
            </a:r>
            <a:r>
              <a:rPr lang="en-US" dirty="0">
                <a:solidFill>
                  <a:srgbClr val="FF0000"/>
                </a:solidFill>
              </a:rPr>
              <a:t>neonates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51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6868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The </a:t>
            </a:r>
            <a:r>
              <a:rPr lang="en-US" dirty="0"/>
              <a:t>key factor determining the tolerance is not the developmental stage, but the state of maturity of the immune cells (</a:t>
            </a:r>
            <a:r>
              <a:rPr lang="en-US" dirty="0">
                <a:solidFill>
                  <a:srgbClr val="FF0000"/>
                </a:solidFill>
              </a:rPr>
              <a:t>lymphocytes</a:t>
            </a:r>
            <a:r>
              <a:rPr lang="en-US" dirty="0"/>
              <a:t>) at the time of the encounter of the antigen. In unborn and neonates, the immune cells are still to mature and therefore, the individual remains unresponsive at this stage.</a:t>
            </a:r>
          </a:p>
        </p:txBody>
      </p:sp>
    </p:spTree>
    <p:extLst>
      <p:ext uri="{BB962C8B-B14F-4D97-AF65-F5344CB8AC3E}">
        <p14:creationId xmlns:p14="http://schemas.microsoft.com/office/powerpoint/2010/main" val="13633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086" y="1219200"/>
            <a:ext cx="32657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yriadPro-Light"/>
              </a:rPr>
              <a:t>Central tolerance is established by deletion of lymphocytes in primary </a:t>
            </a:r>
            <a:r>
              <a:rPr lang="en-US" dirty="0" smtClean="0">
                <a:latin typeface="MyriadPro-Light"/>
              </a:rPr>
              <a:t>lymphoid organs </a:t>
            </a:r>
            <a:r>
              <a:rPr lang="en-US" dirty="0">
                <a:latin typeface="MyriadPro-Light"/>
              </a:rPr>
              <a:t>(thymus for T cells and bone marrow for B cells) if they possess receptors that can react with self antigens or by the emergence of regulatory</a:t>
            </a:r>
          </a:p>
          <a:p>
            <a:r>
              <a:rPr lang="en-US" dirty="0">
                <a:latin typeface="MyriadPro-Light"/>
              </a:rPr>
              <a:t>T cells that can inhibit self-reactive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8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peripheral </a:t>
            </a:r>
            <a:r>
              <a:rPr lang="en-US" dirty="0" smtClean="0"/>
              <a:t>tolerance  mechanisms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Colonal</a:t>
            </a:r>
            <a:r>
              <a:rPr lang="en-US" dirty="0" smtClean="0">
                <a:solidFill>
                  <a:srgbClr val="FF0000"/>
                </a:solidFill>
              </a:rPr>
              <a:t> ignorance.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  </a:t>
            </a:r>
            <a:r>
              <a:rPr lang="en-US" dirty="0" smtClean="0"/>
              <a:t>The </a:t>
            </a:r>
            <a:r>
              <a:rPr lang="en-US" dirty="0"/>
              <a:t>self-reactive lymphocyte is present in the periphery, but does not „see“ the antigen it is directed </a:t>
            </a:r>
            <a:r>
              <a:rPr lang="en-US" dirty="0" smtClean="0"/>
              <a:t>against Immune-privileged </a:t>
            </a:r>
            <a:r>
              <a:rPr lang="en-US" dirty="0"/>
              <a:t>sites </a:t>
            </a:r>
            <a:r>
              <a:rPr lang="en-US" dirty="0" smtClean="0"/>
              <a:t>:-</a:t>
            </a:r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  brain •  eyes •  testes •  </a:t>
            </a:r>
            <a:r>
              <a:rPr lang="en-US" dirty="0" smtClean="0"/>
              <a:t>placenta, </a:t>
            </a:r>
            <a:r>
              <a:rPr lang="en-US" dirty="0"/>
              <a:t>and fetus </a:t>
            </a:r>
          </a:p>
          <a:p>
            <a:pPr marL="0" indent="0">
              <a:buNone/>
            </a:pPr>
            <a:r>
              <a:rPr lang="en-US" dirty="0" smtClean="0"/>
              <a:t>    Control </a:t>
            </a:r>
            <a:r>
              <a:rPr lang="en-US" dirty="0"/>
              <a:t>of T-cell trafficking to </a:t>
            </a:r>
            <a:r>
              <a:rPr lang="en-US" dirty="0" smtClean="0"/>
              <a:t>tissues.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  </a:t>
            </a:r>
            <a:r>
              <a:rPr lang="en-US" dirty="0" smtClean="0"/>
              <a:t>Naive </a:t>
            </a:r>
            <a:r>
              <a:rPr lang="en-US" dirty="0"/>
              <a:t>cells recirculate through secondary lymphatic organs and bloodstream, but do not enter into tissues under normal </a:t>
            </a:r>
            <a:r>
              <a:rPr lang="en-US" dirty="0" smtClean="0"/>
              <a:t>conditions.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 Clonal </a:t>
            </a:r>
            <a:r>
              <a:rPr lang="en-US" dirty="0" err="1">
                <a:solidFill>
                  <a:srgbClr val="FF0000"/>
                </a:solidFill>
              </a:rPr>
              <a:t>anergy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  </a:t>
            </a:r>
            <a:r>
              <a:rPr lang="en-US" dirty="0" smtClean="0"/>
              <a:t>     Full </a:t>
            </a:r>
            <a:r>
              <a:rPr lang="en-US" dirty="0"/>
              <a:t>activation of T cells requires </a:t>
            </a:r>
            <a:r>
              <a:rPr lang="en-US" dirty="0" err="1"/>
              <a:t>costimulation</a:t>
            </a:r>
            <a:r>
              <a:rPr lang="en-US" dirty="0"/>
              <a:t> through CD28 in addition to TCR </a:t>
            </a:r>
            <a:r>
              <a:rPr lang="en-US" dirty="0" smtClean="0"/>
              <a:t>ligation.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  TCR ligation in the absence of </a:t>
            </a:r>
            <a:r>
              <a:rPr lang="en-US" dirty="0" err="1"/>
              <a:t>costimulation</a:t>
            </a:r>
            <a:r>
              <a:rPr lang="en-US" dirty="0"/>
              <a:t> leads to inability to express effector functions like cytokine secretion, and makes the cell unresponsive to further </a:t>
            </a:r>
            <a:r>
              <a:rPr lang="en-US" dirty="0" smtClean="0"/>
              <a:t>stimulation.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  </a:t>
            </a:r>
            <a:r>
              <a:rPr lang="en-US" dirty="0" smtClean="0"/>
              <a:t>Control </a:t>
            </a:r>
            <a:r>
              <a:rPr lang="en-US" dirty="0"/>
              <a:t>of the expression of the costimulatory molecules CD80 and CD86 (B7) is a major mechanism of peripheral tolerance 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 T cell suppression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873</TotalTime>
  <Words>785</Words>
  <Application>Microsoft Office PowerPoint</Application>
  <PresentationFormat>On-screen Show (4:3)</PresentationFormat>
  <Paragraphs>115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PowerPoint Presentation</vt:lpstr>
      <vt:lpstr>immunological tolerance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peripheral tolerance  mechanisms </vt:lpstr>
      <vt:lpstr>PowerPoint Presentation</vt:lpstr>
      <vt:lpstr>AUTOIMMUNITY</vt:lpstr>
      <vt:lpstr>Mechanisms of autoimmunity</vt:lpstr>
      <vt:lpstr>Mechanisms of autoimmunity</vt:lpstr>
      <vt:lpstr>Ag related from hidden location</vt:lpstr>
      <vt:lpstr>Antigen generated by molecular changes </vt:lpstr>
      <vt:lpstr>Molecular mimicry  </vt:lpstr>
      <vt:lpstr>Alteration in Ag processing </vt:lpstr>
      <vt:lpstr>Infection </vt:lpstr>
      <vt:lpstr>GENETIC  FACTORS</vt:lpstr>
      <vt:lpstr>PowerPoint Presentation</vt:lpstr>
      <vt:lpstr>Lymphocytes abnormalities </vt:lpstr>
      <vt:lpstr>PowerPoint Presentation</vt:lpstr>
      <vt:lpstr>Refrences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Dr.mayssaa</dc:creator>
  <cp:lastModifiedBy>Dr.mayssaa</cp:lastModifiedBy>
  <cp:revision>113</cp:revision>
  <dcterms:created xsi:type="dcterms:W3CDTF">2006-08-16T00:00:00Z</dcterms:created>
  <dcterms:modified xsi:type="dcterms:W3CDTF">2017-12-12T07:00:07Z</dcterms:modified>
</cp:coreProperties>
</file>