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58" r:id="rId6"/>
    <p:sldId id="260" r:id="rId7"/>
    <p:sldId id="261" r:id="rId8"/>
    <p:sldId id="264" r:id="rId9"/>
    <p:sldId id="265" r:id="rId10"/>
    <p:sldId id="263" r:id="rId11"/>
    <p:sldId id="259" r:id="rId12"/>
    <p:sldId id="262" r:id="rId13"/>
    <p:sldId id="266" r:id="rId14"/>
    <p:sldId id="267" r:id="rId15"/>
    <p:sldId id="268" r:id="rId16"/>
    <p:sldId id="269" r:id="rId17"/>
    <p:sldId id="273" r:id="rId18"/>
    <p:sldId id="270" r:id="rId19"/>
    <p:sldId id="272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8" y="938213"/>
            <a:ext cx="8830732" cy="49672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Other diagnostic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An electrocardiogram,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chest radiograph,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Echocardiogram</a:t>
            </a:r>
          </a:p>
          <a:p>
            <a:r>
              <a:rPr lang="en-US" i="1" dirty="0" smtClean="0"/>
              <a:t>Echocardiography to determine the presence of </a:t>
            </a:r>
            <a:r>
              <a:rPr lang="en-US" i="1" dirty="0" err="1" smtClean="0"/>
              <a:t>valvular</a:t>
            </a:r>
            <a:r>
              <a:rPr lang="en-US" i="1" dirty="0" smtClean="0"/>
              <a:t> vegetations; it should be performed in all suspected cases.</a:t>
            </a:r>
            <a:endParaRPr lang="en-US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05879" cy="50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DESIRED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Relieve the signs and symptoms of disease.</a:t>
            </a:r>
          </a:p>
          <a:p>
            <a:pPr>
              <a:buNone/>
            </a:pPr>
            <a:r>
              <a:rPr lang="en-US" dirty="0" smtClean="0"/>
              <a:t>• Decrease morbidity and mortality associated with infection.</a:t>
            </a:r>
          </a:p>
          <a:p>
            <a:pPr>
              <a:buNone/>
            </a:pPr>
            <a:r>
              <a:rPr lang="en-US" dirty="0" smtClean="0"/>
              <a:t>• Eradicate the causative organism with minimal drug exposure.</a:t>
            </a:r>
          </a:p>
          <a:p>
            <a:pPr>
              <a:buNone/>
            </a:pPr>
            <a:r>
              <a:rPr lang="en-US" dirty="0" smtClean="0"/>
              <a:t>• Provide cost-effective antimicrobial therapy.</a:t>
            </a:r>
          </a:p>
          <a:p>
            <a:pPr>
              <a:buNone/>
            </a:pPr>
            <a:r>
              <a:rPr lang="en-US" dirty="0" smtClean="0"/>
              <a:t>• Prevent IE in high-risk patients with appropriate prophylactic antimicrobials.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Treatment usually is started in the hospital, but in selected patients, it may be completed in the outpatient setting.</a:t>
            </a:r>
          </a:p>
          <a:p>
            <a:pPr>
              <a:buNone/>
            </a:pPr>
            <a:r>
              <a:rPr lang="en-US" dirty="0" smtClean="0"/>
              <a:t>• Large doses of </a:t>
            </a:r>
            <a:r>
              <a:rPr lang="en-US" dirty="0" err="1" smtClean="0"/>
              <a:t>parenteral</a:t>
            </a:r>
            <a:r>
              <a:rPr lang="en-US" dirty="0" smtClean="0"/>
              <a:t> antimicrobials usually are necessary.</a:t>
            </a:r>
          </a:p>
          <a:p>
            <a:pPr>
              <a:buNone/>
            </a:pPr>
            <a:r>
              <a:rPr lang="en-US" dirty="0" smtClean="0"/>
              <a:t>• An extended duration of therapy is required,</a:t>
            </a:r>
          </a:p>
          <a:p>
            <a:r>
              <a:rPr lang="en-US" dirty="0" smtClean="0"/>
              <a:t>Surgery is an important adjunct to management of </a:t>
            </a:r>
            <a:r>
              <a:rPr lang="en-US" dirty="0" err="1" smtClean="0"/>
              <a:t>endocarditis</a:t>
            </a:r>
            <a:r>
              <a:rPr lang="en-US" dirty="0" smtClean="0"/>
              <a:t> in certain patients.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STREPTOCOCCAL ENDOCARDITIS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2286000" cy="48075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676400"/>
            <a:ext cx="1295400" cy="48005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0600" y="1752600"/>
            <a:ext cx="3200400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Streptococci are a common cause of IE, with most isolates being </a:t>
            </a:r>
            <a:r>
              <a:rPr lang="en-US" sz="2800" dirty="0" err="1" smtClean="0">
                <a:solidFill>
                  <a:schemeClr val="tx1"/>
                </a:solidFill>
              </a:rPr>
              <a:t>viridans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streptococci.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The following conditions should all be present to consider a 2-week treatment regimen: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✓ The isolate is penicillin sensitive (MIC less than or equal to 0.1 mcg/</a:t>
            </a:r>
            <a:r>
              <a:rPr lang="en-US" dirty="0" err="1" smtClean="0"/>
              <a:t>mL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✓ There are no cardiovascular risk factors such as heart failure, aortic insufficiency, or conduction abnormalities.</a:t>
            </a:r>
          </a:p>
          <a:p>
            <a:pPr>
              <a:buNone/>
            </a:pPr>
            <a:r>
              <a:rPr lang="en-US" dirty="0" smtClean="0"/>
              <a:t>✓ No evidence of thrombotic disease.</a:t>
            </a:r>
          </a:p>
          <a:p>
            <a:pPr>
              <a:buNone/>
            </a:pPr>
            <a:r>
              <a:rPr lang="en-US" dirty="0" smtClean="0"/>
              <a:t>✓ Native valve infection.</a:t>
            </a:r>
          </a:p>
          <a:p>
            <a:pPr>
              <a:buNone/>
            </a:pPr>
            <a:r>
              <a:rPr lang="en-US" dirty="0" smtClean="0"/>
              <a:t>✓ No vegetation greater than 5 mm diameter.</a:t>
            </a:r>
          </a:p>
          <a:p>
            <a:pPr>
              <a:buNone/>
            </a:pPr>
            <a:r>
              <a:rPr lang="en-US" dirty="0" smtClean="0"/>
              <a:t>✓ Clinical response is evident within 7 days.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STAPHYLOCOCCAL ENDOCARDITIS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95400"/>
            <a:ext cx="2917517" cy="52685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295400"/>
            <a:ext cx="1295400" cy="53193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1295400"/>
            <a:ext cx="31242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smtClean="0">
                <a:solidFill>
                  <a:schemeClr val="tx1"/>
                </a:solidFill>
              </a:rPr>
              <a:t>S. </a:t>
            </a:r>
            <a:r>
              <a:rPr lang="en-US" sz="2400" i="1" dirty="0" err="1" smtClean="0">
                <a:solidFill>
                  <a:schemeClr val="tx1"/>
                </a:solidFill>
              </a:rPr>
              <a:t>aureus</a:t>
            </a:r>
            <a:r>
              <a:rPr lang="en-US" sz="2400" i="1" dirty="0" smtClean="0">
                <a:solidFill>
                  <a:schemeClr val="tx1"/>
                </a:solidFill>
              </a:rPr>
              <a:t> has become more prevalent as a cause of </a:t>
            </a:r>
            <a:r>
              <a:rPr lang="en-US" sz="2400" i="1" dirty="0" err="1" smtClean="0">
                <a:solidFill>
                  <a:schemeClr val="tx1"/>
                </a:solidFill>
              </a:rPr>
              <a:t>endocarditis</a:t>
            </a:r>
            <a:r>
              <a:rPr lang="en-US" sz="2400" i="1" dirty="0" smtClean="0">
                <a:solidFill>
                  <a:schemeClr val="tx1"/>
                </a:solidFill>
              </a:rPr>
              <a:t> because of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increased IV drug abuse,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frequent use of peripheral and central venous catheters,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valve-replacement surgery.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(represent 60%-8-% of </a:t>
            </a:r>
            <a:r>
              <a:rPr lang="en-US" sz="2400" dirty="0" err="1" smtClean="0">
                <a:solidFill>
                  <a:schemeClr val="tx1"/>
                </a:solidFill>
              </a:rPr>
              <a:t>s.aureus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Treatment of </a:t>
            </a:r>
            <a:r>
              <a:rPr lang="en-US" b="1" i="1" dirty="0" smtClean="0"/>
              <a:t>Staphylococcus </a:t>
            </a:r>
            <a:r>
              <a:rPr lang="en-US" b="1" i="1" dirty="0" err="1" smtClean="0"/>
              <a:t>Endocarditis</a:t>
            </a:r>
            <a:r>
              <a:rPr lang="en-US" b="1" i="1" dirty="0" smtClean="0"/>
              <a:t> in IV Drug Abusers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2743200" cy="504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1285876" cy="505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Treatment of Staphylococcal Prosthetic Valve </a:t>
            </a:r>
            <a:r>
              <a:rPr lang="en-US" b="1" dirty="0" err="1" smtClean="0"/>
              <a:t>Endocarditis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PVE that occurs within 2 months of cardiac surgery is usually caused by staphylococci implanted at the time of surgery. </a:t>
            </a:r>
            <a:r>
              <a:rPr lang="en-US" dirty="0" err="1" smtClean="0"/>
              <a:t>Methicillin</a:t>
            </a:r>
            <a:r>
              <a:rPr lang="en-US" dirty="0" smtClean="0"/>
              <a:t>-resistant organisms are common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Vancomycin</a:t>
            </a:r>
            <a:r>
              <a:rPr lang="en-US" dirty="0" smtClean="0">
                <a:solidFill>
                  <a:srgbClr val="FF0000"/>
                </a:solidFill>
              </a:rPr>
              <a:t> is the cornerstone of therapy.</a:t>
            </a:r>
          </a:p>
          <a:p>
            <a:pPr>
              <a:buNone/>
            </a:pPr>
            <a:r>
              <a:rPr lang="en-US" dirty="0" smtClean="0"/>
              <a:t>• Because of the high morbidity and mortality associated with, </a:t>
            </a:r>
            <a:r>
              <a:rPr lang="en-US" dirty="0" smtClean="0">
                <a:solidFill>
                  <a:srgbClr val="FF0000"/>
                </a:solidFill>
              </a:rPr>
              <a:t>combinations</a:t>
            </a:r>
            <a:r>
              <a:rPr lang="en-US" dirty="0" smtClean="0"/>
              <a:t> of antimicrobials are usually recommended.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ENTEROCOCCAL ENDOCARDITIS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Enterococci</a:t>
            </a:r>
            <a:r>
              <a:rPr lang="en-US" dirty="0" smtClean="0"/>
              <a:t> cause 5% to 18% of </a:t>
            </a:r>
            <a:r>
              <a:rPr lang="en-US" dirty="0" err="1" smtClean="0"/>
              <a:t>endocarditis</a:t>
            </a:r>
            <a:r>
              <a:rPr lang="en-US" dirty="0" smtClean="0"/>
              <a:t> cases.</a:t>
            </a:r>
          </a:p>
          <a:p>
            <a:pPr marL="514350" indent="-514350">
              <a:buAutoNum type="arabicParenBoth"/>
            </a:pPr>
            <a:r>
              <a:rPr lang="en-US" dirty="0" smtClean="0"/>
              <a:t>no single antibiotic is bactericidal; </a:t>
            </a:r>
          </a:p>
          <a:p>
            <a:pPr marL="514350" indent="-514350">
              <a:buAutoNum type="arabicParenBoth"/>
            </a:pPr>
            <a:r>
              <a:rPr lang="en-US" dirty="0" smtClean="0"/>
              <a:t>MICs to penicillin are relatively high (1 to 25 mcg/</a:t>
            </a:r>
            <a:r>
              <a:rPr lang="en-US" dirty="0" err="1" smtClean="0"/>
              <a:t>mL</a:t>
            </a:r>
            <a:r>
              <a:rPr lang="en-US" dirty="0" smtClean="0"/>
              <a:t>); </a:t>
            </a:r>
          </a:p>
          <a:p>
            <a:pPr marL="514350" indent="-514350">
              <a:buAutoNum type="arabicParenBoth"/>
            </a:pPr>
            <a:r>
              <a:rPr lang="en-US" dirty="0" smtClean="0"/>
              <a:t>they are intrinsically resistant to all </a:t>
            </a:r>
            <a:r>
              <a:rPr lang="en-US" dirty="0" err="1" smtClean="0"/>
              <a:t>cephalosporins</a:t>
            </a:r>
            <a:r>
              <a:rPr lang="en-US" dirty="0" smtClean="0"/>
              <a:t> and relatively resistant to </a:t>
            </a:r>
            <a:r>
              <a:rPr lang="en-US" dirty="0" err="1" smtClean="0"/>
              <a:t>aminoglycosides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(4) combinations of a cell wall–active agent, such as a penicillin or </a:t>
            </a:r>
            <a:r>
              <a:rPr lang="en-US" dirty="0" err="1" smtClean="0"/>
              <a:t>vancomycin</a:t>
            </a:r>
            <a:r>
              <a:rPr lang="en-US" dirty="0" smtClean="0"/>
              <a:t>, plus an </a:t>
            </a:r>
            <a:r>
              <a:rPr lang="en-US" dirty="0" err="1" smtClean="0"/>
              <a:t>aminoglycoside</a:t>
            </a:r>
            <a:r>
              <a:rPr lang="en-US" dirty="0" smtClean="0"/>
              <a:t> are</a:t>
            </a:r>
          </a:p>
          <a:p>
            <a:pPr>
              <a:buNone/>
            </a:pPr>
            <a:r>
              <a:rPr lang="en-US" dirty="0" smtClean="0"/>
              <a:t>necessary for killing; </a:t>
            </a:r>
          </a:p>
          <a:p>
            <a:pPr>
              <a:buNone/>
            </a:pPr>
            <a:r>
              <a:rPr lang="en-US" dirty="0" smtClean="0"/>
              <a:t>(5) resistance to all available drugs is increasing.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en-US" i="1" dirty="0" err="1" smtClean="0"/>
              <a:t>Endocarditis</a:t>
            </a:r>
            <a:r>
              <a:rPr lang="en-US" dirty="0" smtClean="0"/>
              <a:t> is an inflammation of the </a:t>
            </a:r>
            <a:r>
              <a:rPr lang="en-US" dirty="0" err="1" smtClean="0"/>
              <a:t>endocardium</a:t>
            </a:r>
            <a:r>
              <a:rPr lang="en-US" dirty="0" smtClean="0"/>
              <a:t>, the membrane lining the chambers of the heart and covering the cusps of the heart valves.</a:t>
            </a:r>
          </a:p>
          <a:p>
            <a:pPr algn="just"/>
            <a:endParaRPr lang="en-US" dirty="0" smtClean="0"/>
          </a:p>
          <a:p>
            <a:pPr algn="just"/>
            <a:r>
              <a:rPr lang="en-US" i="1" dirty="0" smtClean="0"/>
              <a:t>Infective </a:t>
            </a:r>
            <a:r>
              <a:rPr lang="en-US" i="1" dirty="0" err="1" smtClean="0"/>
              <a:t>endocarditis</a:t>
            </a:r>
            <a:r>
              <a:rPr lang="en-US" i="1" dirty="0" smtClean="0"/>
              <a:t> (IE) refers to infection of the heart valves by microorganisms, </a:t>
            </a:r>
            <a:r>
              <a:rPr lang="en-US" dirty="0" smtClean="0"/>
              <a:t>primarily bacteria.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ENTEROCOCCAL ENDOCARDITIS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2666999" cy="52306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173864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EVALUATION OF THERAPEUTIC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6482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includes assessment of signs and symptoms,</a:t>
            </a:r>
          </a:p>
          <a:p>
            <a:r>
              <a:rPr lang="en-US" dirty="0" smtClean="0"/>
              <a:t>blood cultures, </a:t>
            </a:r>
          </a:p>
          <a:p>
            <a:r>
              <a:rPr lang="en-US" dirty="0" smtClean="0"/>
              <a:t>microbiologic tests,</a:t>
            </a:r>
          </a:p>
          <a:p>
            <a:r>
              <a:rPr lang="en-US" dirty="0" smtClean="0"/>
              <a:t>serum drug concentrations,</a:t>
            </a:r>
          </a:p>
          <a:p>
            <a:r>
              <a:rPr lang="en-US" dirty="0" smtClean="0"/>
              <a:t>other tests to evaluate organ function.</a:t>
            </a:r>
          </a:p>
          <a:p>
            <a:r>
              <a:rPr lang="en-US" dirty="0" smtClean="0"/>
              <a:t>Persistence of fever beyond 1 week indicate ineffective antimicrobial,</a:t>
            </a:r>
          </a:p>
          <a:p>
            <a:r>
              <a:rPr lang="en-US" dirty="0" smtClean="0"/>
              <a:t>blood cultures should be negative within a few days…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PREVENTION OF ENDOCARDITIS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Antimicrobial prophylaxis is used to prevent IE in patients believed to be at high risk.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Endocarditis</a:t>
            </a:r>
            <a:r>
              <a:rPr lang="en-US" dirty="0" smtClean="0"/>
              <a:t> prophylaxis is recommended for all dental procedures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82999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7467600" cy="2667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8000" dirty="0" smtClean="0">
                <a:latin typeface="Algerian" pitchFamily="82" charset="0"/>
              </a:rPr>
              <a:t>GOOD LUCK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63662" cy="65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4" y="256608"/>
            <a:ext cx="8634756" cy="60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Presence of a prosthetic valve (highest risk)</a:t>
            </a:r>
          </a:p>
          <a:p>
            <a:pPr>
              <a:buNone/>
            </a:pPr>
            <a:r>
              <a:rPr lang="en-US" dirty="0" smtClean="0"/>
              <a:t>✓ Previous </a:t>
            </a:r>
            <a:r>
              <a:rPr lang="en-US" dirty="0" err="1" smtClean="0"/>
              <a:t>endocarditis</a:t>
            </a:r>
            <a:r>
              <a:rPr lang="en-US" dirty="0" smtClean="0"/>
              <a:t> (highest risk)</a:t>
            </a:r>
          </a:p>
          <a:p>
            <a:pPr>
              <a:buNone/>
            </a:pPr>
            <a:r>
              <a:rPr lang="en-US" dirty="0" smtClean="0"/>
              <a:t>✓ Complex cyanotic congenital heart disease (e.g., single ventricle states)</a:t>
            </a:r>
          </a:p>
          <a:p>
            <a:pPr>
              <a:buNone/>
            </a:pPr>
            <a:r>
              <a:rPr lang="en-US" dirty="0" smtClean="0"/>
              <a:t>✓ Surgically constructed systemic pulmonary shunts or conduits</a:t>
            </a:r>
          </a:p>
          <a:p>
            <a:pPr>
              <a:buNone/>
            </a:pPr>
            <a:r>
              <a:rPr lang="en-US" dirty="0" smtClean="0"/>
              <a:t>✓ Acquired </a:t>
            </a:r>
            <a:r>
              <a:rPr lang="en-US" dirty="0" err="1" smtClean="0"/>
              <a:t>valvular</a:t>
            </a:r>
            <a:r>
              <a:rPr lang="en-US" dirty="0" smtClean="0"/>
              <a:t> dysfunction (e.g., rheumatic heart disease)</a:t>
            </a:r>
          </a:p>
          <a:p>
            <a:pPr>
              <a:buNone/>
            </a:pPr>
            <a:r>
              <a:rPr lang="en-US" dirty="0" smtClean="0"/>
              <a:t>✓ Hypertrophic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✓ Mitral valve </a:t>
            </a:r>
            <a:r>
              <a:rPr lang="en-US" dirty="0" err="1" smtClean="0"/>
              <a:t>prolapse</a:t>
            </a:r>
            <a:r>
              <a:rPr lang="en-US" dirty="0" smtClean="0"/>
              <a:t> with regurgitation</a:t>
            </a:r>
          </a:p>
          <a:p>
            <a:pPr>
              <a:buNone/>
            </a:pPr>
            <a:r>
              <a:rPr lang="en-US" dirty="0" smtClean="0"/>
              <a:t>✓ IV drug abuse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Causative organisms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39" y="1524000"/>
            <a:ext cx="889798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905000" y="26670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3581400"/>
            <a:ext cx="259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44958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Factors associated with increased mortality include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Congestive heart failure</a:t>
            </a:r>
          </a:p>
          <a:p>
            <a:pPr>
              <a:buNone/>
            </a:pPr>
            <a:r>
              <a:rPr lang="en-US" dirty="0" smtClean="0"/>
              <a:t>✓Culture-negative </a:t>
            </a:r>
            <a:r>
              <a:rPr lang="en-US" dirty="0" err="1" smtClean="0"/>
              <a:t>endocarditis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✓</a:t>
            </a:r>
            <a:r>
              <a:rPr lang="en-US" dirty="0" err="1" smtClean="0"/>
              <a:t>Endocarditis</a:t>
            </a:r>
            <a:r>
              <a:rPr lang="en-US" dirty="0" smtClean="0"/>
              <a:t> caused by resistant organisms such as fungi and gram negative bacteria</a:t>
            </a:r>
          </a:p>
          <a:p>
            <a:pPr>
              <a:buNone/>
            </a:pPr>
            <a:r>
              <a:rPr lang="en-US" dirty="0" smtClean="0"/>
              <a:t>✓Left-sided </a:t>
            </a:r>
            <a:r>
              <a:rPr lang="en-US" dirty="0" err="1" smtClean="0"/>
              <a:t>endocarditis</a:t>
            </a:r>
            <a:r>
              <a:rPr lang="en-US" dirty="0" smtClean="0"/>
              <a:t> caused by </a:t>
            </a:r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✓Prosthetic valve </a:t>
            </a:r>
            <a:r>
              <a:rPr lang="en-US" dirty="0" err="1" smtClean="0"/>
              <a:t>endocarditis</a:t>
            </a:r>
            <a:r>
              <a:rPr lang="en-US" dirty="0" smtClean="0"/>
              <a:t> (PVE)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Symptoms</a:t>
            </a:r>
          </a:p>
          <a:p>
            <a:r>
              <a:rPr lang="en-US" dirty="0" smtClean="0"/>
              <a:t>The patient may complain of fever, chills, weakness, </a:t>
            </a:r>
            <a:r>
              <a:rPr lang="en-US" dirty="0" err="1" smtClean="0"/>
              <a:t>dyspnea</a:t>
            </a:r>
            <a:r>
              <a:rPr lang="en-US" dirty="0" smtClean="0"/>
              <a:t>, night sweats, weight loss, and/or malaise.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Signs</a:t>
            </a:r>
          </a:p>
          <a:p>
            <a:r>
              <a:rPr lang="en-US" dirty="0" smtClean="0"/>
              <a:t>Fever is common as well as a heart murmur (sometimes new or changing). The patient may or may not</a:t>
            </a:r>
          </a:p>
          <a:p>
            <a:r>
              <a:rPr lang="en-US" dirty="0" smtClean="0"/>
              <a:t>have embolic phenomenon, </a:t>
            </a:r>
            <a:r>
              <a:rPr lang="en-US" dirty="0" err="1" smtClean="0"/>
              <a:t>splenomegaly</a:t>
            </a:r>
            <a:r>
              <a:rPr lang="en-US" dirty="0" smtClean="0"/>
              <a:t>, or skin manifestations (e.g., Osler’s nodes, </a:t>
            </a:r>
            <a:r>
              <a:rPr lang="en-US" dirty="0" err="1" smtClean="0"/>
              <a:t>Janeway</a:t>
            </a:r>
            <a:r>
              <a:rPr lang="en-US" dirty="0" smtClean="0"/>
              <a:t> lesions).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Laboratory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4525963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white blood cell count-</a:t>
            </a:r>
            <a:r>
              <a:rPr lang="en-US" dirty="0" smtClean="0"/>
              <a:t>--- may be normal or only slightly elevated.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Nonspecific findings include </a:t>
            </a:r>
          </a:p>
          <a:p>
            <a:r>
              <a:rPr lang="en-US" dirty="0" smtClean="0"/>
              <a:t>anemia (</a:t>
            </a:r>
            <a:r>
              <a:rPr lang="en-US" dirty="0" err="1" smtClean="0"/>
              <a:t>normocytic</a:t>
            </a:r>
            <a:r>
              <a:rPr lang="en-US" dirty="0" smtClean="0"/>
              <a:t>, </a:t>
            </a:r>
            <a:r>
              <a:rPr lang="en-US" dirty="0" err="1" smtClean="0"/>
              <a:t>normochromic</a:t>
            </a:r>
            <a:r>
              <a:rPr lang="en-US" dirty="0" smtClean="0"/>
              <a:t>),</a:t>
            </a:r>
          </a:p>
          <a:p>
            <a:r>
              <a:rPr lang="en-US" dirty="0" smtClean="0"/>
              <a:t>thrombocytopenia, </a:t>
            </a:r>
          </a:p>
          <a:p>
            <a:r>
              <a:rPr lang="en-US" dirty="0" smtClean="0"/>
              <a:t>elevated erythrocyte sedimentation rate (ESR)</a:t>
            </a:r>
          </a:p>
          <a:p>
            <a:r>
              <a:rPr lang="en-US" dirty="0" smtClean="0"/>
              <a:t>elevated C-reactive protein, and </a:t>
            </a:r>
          </a:p>
          <a:p>
            <a:r>
              <a:rPr lang="en-US" dirty="0" smtClean="0"/>
              <a:t>altered urinary analysis (</a:t>
            </a:r>
            <a:r>
              <a:rPr lang="en-US" dirty="0" err="1" smtClean="0"/>
              <a:t>proteinuria</a:t>
            </a:r>
            <a:r>
              <a:rPr lang="en-US" dirty="0" smtClean="0"/>
              <a:t>/microscopic </a:t>
            </a:r>
            <a:r>
              <a:rPr lang="en-US" dirty="0" err="1" smtClean="0"/>
              <a:t>hematuria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hallmark laboratory finding is continuous </a:t>
            </a:r>
            <a:r>
              <a:rPr lang="en-US" dirty="0" err="1" smtClean="0"/>
              <a:t>bacteremia</a:t>
            </a:r>
            <a:r>
              <a:rPr lang="en-US" dirty="0" smtClean="0"/>
              <a:t>; three sets of blood cultures should be collected over 24 hours.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776</Words>
  <Application>Microsoft Office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Algerian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Risk Factors</vt:lpstr>
      <vt:lpstr>Causative organisms</vt:lpstr>
      <vt:lpstr>Factors associated with increased mortality include the following:</vt:lpstr>
      <vt:lpstr>CLINICAL PRESENTATION</vt:lpstr>
      <vt:lpstr>Laboratory tests</vt:lpstr>
      <vt:lpstr>Other diagnostic tests</vt:lpstr>
      <vt:lpstr>PowerPoint Presentation</vt:lpstr>
      <vt:lpstr>DESIRED OUTCOME</vt:lpstr>
      <vt:lpstr>TREATMENT</vt:lpstr>
      <vt:lpstr>STREPTOCOCCAL ENDOCARDITIS</vt:lpstr>
      <vt:lpstr>The following conditions should all be present to consider a 2-week treatment regimen:</vt:lpstr>
      <vt:lpstr>STAPHYLOCOCCAL ENDOCARDITIS</vt:lpstr>
      <vt:lpstr>Treatment of Staphylococcus Endocarditis in IV Drug Abusers</vt:lpstr>
      <vt:lpstr>Treatment of Staphylococcal Prosthetic Valve Endocarditis</vt:lpstr>
      <vt:lpstr>ENTEROCOCCAL ENDOCARDITIS</vt:lpstr>
      <vt:lpstr>ENTEROCOCCAL ENDOCARDITIS</vt:lpstr>
      <vt:lpstr>EVALUATION OF THERAPEUTIC OUTCOMES</vt:lpstr>
      <vt:lpstr>PREVENTION OF ENDOCARDITIS </vt:lpstr>
      <vt:lpstr>PowerPoint Presentation</vt:lpstr>
      <vt:lpstr>GOOD LUCK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Clincal-Pharmacy</dc:creator>
  <cp:lastModifiedBy>HP HADEEL</cp:lastModifiedBy>
  <cp:revision>15</cp:revision>
  <dcterms:created xsi:type="dcterms:W3CDTF">2006-08-16T00:00:00Z</dcterms:created>
  <dcterms:modified xsi:type="dcterms:W3CDTF">2019-05-11T19:50:01Z</dcterms:modified>
</cp:coreProperties>
</file>