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92" r:id="rId2"/>
    <p:sldId id="287" r:id="rId3"/>
    <p:sldId id="293" r:id="rId4"/>
    <p:sldId id="294" r:id="rId5"/>
    <p:sldId id="295" r:id="rId6"/>
    <p:sldId id="296" r:id="rId7"/>
    <p:sldId id="314" r:id="rId8"/>
    <p:sldId id="315" r:id="rId9"/>
    <p:sldId id="327" r:id="rId10"/>
    <p:sldId id="329" r:id="rId11"/>
    <p:sldId id="330" r:id="rId12"/>
    <p:sldId id="332" r:id="rId13"/>
    <p:sldId id="333" r:id="rId14"/>
    <p:sldId id="317" r:id="rId15"/>
    <p:sldId id="320" r:id="rId16"/>
    <p:sldId id="321" r:id="rId17"/>
    <p:sldId id="322" r:id="rId18"/>
    <p:sldId id="324" r:id="rId19"/>
    <p:sldId id="325" r:id="rId20"/>
    <p:sldId id="297" r:id="rId21"/>
    <p:sldId id="299" r:id="rId22"/>
    <p:sldId id="298" r:id="rId23"/>
    <p:sldId id="302" r:id="rId24"/>
    <p:sldId id="303" r:id="rId25"/>
    <p:sldId id="305" r:id="rId26"/>
    <p:sldId id="311" r:id="rId27"/>
    <p:sldId id="306" r:id="rId28"/>
    <p:sldId id="307" r:id="rId29"/>
    <p:sldId id="309" r:id="rId30"/>
    <p:sldId id="310" r:id="rId31"/>
    <p:sldId id="304" r:id="rId32"/>
    <p:sldId id="312" r:id="rId33"/>
    <p:sldId id="313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05" autoAdjust="0"/>
  </p:normalViewPr>
  <p:slideViewPr>
    <p:cSldViewPr snapToGrid="0">
      <p:cViewPr varScale="1">
        <p:scale>
          <a:sx n="66" d="100"/>
          <a:sy n="66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156D7-3A0D-4EB7-B520-4EE8993AC148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0B774-9F7E-44BC-B60F-A631F05B5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57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6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8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8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4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6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5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0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4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1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9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4745E-2B13-4B83-9E99-D83E62BFA0BA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2E588-F23A-4E90-B541-D8FEBB71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6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Cyclosporine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Cyclosporine is a cyclic polypeptide with immunosuppressant properties that is used for </a:t>
            </a:r>
            <a:r>
              <a:rPr lang="en-GB" dirty="0" smtClean="0"/>
              <a:t>the :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prevention </a:t>
            </a:r>
            <a:r>
              <a:rPr lang="en-GB" dirty="0">
                <a:solidFill>
                  <a:srgbClr val="0070C0"/>
                </a:solidFill>
              </a:rPr>
              <a:t>of graft-versus-host disease </a:t>
            </a:r>
            <a:r>
              <a:rPr lang="en-GB" dirty="0"/>
              <a:t>in </a:t>
            </a:r>
            <a:r>
              <a:rPr lang="en-GB" dirty="0">
                <a:solidFill>
                  <a:srgbClr val="0070C0"/>
                </a:solidFill>
              </a:rPr>
              <a:t>hematopoietic stem cell transplantation patients</a:t>
            </a:r>
            <a:r>
              <a:rPr lang="en-GB" dirty="0" smtClean="0">
                <a:solidFill>
                  <a:srgbClr val="0070C0"/>
                </a:solidFill>
              </a:rPr>
              <a:t>,</a:t>
            </a:r>
          </a:p>
          <a:p>
            <a:r>
              <a:rPr lang="en-GB" dirty="0" smtClean="0"/>
              <a:t>for </a:t>
            </a:r>
            <a:r>
              <a:rPr lang="en-GB" dirty="0"/>
              <a:t>the prevention of graft rejection in </a:t>
            </a:r>
            <a:r>
              <a:rPr lang="en-GB" dirty="0">
                <a:solidFill>
                  <a:srgbClr val="0070C0"/>
                </a:solidFill>
              </a:rPr>
              <a:t>solid organ transplant </a:t>
            </a:r>
            <a:r>
              <a:rPr lang="en-GB" dirty="0"/>
              <a:t>patients, </a:t>
            </a:r>
            <a:r>
              <a:rPr lang="en-GB" dirty="0" smtClean="0"/>
              <a:t>and</a:t>
            </a:r>
          </a:p>
          <a:p>
            <a:r>
              <a:rPr lang="en-GB" dirty="0" smtClean="0"/>
              <a:t> </a:t>
            </a:r>
            <a:r>
              <a:rPr lang="en-GB" dirty="0"/>
              <a:t>for the </a:t>
            </a:r>
            <a:r>
              <a:rPr lang="en-GB" dirty="0" smtClean="0"/>
              <a:t>treatment of </a:t>
            </a:r>
            <a:r>
              <a:rPr lang="en-GB" dirty="0">
                <a:solidFill>
                  <a:srgbClr val="0070C0"/>
                </a:solidFill>
              </a:rPr>
              <a:t>psoriasis, rheumatoid arthritis and a variety of other autoimmune diseases.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35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Example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rtl="0">
              <a:buNone/>
            </a:pPr>
            <a:r>
              <a:rPr lang="en-US" dirty="0"/>
              <a:t>HO is a 50-year-old, 75-kg (5 ft 10 in) male renal transplant </a:t>
            </a:r>
            <a:r>
              <a:rPr lang="en-US" dirty="0" smtClean="0"/>
              <a:t>patient 2 </a:t>
            </a:r>
            <a:r>
              <a:rPr lang="en-US" dirty="0"/>
              <a:t>days post transplant surgery. The patient’s liver function tests are normal. Suggest </a:t>
            </a:r>
            <a:r>
              <a:rPr lang="en-US" dirty="0" smtClean="0"/>
              <a:t>an initial </a:t>
            </a:r>
            <a:r>
              <a:rPr lang="en-US" dirty="0"/>
              <a:t>oral cyclosporine dose designed to achieve a steady-state cyclosporine </a:t>
            </a:r>
            <a:r>
              <a:rPr lang="en-US" dirty="0" smtClean="0"/>
              <a:t>trough blood </a:t>
            </a:r>
            <a:r>
              <a:rPr lang="en-US" dirty="0"/>
              <a:t>concentration within the therapeutic range.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2649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Answer</a:t>
            </a:r>
            <a:endParaRPr lang="ar-EG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52596" y="1571612"/>
            <a:ext cx="828680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4555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Example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 rtl="0"/>
            <a:r>
              <a:rPr lang="en-US" b="1" dirty="0" smtClean="0"/>
              <a:t>Same </a:t>
            </a:r>
            <a:r>
              <a:rPr lang="en-US" b="1" dirty="0"/>
              <a:t>patient as in example 3, except compute an initial dose using intravenous</a:t>
            </a:r>
          </a:p>
          <a:p>
            <a:pPr algn="just" rtl="0">
              <a:buNone/>
            </a:pPr>
            <a:r>
              <a:rPr lang="en-US" b="1" dirty="0"/>
              <a:t>cyclosporine.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250959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39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Answer</a:t>
            </a:r>
            <a:endParaRPr lang="ar-EG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81158" y="1357298"/>
            <a:ext cx="842968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8569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Example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 rtl="0">
              <a:buNone/>
            </a:pPr>
            <a:r>
              <a:rPr lang="en-US" dirty="0"/>
              <a:t>HO is a 50-year-old, 75-kg (5 ft 10 in) male renal transplant patient 2 days post-transplant</a:t>
            </a:r>
          </a:p>
          <a:p>
            <a:pPr algn="just" rtl="0">
              <a:buNone/>
            </a:pPr>
            <a:r>
              <a:rPr lang="en-US" dirty="0"/>
              <a:t>surgery. The patient’s liver function tests are normal. Suggest an initial oral cyclosporine dose designed to achieve a steady-state cyclosporine trough blood concentration equal to 250 </a:t>
            </a:r>
            <a:r>
              <a:rPr lang="en-US" dirty="0" err="1"/>
              <a:t>ng</a:t>
            </a:r>
            <a:r>
              <a:rPr lang="en-US" dirty="0"/>
              <a:t>/</a:t>
            </a:r>
            <a:r>
              <a:rPr lang="en-US" dirty="0" err="1"/>
              <a:t>mL.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659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970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Estimate clearance according to disease states and conditions present in the patient.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85992"/>
            <a:ext cx="8229600" cy="40005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rtl="0">
              <a:buNone/>
            </a:pPr>
            <a:r>
              <a:rPr lang="en-US" dirty="0" smtClean="0"/>
              <a:t>The </a:t>
            </a:r>
            <a:r>
              <a:rPr lang="en-US" dirty="0"/>
              <a:t>mean cyclosporine clearance for adult patients is 6 </a:t>
            </a:r>
            <a:r>
              <a:rPr lang="en-US" dirty="0" err="1"/>
              <a:t>mL</a:t>
            </a:r>
            <a:r>
              <a:rPr lang="en-US" dirty="0"/>
              <a:t>/min/kg.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cyclosporine blood </a:t>
            </a:r>
            <a:r>
              <a:rPr lang="en-US" dirty="0"/>
              <a:t>clearance for this patient is expected to be 27 L/h</a:t>
            </a:r>
            <a:r>
              <a:rPr lang="en-US" dirty="0" smtClean="0"/>
              <a:t>: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/>
              <a:t>Cl = 6 mL/min/kg ⋅ 75 kg ⋅</a:t>
            </a:r>
          </a:p>
          <a:p>
            <a:pPr algn="l" rtl="0">
              <a:buNone/>
            </a:pPr>
            <a:r>
              <a:rPr lang="pt-BR" dirty="0"/>
              <a:t>(60 min/h / 1000 mL/L) = 27 L/h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6383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Compute dosage regimen.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006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 rtl="0">
              <a:buNone/>
            </a:pPr>
            <a:r>
              <a:rPr lang="en-US" dirty="0" smtClean="0"/>
              <a:t>A </a:t>
            </a:r>
            <a:r>
              <a:rPr lang="en-US" dirty="0"/>
              <a:t>12-hour dosage interval will be used for this patient. (Note: </a:t>
            </a:r>
            <a:r>
              <a:rPr lang="en-US" b="1" dirty="0">
                <a:solidFill>
                  <a:srgbClr val="C00000"/>
                </a:solidFill>
              </a:rPr>
              <a:t>ng/mL = </a:t>
            </a:r>
            <a:r>
              <a:rPr lang="en-US" b="1" dirty="0" err="1">
                <a:solidFill>
                  <a:srgbClr val="C00000"/>
                </a:solidFill>
              </a:rPr>
              <a:t>μg</a:t>
            </a:r>
            <a:r>
              <a:rPr lang="en-US" b="1" dirty="0">
                <a:solidFill>
                  <a:srgbClr val="C00000"/>
                </a:solidFill>
              </a:rPr>
              <a:t>/L </a:t>
            </a:r>
            <a:r>
              <a:rPr lang="en-US" dirty="0"/>
              <a:t>and </a:t>
            </a:r>
            <a:r>
              <a:rPr lang="en-US" dirty="0" smtClean="0"/>
              <a:t>this concentration </a:t>
            </a:r>
            <a:r>
              <a:rPr lang="en-US" dirty="0"/>
              <a:t>was substituted for Css in the calculations so that unnecessary unit </a:t>
            </a:r>
            <a:r>
              <a:rPr lang="en-US" dirty="0" smtClean="0"/>
              <a:t>conversion was </a:t>
            </a:r>
            <a:r>
              <a:rPr lang="en-US" dirty="0"/>
              <a:t>not </a:t>
            </a:r>
            <a:r>
              <a:rPr lang="en-US" dirty="0" smtClean="0"/>
              <a:t>required. </a:t>
            </a:r>
            <a:r>
              <a:rPr lang="en-US" dirty="0"/>
              <a:t>Also, a conversion constant of 1000 </a:t>
            </a:r>
            <a:r>
              <a:rPr lang="en-US" dirty="0" err="1"/>
              <a:t>μg</a:t>
            </a:r>
            <a:r>
              <a:rPr lang="en-US" dirty="0"/>
              <a:t>/mg is used to change </a:t>
            </a:r>
            <a:r>
              <a:rPr lang="en-US" dirty="0" smtClean="0"/>
              <a:t>the dose </a:t>
            </a:r>
            <a:r>
              <a:rPr lang="en-US" dirty="0"/>
              <a:t>amount to milligrams.) The dosage equation for oral cyclosporine is </a:t>
            </a:r>
            <a:endParaRPr lang="en-US" dirty="0" smtClean="0"/>
          </a:p>
          <a:p>
            <a:pPr algn="just" rtl="0">
              <a:buNone/>
            </a:pPr>
            <a:r>
              <a:rPr lang="en-US" dirty="0" smtClean="0"/>
              <a:t>D </a:t>
            </a:r>
            <a:r>
              <a:rPr lang="en-US" dirty="0"/>
              <a:t>= (Css ⋅ Cl ⋅ τ) </a:t>
            </a:r>
            <a:r>
              <a:rPr lang="en-US" dirty="0" smtClean="0"/>
              <a:t>/F = </a:t>
            </a:r>
          </a:p>
          <a:p>
            <a:pPr algn="just" rtl="0">
              <a:buNone/>
            </a:pPr>
            <a:r>
              <a:rPr lang="en-US" dirty="0" smtClean="0"/>
              <a:t> </a:t>
            </a:r>
            <a:r>
              <a:rPr lang="en-US" dirty="0"/>
              <a:t>(250 </a:t>
            </a:r>
            <a:r>
              <a:rPr lang="en-US" dirty="0" err="1"/>
              <a:t>μg</a:t>
            </a:r>
            <a:r>
              <a:rPr lang="en-US" dirty="0"/>
              <a:t>/L ⋅ 27 L/h ⋅ 12 h) / (0.3 ⋅ 1000 </a:t>
            </a:r>
            <a:r>
              <a:rPr lang="en-US" dirty="0" err="1"/>
              <a:t>μg</a:t>
            </a:r>
            <a:r>
              <a:rPr lang="en-US" dirty="0"/>
              <a:t>/mg) = 270 mg, rounded to 300 mg </a:t>
            </a:r>
            <a:r>
              <a:rPr lang="en-US" dirty="0" smtClean="0"/>
              <a:t>every 12 </a:t>
            </a:r>
            <a:r>
              <a:rPr lang="en-US" dirty="0"/>
              <a:t>hours.</a:t>
            </a:r>
          </a:p>
          <a:p>
            <a:pPr algn="just" rtl="0">
              <a:buNone/>
            </a:pPr>
            <a:r>
              <a:rPr lang="en-US" b="1" dirty="0">
                <a:solidFill>
                  <a:srgbClr val="C00000"/>
                </a:solidFill>
              </a:rPr>
              <a:t>Cyclosporine serum concentrations would be obtained on a daily basis with </a:t>
            </a:r>
            <a:r>
              <a:rPr lang="en-US" b="1" dirty="0" smtClean="0">
                <a:solidFill>
                  <a:srgbClr val="C00000"/>
                </a:solidFill>
              </a:rPr>
              <a:t>steady state </a:t>
            </a:r>
            <a:r>
              <a:rPr lang="en-US" b="1" dirty="0">
                <a:solidFill>
                  <a:srgbClr val="C00000"/>
                </a:solidFill>
              </a:rPr>
              <a:t>expected to occur in about 2 days (5 half-lives = 5 ⋅ 10 h = 50 h, or ~2 days).</a:t>
            </a:r>
            <a:endParaRPr lang="ar-EG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58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39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Example 2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 rtl="0">
              <a:buNone/>
            </a:pPr>
            <a:r>
              <a:rPr lang="en-US" b="1" dirty="0" smtClean="0"/>
              <a:t>Same </a:t>
            </a:r>
            <a:r>
              <a:rPr lang="en-US" b="1" dirty="0"/>
              <a:t>patient as in example 1, except compute an initial dose using </a:t>
            </a:r>
            <a:r>
              <a:rPr lang="en-US" b="1" dirty="0" smtClean="0"/>
              <a:t>intravenous cyclosporine</a:t>
            </a:r>
            <a:r>
              <a:rPr lang="en-US" b="1" dirty="0"/>
              <a:t>.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42130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0"/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/>
              <a:t>1. </a:t>
            </a:r>
            <a:r>
              <a:rPr lang="en-US" sz="3200" b="1" i="1" dirty="0"/>
              <a:t>Estimate clearance according to disease states and conditions present in the patient.</a:t>
            </a:r>
            <a:br>
              <a:rPr lang="en-US" sz="3200" b="1" i="1" dirty="0"/>
            </a:br>
            <a:endParaRPr lang="ar-E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rtl="0">
              <a:buNone/>
            </a:pPr>
            <a:r>
              <a:rPr lang="en-US" dirty="0" smtClean="0"/>
              <a:t>The </a:t>
            </a:r>
            <a:r>
              <a:rPr lang="en-US" dirty="0"/>
              <a:t>mean cyclosporine clearance for adult patients is 6 </a:t>
            </a:r>
            <a:r>
              <a:rPr lang="en-US" dirty="0" err="1"/>
              <a:t>mL</a:t>
            </a:r>
            <a:r>
              <a:rPr lang="en-US" dirty="0"/>
              <a:t>/min/kg. The cyclosporine</a:t>
            </a:r>
          </a:p>
          <a:p>
            <a:pPr algn="just" rtl="0">
              <a:buNone/>
            </a:pPr>
            <a:r>
              <a:rPr lang="en-US" dirty="0"/>
              <a:t>blood clearance for this patient is expected to be 27 L/h: </a:t>
            </a:r>
            <a:r>
              <a:rPr lang="en-US" dirty="0" err="1"/>
              <a:t>Cl</a:t>
            </a:r>
            <a:r>
              <a:rPr lang="en-US" dirty="0"/>
              <a:t> = 6 </a:t>
            </a:r>
            <a:r>
              <a:rPr lang="en-US" dirty="0" err="1"/>
              <a:t>mL</a:t>
            </a:r>
            <a:r>
              <a:rPr lang="en-US" dirty="0"/>
              <a:t>/min/kg ⋅ 75 kg ⋅</a:t>
            </a:r>
          </a:p>
          <a:p>
            <a:pPr algn="just" rtl="0">
              <a:buNone/>
            </a:pPr>
            <a:r>
              <a:rPr lang="en-US" dirty="0"/>
              <a:t>(60 min/h / 1000 </a:t>
            </a:r>
            <a:r>
              <a:rPr lang="en-US" dirty="0" err="1"/>
              <a:t>mL</a:t>
            </a:r>
            <a:r>
              <a:rPr lang="en-US" dirty="0"/>
              <a:t>/L) = 27 L/h.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1299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112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2. </a:t>
            </a:r>
            <a:r>
              <a:rPr lang="en-US" b="1" i="1" dirty="0" smtClean="0"/>
              <a:t>Compute dosage regimen.</a:t>
            </a:r>
            <a:br>
              <a:rPr lang="en-US" b="1" i="1" dirty="0" smtClean="0"/>
            </a:br>
            <a:endParaRPr lang="ar-EG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38282" y="1285860"/>
            <a:ext cx="8643998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0005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8971"/>
            <a:ext cx="10515600" cy="56979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Because cyclosporine </a:t>
            </a:r>
            <a:r>
              <a:rPr lang="en-US" dirty="0" smtClean="0"/>
              <a:t>is bound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red blood cells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blood concentrations </a:t>
            </a:r>
            <a:r>
              <a:rPr lang="en-US" dirty="0"/>
              <a:t>are </a:t>
            </a:r>
            <a:r>
              <a:rPr lang="en-US" dirty="0">
                <a:solidFill>
                  <a:srgbClr val="0070C0"/>
                </a:solidFill>
              </a:rPr>
              <a:t>higher than </a:t>
            </a:r>
            <a:r>
              <a:rPr lang="en-US" dirty="0"/>
              <a:t>simultaneously </a:t>
            </a:r>
            <a:r>
              <a:rPr lang="en-US" dirty="0" smtClean="0"/>
              <a:t>measured </a:t>
            </a:r>
            <a:r>
              <a:rPr lang="en-US" dirty="0" smtClean="0">
                <a:solidFill>
                  <a:srgbClr val="0070C0"/>
                </a:solidFill>
              </a:rPr>
              <a:t>serum or plasma concentrations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High </a:t>
            </a:r>
            <a:r>
              <a:rPr lang="en-US" dirty="0"/>
              <a:t>pressure liquid chromatography (</a:t>
            </a:r>
            <a:r>
              <a:rPr lang="en-US" dirty="0" smtClean="0">
                <a:solidFill>
                  <a:srgbClr val="0070C0"/>
                </a:solidFill>
              </a:rPr>
              <a:t>HPLC)</a:t>
            </a:r>
            <a:r>
              <a:rPr lang="en-US" dirty="0" smtClean="0"/>
              <a:t> assay techniques </a:t>
            </a:r>
            <a:r>
              <a:rPr lang="en-US" dirty="0"/>
              <a:t>are </a:t>
            </a:r>
            <a:r>
              <a:rPr lang="en-US" dirty="0">
                <a:solidFill>
                  <a:srgbClr val="0070C0"/>
                </a:solidFill>
              </a:rPr>
              <a:t>specific</a:t>
            </a:r>
            <a:r>
              <a:rPr lang="en-US" dirty="0"/>
              <a:t> for cyclosporine measurement in blood, serum, or plasma. </a:t>
            </a:r>
            <a:endParaRPr lang="en-US" dirty="0" smtClean="0"/>
          </a:p>
          <a:p>
            <a:r>
              <a:rPr lang="en-US" dirty="0" smtClean="0"/>
              <a:t>How-ever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older immunoassays </a:t>
            </a:r>
            <a:r>
              <a:rPr lang="en-US" dirty="0"/>
              <a:t>conducted via fluorescence polarization (polyclonal </a:t>
            </a:r>
            <a:r>
              <a:rPr lang="en-US" dirty="0" err="1"/>
              <a:t>TDx</a:t>
            </a:r>
            <a:r>
              <a:rPr lang="en-US" dirty="0"/>
              <a:t> </a:t>
            </a:r>
            <a:r>
              <a:rPr lang="en-US" dirty="0" err="1"/>
              <a:t>assay,Abbott</a:t>
            </a:r>
            <a:r>
              <a:rPr lang="en-US" dirty="0"/>
              <a:t> Diagnostics) or radioimmunoassay (polyclonal RIA, various manufacturers)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0070C0"/>
                </a:solidFill>
              </a:rPr>
              <a:t>nonspecific </a:t>
            </a:r>
            <a:r>
              <a:rPr lang="en-US" dirty="0">
                <a:solidFill>
                  <a:srgbClr val="0070C0"/>
                </a:solidFill>
              </a:rPr>
              <a:t>and measure both cyclosporine and its metabolites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Newer </a:t>
            </a:r>
            <a:r>
              <a:rPr lang="en-US" dirty="0">
                <a:solidFill>
                  <a:srgbClr val="0070C0"/>
                </a:solidFill>
              </a:rPr>
              <a:t>monoclonal </a:t>
            </a:r>
            <a:r>
              <a:rPr lang="en-US" dirty="0" err="1">
                <a:solidFill>
                  <a:srgbClr val="0070C0"/>
                </a:solidFill>
              </a:rPr>
              <a:t>fluo-rescence</a:t>
            </a:r>
            <a:r>
              <a:rPr lang="en-US" dirty="0">
                <a:solidFill>
                  <a:srgbClr val="0070C0"/>
                </a:solidFill>
              </a:rPr>
              <a:t> polarization (monoclonal </a:t>
            </a:r>
            <a:r>
              <a:rPr lang="en-US" dirty="0" err="1">
                <a:solidFill>
                  <a:srgbClr val="0070C0"/>
                </a:solidFill>
              </a:rPr>
              <a:t>TDx</a:t>
            </a:r>
            <a:r>
              <a:rPr lang="en-US" dirty="0">
                <a:solidFill>
                  <a:srgbClr val="0070C0"/>
                </a:solidFill>
              </a:rPr>
              <a:t> assay) </a:t>
            </a:r>
            <a:r>
              <a:rPr lang="en-US" dirty="0"/>
              <a:t>and </a:t>
            </a:r>
            <a:r>
              <a:rPr lang="en-US" dirty="0" err="1"/>
              <a:t>radioimmunoassays</a:t>
            </a:r>
            <a:r>
              <a:rPr lang="en-US" dirty="0"/>
              <a:t> (various) are </a:t>
            </a:r>
            <a:r>
              <a:rPr lang="en-US" dirty="0" smtClean="0"/>
              <a:t>now available </a:t>
            </a:r>
            <a:r>
              <a:rPr lang="en-US" dirty="0"/>
              <a:t>that are relatively </a:t>
            </a:r>
            <a:r>
              <a:rPr lang="en-US" dirty="0">
                <a:solidFill>
                  <a:srgbClr val="0070C0"/>
                </a:solidFill>
              </a:rPr>
              <a:t>specific for cyclosporine </a:t>
            </a:r>
            <a:r>
              <a:rPr lang="en-US" dirty="0"/>
              <a:t>and produce results similar to </a:t>
            </a:r>
            <a:r>
              <a:rPr lang="en-US" dirty="0" smtClean="0"/>
              <a:t>the HPLC </a:t>
            </a:r>
            <a:r>
              <a:rPr lang="en-US" dirty="0"/>
              <a:t>assay. As a result, cyclosporine concentrations measured simultaneously in </a:t>
            </a:r>
            <a:r>
              <a:rPr lang="en-US" dirty="0" smtClean="0"/>
              <a:t>a patient </a:t>
            </a:r>
            <a:r>
              <a:rPr lang="en-US" dirty="0"/>
              <a:t>using the specific high pressure liquid chromatography technique or one of the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8955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FFECTS OF DISEASE STATES AND CONDITIONS ONCYCLOSPORINE PHARMACOKINETICS AND DOSING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6429" cy="4351338"/>
          </a:xfrm>
        </p:spPr>
        <p:txBody>
          <a:bodyPr>
            <a:normAutofit/>
          </a:bodyPr>
          <a:lstStyle/>
          <a:p>
            <a:r>
              <a:rPr lang="en-US" dirty="0"/>
              <a:t>Transplantation type does not appear to have a substantial effect on cyclosporine </a:t>
            </a:r>
            <a:r>
              <a:rPr lang="en-US" dirty="0" err="1"/>
              <a:t>pharma-cokinetics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overall mean for all transplant groups is a clearance of </a:t>
            </a:r>
            <a:r>
              <a:rPr lang="en-US" dirty="0">
                <a:solidFill>
                  <a:srgbClr val="0070C0"/>
                </a:solidFill>
              </a:rPr>
              <a:t>6 mL/min/kg, </a:t>
            </a:r>
            <a:r>
              <a:rPr lang="en-US" dirty="0" smtClean="0"/>
              <a:t>a volume </a:t>
            </a:r>
            <a:r>
              <a:rPr lang="en-US" dirty="0"/>
              <a:t>of distribution equal to </a:t>
            </a:r>
            <a:r>
              <a:rPr lang="en-US" dirty="0">
                <a:solidFill>
                  <a:srgbClr val="0070C0"/>
                </a:solidFill>
              </a:rPr>
              <a:t>5 L/kg</a:t>
            </a:r>
            <a:r>
              <a:rPr lang="en-US" dirty="0"/>
              <a:t>, and a </a:t>
            </a:r>
            <a:r>
              <a:rPr lang="en-US" dirty="0">
                <a:solidFill>
                  <a:srgbClr val="0070C0"/>
                </a:solidFill>
              </a:rPr>
              <a:t>half-life of 10 hours for </a:t>
            </a:r>
            <a:r>
              <a:rPr lang="en-US" dirty="0" smtClean="0">
                <a:solidFill>
                  <a:srgbClr val="0070C0"/>
                </a:solidFill>
              </a:rPr>
              <a:t>adults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Aver-age </a:t>
            </a:r>
            <a:r>
              <a:rPr lang="en-US" dirty="0">
                <a:solidFill>
                  <a:srgbClr val="0070C0"/>
                </a:solidFill>
              </a:rPr>
              <a:t>clearance is higher (10 mL/min/kg) and mean half-life is shorter (6 hours) in children(≤16 years old</a:t>
            </a:r>
            <a:r>
              <a:rPr lang="en-US" dirty="0" smtClean="0">
                <a:solidFill>
                  <a:srgbClr val="0070C0"/>
                </a:solidFill>
              </a:rPr>
              <a:t>).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1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r>
              <a:rPr lang="en-US" dirty="0"/>
              <a:t>Because the drug is primarily eliminated by hepatic metabolism, clearance is lower(</a:t>
            </a:r>
            <a:r>
              <a:rPr lang="en-US" dirty="0">
                <a:solidFill>
                  <a:srgbClr val="0070C0"/>
                </a:solidFill>
              </a:rPr>
              <a:t>3 mL/min/kg) and half-life prolonged (20 hours) in patients with liver failure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/>
              <a:t>Renal failure </a:t>
            </a:r>
            <a:r>
              <a:rPr lang="en-US" dirty="0">
                <a:solidFill>
                  <a:srgbClr val="0070C0"/>
                </a:solidFill>
              </a:rPr>
              <a:t>does not change cyclosporine pharmacokinetics</a:t>
            </a:r>
            <a:r>
              <a:rPr lang="en-US" dirty="0"/>
              <a:t>, and the drug is not sig-</a:t>
            </a:r>
            <a:r>
              <a:rPr lang="en-US" dirty="0" err="1"/>
              <a:t>nificantly</a:t>
            </a:r>
            <a:r>
              <a:rPr lang="en-US" dirty="0"/>
              <a:t> removed by hemodialysis or peritoneal </a:t>
            </a:r>
            <a:r>
              <a:rPr lang="en-US" dirty="0" smtClean="0"/>
              <a:t>dialysis.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63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261258"/>
            <a:ext cx="11698513" cy="6328228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VI </a:t>
            </a:r>
            <a:r>
              <a:rPr lang="en-US" dirty="0"/>
              <a:t>is a </a:t>
            </a:r>
            <a:r>
              <a:rPr lang="en-US" b="1" dirty="0"/>
              <a:t>37-year-old, 85-kg (6 </a:t>
            </a:r>
            <a:r>
              <a:rPr lang="en-US" b="1" dirty="0" err="1"/>
              <a:t>ft</a:t>
            </a:r>
            <a:r>
              <a:rPr lang="en-US" b="1" dirty="0"/>
              <a:t> 1 in) male </a:t>
            </a:r>
            <a:r>
              <a:rPr lang="en-US" dirty="0"/>
              <a:t>heart transplant patient who requires </a:t>
            </a:r>
            <a:r>
              <a:rPr lang="en-US" dirty="0" smtClean="0"/>
              <a:t>therapy </a:t>
            </a:r>
            <a:r>
              <a:rPr lang="en-US" dirty="0"/>
              <a:t>with oral cyclosporine. He has normal liver function. Suggest an initial </a:t>
            </a:r>
            <a:r>
              <a:rPr lang="en-US" dirty="0" smtClean="0"/>
              <a:t>dosage regimen </a:t>
            </a:r>
            <a:r>
              <a:rPr lang="en-US" dirty="0"/>
              <a:t>designed to achieve a steady-state cyclosporine </a:t>
            </a:r>
            <a:r>
              <a:rPr lang="en-US" dirty="0" smtClean="0"/>
              <a:t>concentration</a:t>
            </a:r>
          </a:p>
          <a:p>
            <a:r>
              <a:rPr lang="en-US" dirty="0" smtClean="0"/>
              <a:t> </a:t>
            </a:r>
            <a:r>
              <a:rPr lang="en-US" dirty="0"/>
              <a:t>equal to300 ng/</a:t>
            </a:r>
            <a:r>
              <a:rPr lang="en-US" dirty="0" err="1"/>
              <a:t>mL</a:t>
            </a:r>
            <a:r>
              <a:rPr lang="en-US" dirty="0" err="1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Pharmacokinetic Dosing </a:t>
            </a:r>
            <a:r>
              <a:rPr lang="en-US" dirty="0" smtClean="0"/>
              <a:t>Method</a:t>
            </a:r>
          </a:p>
          <a:p>
            <a:r>
              <a:rPr lang="en-US" b="1" dirty="0" smtClean="0"/>
              <a:t>1.Estimate </a:t>
            </a:r>
            <a:r>
              <a:rPr lang="en-US" b="1" dirty="0"/>
              <a:t>clearance according to disease states and conditions present in the patient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mean cyclosporine clearance for adult patients is </a:t>
            </a:r>
            <a:r>
              <a:rPr lang="en-US" b="1" dirty="0"/>
              <a:t>6 mL/min/kg. </a:t>
            </a:r>
            <a:endParaRPr lang="en-US" b="1" dirty="0" smtClean="0"/>
          </a:p>
          <a:p>
            <a:r>
              <a:rPr lang="en-US" dirty="0" smtClean="0"/>
              <a:t>The cyclosporine blood </a:t>
            </a:r>
            <a:r>
              <a:rPr lang="en-US" dirty="0"/>
              <a:t>clearance for this patient is expected to be 30.6 L/h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Cl = </a:t>
            </a:r>
            <a:r>
              <a:rPr lang="en-US" b="1" dirty="0">
                <a:solidFill>
                  <a:srgbClr val="FF0000"/>
                </a:solidFill>
              </a:rPr>
              <a:t>6 mL/min/kg ⋅85 kg ⋅(60 min/h / 1000 mL/L) = 30.6 L/h2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Compute </a:t>
            </a:r>
            <a:r>
              <a:rPr lang="en-US" dirty="0"/>
              <a:t>dosage regimen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 </a:t>
            </a:r>
            <a:r>
              <a:rPr lang="en-US" b="1" dirty="0">
                <a:solidFill>
                  <a:srgbClr val="FF0000"/>
                </a:solidFill>
              </a:rPr>
              <a:t>12-hour dosage interval </a:t>
            </a:r>
            <a:r>
              <a:rPr lang="en-US" dirty="0"/>
              <a:t>will be used for this patient.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D </a:t>
            </a:r>
            <a:r>
              <a:rPr lang="en-US" b="1" dirty="0">
                <a:solidFill>
                  <a:srgbClr val="FF0000"/>
                </a:solidFill>
              </a:rPr>
              <a:t>= (Css ⋅</a:t>
            </a:r>
            <a:r>
              <a:rPr lang="en-US" b="1" dirty="0" err="1">
                <a:solidFill>
                  <a:srgbClr val="FF0000"/>
                </a:solidFill>
              </a:rPr>
              <a:t>Cl⋅τ</a:t>
            </a:r>
            <a:r>
              <a:rPr lang="en-US" b="1" dirty="0">
                <a:solidFill>
                  <a:srgbClr val="FF0000"/>
                </a:solidFill>
              </a:rPr>
              <a:t>) / F </a:t>
            </a:r>
            <a:r>
              <a:rPr lang="en-US" dirty="0"/>
              <a:t>= (300 </a:t>
            </a:r>
            <a:r>
              <a:rPr lang="en-US" dirty="0" err="1"/>
              <a:t>μg</a:t>
            </a:r>
            <a:r>
              <a:rPr lang="en-US" dirty="0"/>
              <a:t>/L⋅30.6 L/h ⋅12 h) / (0.3 </a:t>
            </a:r>
            <a:r>
              <a:rPr lang="en-US" dirty="0" smtClean="0"/>
              <a:t>⋅1000μg/mg</a:t>
            </a:r>
            <a:r>
              <a:rPr lang="en-US" dirty="0"/>
              <a:t>) = 367 mg</a:t>
            </a:r>
            <a:r>
              <a:rPr lang="en-US" dirty="0" smtClean="0"/>
              <a:t>, rounded </a:t>
            </a:r>
            <a:r>
              <a:rPr lang="en-US" dirty="0"/>
              <a:t>to 400 mg every 12 hours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Cyclosporine </a:t>
            </a:r>
            <a:r>
              <a:rPr lang="en-US" dirty="0"/>
              <a:t>serum concentrations would be obtained on a daily basis with </a:t>
            </a:r>
            <a:r>
              <a:rPr lang="en-US" dirty="0" err="1"/>
              <a:t>steadystate</a:t>
            </a:r>
            <a:r>
              <a:rPr lang="en-US" dirty="0"/>
              <a:t> expected to occur in about 2 days (5 half-lives = 5 ⋅10 h = 50 h, or ~2 days).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115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43" y="449943"/>
            <a:ext cx="11422743" cy="57270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Literature-Based Recommended </a:t>
            </a:r>
            <a:r>
              <a:rPr lang="en-US" dirty="0" smtClean="0">
                <a:solidFill>
                  <a:srgbClr val="0070C0"/>
                </a:solidFill>
              </a:rPr>
              <a:t>Dosing</a:t>
            </a:r>
          </a:p>
          <a:p>
            <a:r>
              <a:rPr lang="en-US" dirty="0" smtClean="0"/>
              <a:t>1.Choose </a:t>
            </a:r>
            <a:r>
              <a:rPr lang="en-US" dirty="0"/>
              <a:t>cyclosporine dose based on disease states and conditions present in </a:t>
            </a:r>
            <a:r>
              <a:rPr lang="en-US" dirty="0" smtClean="0"/>
              <a:t>the patient </a:t>
            </a:r>
            <a:r>
              <a:rPr lang="en-US" dirty="0"/>
              <a:t>and transplant type.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cyclosporine oral dosage range for adult patients is </a:t>
            </a:r>
            <a:r>
              <a:rPr lang="en-US" dirty="0">
                <a:solidFill>
                  <a:srgbClr val="FF0000"/>
                </a:solidFill>
              </a:rPr>
              <a:t>8–18 mg/kg/d.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Because this is </a:t>
            </a:r>
            <a:r>
              <a:rPr lang="en-US" dirty="0"/>
              <a:t>a heart transplant patient, a dose in the middle of the range </a:t>
            </a:r>
            <a:r>
              <a:rPr lang="en-US" dirty="0">
                <a:solidFill>
                  <a:srgbClr val="FF0000"/>
                </a:solidFill>
              </a:rPr>
              <a:t>(10 mg/kg/d) </a:t>
            </a:r>
            <a:r>
              <a:rPr lang="en-US" dirty="0"/>
              <a:t>will </a:t>
            </a:r>
            <a:r>
              <a:rPr lang="en-US" dirty="0" smtClean="0"/>
              <a:t>be used </a:t>
            </a:r>
            <a:r>
              <a:rPr lang="en-US" dirty="0"/>
              <a:t>in order to avoid graft rejection.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initial cyclosporine dose for this patient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800 </a:t>
            </a:r>
            <a:r>
              <a:rPr lang="en-US" dirty="0">
                <a:solidFill>
                  <a:srgbClr val="FF0000"/>
                </a:solidFill>
              </a:rPr>
              <a:t>mg/d given as 400 mg every 12 hours: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Dose </a:t>
            </a:r>
            <a:r>
              <a:rPr lang="en-US" dirty="0">
                <a:solidFill>
                  <a:srgbClr val="FF0000"/>
                </a:solidFill>
              </a:rPr>
              <a:t>= 10 mg/kg/d ⋅85 kg = 850 mg/d</a:t>
            </a:r>
            <a:r>
              <a:rPr lang="en-US" dirty="0" smtClean="0">
                <a:solidFill>
                  <a:srgbClr val="FF0000"/>
                </a:solidFill>
              </a:rPr>
              <a:t>, rounded </a:t>
            </a:r>
            <a:r>
              <a:rPr lang="en-US" dirty="0">
                <a:solidFill>
                  <a:srgbClr val="FF0000"/>
                </a:solidFill>
              </a:rPr>
              <a:t>to 800 mg/d or 400 mg every 12 hours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Cyclosporine </a:t>
            </a:r>
            <a:r>
              <a:rPr lang="en-US" dirty="0">
                <a:solidFill>
                  <a:srgbClr val="FF0000"/>
                </a:solidFill>
              </a:rPr>
              <a:t>serum concentrations </a:t>
            </a:r>
            <a:r>
              <a:rPr lang="en-US" dirty="0"/>
              <a:t>would be obtained on a daily basis with steady </a:t>
            </a:r>
            <a:r>
              <a:rPr lang="en-US" dirty="0" smtClean="0"/>
              <a:t>state expected </a:t>
            </a:r>
            <a:r>
              <a:rPr lang="en-US" dirty="0">
                <a:solidFill>
                  <a:srgbClr val="FF0000"/>
                </a:solidFill>
              </a:rPr>
              <a:t>to occur after 2 days </a:t>
            </a:r>
            <a:r>
              <a:rPr lang="en-US" dirty="0"/>
              <a:t>(5 half-lives = 5 ⋅10 h = 50 h, or ~2 days) of treatment.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2807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0571"/>
            <a:ext cx="10515600" cy="55963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FL is a </a:t>
            </a:r>
            <a:r>
              <a:rPr lang="en-US" dirty="0">
                <a:solidFill>
                  <a:srgbClr val="0070C0"/>
                </a:solidFill>
              </a:rPr>
              <a:t>29-year-old, 78-kg (5 </a:t>
            </a:r>
            <a:r>
              <a:rPr lang="en-US" dirty="0" err="1">
                <a:solidFill>
                  <a:srgbClr val="0070C0"/>
                </a:solidFill>
              </a:rPr>
              <a:t>ft</a:t>
            </a:r>
            <a:r>
              <a:rPr lang="en-US" dirty="0">
                <a:solidFill>
                  <a:srgbClr val="0070C0"/>
                </a:solidFill>
              </a:rPr>
              <a:t> 11 in) </a:t>
            </a:r>
            <a:r>
              <a:rPr lang="en-US" dirty="0"/>
              <a:t>male liver transplant patient who requires </a:t>
            </a:r>
            <a:r>
              <a:rPr lang="en-US" dirty="0" smtClean="0"/>
              <a:t>therapy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oral cyclosporine</a:t>
            </a:r>
            <a:r>
              <a:rPr lang="en-US" dirty="0"/>
              <a:t>. He has </a:t>
            </a:r>
            <a:r>
              <a:rPr lang="en-US" dirty="0">
                <a:solidFill>
                  <a:srgbClr val="0070C0"/>
                </a:solidFill>
              </a:rPr>
              <a:t>poor liver function </a:t>
            </a:r>
            <a:r>
              <a:rPr lang="en-US" dirty="0"/>
              <a:t>because of his liver disease</a:t>
            </a:r>
            <a:r>
              <a:rPr lang="en-US" dirty="0" smtClean="0"/>
              <a:t>. Suggest </a:t>
            </a:r>
            <a:r>
              <a:rPr lang="en-US" dirty="0"/>
              <a:t>an initial cyclosporine dosage regimen to be started 24 hours before trans-plant surgery designed to achieve a steady-state cyclosporine concentration equal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0070C0"/>
                </a:solidFill>
              </a:rPr>
              <a:t>300 ng/mL</a:t>
            </a:r>
          </a:p>
          <a:p>
            <a:r>
              <a:rPr lang="en-US" dirty="0"/>
              <a:t>Pharmacokinetic Dosing </a:t>
            </a:r>
            <a:r>
              <a:rPr lang="en-US" dirty="0" smtClean="0"/>
              <a:t>Method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Cl </a:t>
            </a:r>
            <a:r>
              <a:rPr lang="en-US" dirty="0">
                <a:solidFill>
                  <a:srgbClr val="0070C0"/>
                </a:solidFill>
              </a:rPr>
              <a:t>=6 mL/min/kg ⋅78 kg ⋅(60 min/h / 1000 mL/L) =28.1 </a:t>
            </a:r>
            <a:r>
              <a:rPr lang="en-US" dirty="0" smtClean="0">
                <a:solidFill>
                  <a:srgbClr val="0070C0"/>
                </a:solidFill>
              </a:rPr>
              <a:t>L/h</a:t>
            </a:r>
          </a:p>
          <a:p>
            <a:r>
              <a:rPr lang="en-US" dirty="0" smtClean="0"/>
              <a:t>A </a:t>
            </a:r>
            <a:r>
              <a:rPr lang="en-US" dirty="0"/>
              <a:t>12-hour dosage interval will be used for this patient. 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D </a:t>
            </a:r>
            <a:r>
              <a:rPr lang="en-US" dirty="0">
                <a:solidFill>
                  <a:srgbClr val="0070C0"/>
                </a:solidFill>
              </a:rPr>
              <a:t>= (Css ⋅</a:t>
            </a:r>
            <a:r>
              <a:rPr lang="en-US" dirty="0" err="1">
                <a:solidFill>
                  <a:srgbClr val="0070C0"/>
                </a:solidFill>
              </a:rPr>
              <a:t>Cl⋅τ</a:t>
            </a:r>
            <a:r>
              <a:rPr lang="en-US" dirty="0">
                <a:solidFill>
                  <a:srgbClr val="0070C0"/>
                </a:solidFill>
              </a:rPr>
              <a:t>) / F </a:t>
            </a:r>
            <a:r>
              <a:rPr lang="en-US" dirty="0"/>
              <a:t>= (300 </a:t>
            </a:r>
            <a:r>
              <a:rPr lang="en-US" dirty="0" err="1"/>
              <a:t>μg</a:t>
            </a:r>
            <a:r>
              <a:rPr lang="en-US" dirty="0"/>
              <a:t>/L⋅28.1 L/h ⋅12 h) / (0.3 ⋅1000μg/mg) = 337 mg</a:t>
            </a:r>
            <a:r>
              <a:rPr lang="en-US" dirty="0" smtClean="0"/>
              <a:t>, rounded </a:t>
            </a:r>
            <a:r>
              <a:rPr lang="en-US" dirty="0"/>
              <a:t>to 300 mg every 12 hours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Cyclosporine </a:t>
            </a:r>
            <a:r>
              <a:rPr lang="en-US" dirty="0"/>
              <a:t>serum concentrations would be obtained on a daily basis with </a:t>
            </a:r>
            <a:r>
              <a:rPr lang="en-US" dirty="0" smtClean="0"/>
              <a:t>steady state </a:t>
            </a:r>
            <a:r>
              <a:rPr lang="en-US" dirty="0"/>
              <a:t>expected to occur in </a:t>
            </a:r>
            <a:r>
              <a:rPr lang="en-US" dirty="0">
                <a:solidFill>
                  <a:srgbClr val="0070C0"/>
                </a:solidFill>
              </a:rPr>
              <a:t>about 2 days </a:t>
            </a:r>
            <a:r>
              <a:rPr lang="en-US" dirty="0"/>
              <a:t>(5 half-lives = 5 ⋅10 h = 50 h, or ~2 days).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8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686" y="290286"/>
            <a:ext cx="10515600" cy="613954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Literature-Based Recommended </a:t>
            </a:r>
            <a:r>
              <a:rPr lang="en-US" b="1" dirty="0" smtClean="0">
                <a:solidFill>
                  <a:srgbClr val="0070C0"/>
                </a:solidFill>
              </a:rPr>
              <a:t>Dosing</a:t>
            </a:r>
          </a:p>
          <a:p>
            <a:r>
              <a:rPr lang="en-US" dirty="0" smtClean="0"/>
              <a:t>.Choose </a:t>
            </a:r>
            <a:r>
              <a:rPr lang="en-US" dirty="0"/>
              <a:t>cyclosporine dose based on disease states and conditions present in </a:t>
            </a:r>
            <a:r>
              <a:rPr lang="en-US" dirty="0" smtClean="0"/>
              <a:t>the patient </a:t>
            </a:r>
            <a:r>
              <a:rPr lang="en-US" dirty="0"/>
              <a:t>and transplant type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cyclosporine oral dosage range for adult patients is 8–18 mg/kg/d. Because </a:t>
            </a:r>
            <a:r>
              <a:rPr lang="en-US" dirty="0" smtClean="0"/>
              <a:t>this is </a:t>
            </a:r>
            <a:r>
              <a:rPr lang="en-US" dirty="0"/>
              <a:t>a liver transplant patient, a dose in the middle of the range (10 mg/kg/d) will be </a:t>
            </a:r>
            <a:r>
              <a:rPr lang="en-US" dirty="0" smtClean="0"/>
              <a:t>used in </a:t>
            </a:r>
            <a:r>
              <a:rPr lang="en-US" dirty="0"/>
              <a:t>order to avoid graft rejection.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initial cyclosporine dose for this patient is 800 mg/</a:t>
            </a:r>
            <a:r>
              <a:rPr lang="en-US" dirty="0" err="1"/>
              <a:t>dgiven</a:t>
            </a:r>
            <a:r>
              <a:rPr lang="en-US" dirty="0"/>
              <a:t> as </a:t>
            </a:r>
            <a:r>
              <a:rPr lang="en-US" dirty="0">
                <a:solidFill>
                  <a:srgbClr val="0070C0"/>
                </a:solidFill>
              </a:rPr>
              <a:t>400 mg every 12 hours: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Dose = 10 mg/kg/d ⋅78 kg = 780 mg/d, </a:t>
            </a:r>
            <a:r>
              <a:rPr lang="en-US" dirty="0"/>
              <a:t>rounded </a:t>
            </a:r>
            <a:r>
              <a:rPr lang="en-US" dirty="0" smtClean="0"/>
              <a:t>to 800 </a:t>
            </a:r>
            <a:r>
              <a:rPr lang="en-US" dirty="0"/>
              <a:t>mg/d or 400 mg every 12 hours</a:t>
            </a:r>
            <a:r>
              <a:rPr lang="en-US" dirty="0" smtClean="0"/>
              <a:t>. Cyclosporine </a:t>
            </a:r>
            <a:r>
              <a:rPr lang="en-US" dirty="0"/>
              <a:t>serum concentrations would be obtained on a daily basis with </a:t>
            </a:r>
            <a:r>
              <a:rPr lang="en-US" dirty="0" err="1"/>
              <a:t>steadystate</a:t>
            </a:r>
            <a:r>
              <a:rPr lang="en-US" dirty="0"/>
              <a:t> expected to occur after </a:t>
            </a:r>
            <a:r>
              <a:rPr lang="en-US" dirty="0">
                <a:solidFill>
                  <a:srgbClr val="0070C0"/>
                </a:solidFill>
              </a:rPr>
              <a:t>2 days (5 half-lives = 5 ⋅10 h = 50 h, or ~2 days) </a:t>
            </a:r>
            <a:r>
              <a:rPr lang="en-US" dirty="0" smtClean="0">
                <a:solidFill>
                  <a:srgbClr val="0070C0"/>
                </a:solidFill>
              </a:rPr>
              <a:t>of treatment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18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5771"/>
            <a:ext cx="10515600" cy="5901192"/>
          </a:xfrm>
        </p:spPr>
        <p:txBody>
          <a:bodyPr/>
          <a:lstStyle/>
          <a:p>
            <a:r>
              <a:rPr lang="en-US" dirty="0"/>
              <a:t>Patient FL (please see problem 5) is </a:t>
            </a:r>
            <a:r>
              <a:rPr lang="en-US" dirty="0">
                <a:solidFill>
                  <a:srgbClr val="0070C0"/>
                </a:solidFill>
              </a:rPr>
              <a:t>10 days </a:t>
            </a:r>
            <a:r>
              <a:rPr lang="en-US" dirty="0" err="1">
                <a:solidFill>
                  <a:srgbClr val="0070C0"/>
                </a:solidFill>
              </a:rPr>
              <a:t>postsurgery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for a liver transplantation</a:t>
            </a:r>
            <a:r>
              <a:rPr lang="en-US" dirty="0" smtClean="0"/>
              <a:t>. He </a:t>
            </a:r>
            <a:r>
              <a:rPr lang="en-US" dirty="0"/>
              <a:t>was prescribed </a:t>
            </a:r>
            <a:r>
              <a:rPr lang="en-US" dirty="0">
                <a:solidFill>
                  <a:srgbClr val="0070C0"/>
                </a:solidFill>
              </a:rPr>
              <a:t>400 mg every 12 hours </a:t>
            </a:r>
            <a:r>
              <a:rPr lang="en-US" dirty="0"/>
              <a:t>of cyclosporine capsules since </a:t>
            </a:r>
            <a:r>
              <a:rPr lang="en-US" dirty="0" err="1"/>
              <a:t>transplanta-tion</a:t>
            </a:r>
            <a:r>
              <a:rPr lang="en-US" dirty="0"/>
              <a:t>, and the steady-state cyclosporine concentration equals </a:t>
            </a:r>
            <a:r>
              <a:rPr lang="en-US" dirty="0">
                <a:solidFill>
                  <a:srgbClr val="0070C0"/>
                </a:solidFill>
              </a:rPr>
              <a:t>531 ng/</a:t>
            </a:r>
            <a:r>
              <a:rPr lang="en-US" dirty="0" err="1">
                <a:solidFill>
                  <a:srgbClr val="0070C0"/>
                </a:solidFill>
              </a:rPr>
              <a:t>mL</a:t>
            </a:r>
            <a:r>
              <a:rPr lang="en-US" dirty="0" err="1"/>
              <a:t>.</a:t>
            </a:r>
            <a:r>
              <a:rPr lang="en-US" dirty="0"/>
              <a:t> The </a:t>
            </a:r>
            <a:r>
              <a:rPr lang="en-US" dirty="0" err="1"/>
              <a:t>patientis</a:t>
            </a:r>
            <a:r>
              <a:rPr lang="en-US" dirty="0"/>
              <a:t> assessed to be compliant with his dosage regimen. Suggest a cyclosporine </a:t>
            </a:r>
            <a:r>
              <a:rPr lang="en-US" dirty="0" smtClean="0"/>
              <a:t>dosage regimen </a:t>
            </a:r>
            <a:r>
              <a:rPr lang="en-US" dirty="0"/>
              <a:t>designed to achieve a steady-state cyclosporine concentration of </a:t>
            </a:r>
            <a:r>
              <a:rPr lang="en-US" dirty="0">
                <a:solidFill>
                  <a:srgbClr val="0070C0"/>
                </a:solidFill>
              </a:rPr>
              <a:t>250 ng/</a:t>
            </a:r>
            <a:r>
              <a:rPr lang="en-US" dirty="0" err="1">
                <a:solidFill>
                  <a:srgbClr val="0070C0"/>
                </a:solidFill>
              </a:rPr>
              <a:t>mL.</a:t>
            </a:r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7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2857"/>
            <a:ext cx="10515600" cy="5814106"/>
          </a:xfrm>
        </p:spPr>
        <p:txBody>
          <a:bodyPr>
            <a:normAutofit/>
          </a:bodyPr>
          <a:lstStyle/>
          <a:p>
            <a:r>
              <a:rPr lang="en-US" dirty="0" smtClean="0"/>
              <a:t>linear </a:t>
            </a:r>
            <a:r>
              <a:rPr lang="en-US" dirty="0"/>
              <a:t>Pharmacokinetics </a:t>
            </a:r>
            <a:r>
              <a:rPr lang="en-US" dirty="0" smtClean="0"/>
              <a:t>Method</a:t>
            </a:r>
          </a:p>
          <a:p>
            <a:r>
              <a:rPr lang="en-US" dirty="0" smtClean="0"/>
              <a:t> (</a:t>
            </a:r>
            <a:r>
              <a:rPr lang="en-US" dirty="0" err="1"/>
              <a:t>totaldaily</a:t>
            </a:r>
            <a:r>
              <a:rPr lang="en-US" dirty="0"/>
              <a:t> dose = 400 mg/dose ⋅2 doses/d = 800 mg/d</a:t>
            </a:r>
            <a:r>
              <a:rPr lang="en-US" dirty="0" smtClean="0"/>
              <a:t>):</a:t>
            </a:r>
          </a:p>
          <a:p>
            <a:r>
              <a:rPr lang="en-US" dirty="0" err="1" smtClean="0"/>
              <a:t>Dnew</a:t>
            </a:r>
            <a:r>
              <a:rPr lang="en-US" dirty="0"/>
              <a:t>=(</a:t>
            </a:r>
            <a:r>
              <a:rPr lang="en-US" dirty="0" err="1" smtClean="0"/>
              <a:t>Css,new</a:t>
            </a:r>
            <a:r>
              <a:rPr lang="en-US" dirty="0" smtClean="0"/>
              <a:t>/</a:t>
            </a:r>
            <a:r>
              <a:rPr lang="en-US" dirty="0" err="1" smtClean="0"/>
              <a:t>Css,old</a:t>
            </a:r>
            <a:r>
              <a:rPr lang="en-US" dirty="0" smtClean="0"/>
              <a:t>)</a:t>
            </a:r>
            <a:r>
              <a:rPr lang="en-US" dirty="0" err="1" smtClean="0"/>
              <a:t>Dold</a:t>
            </a:r>
            <a:endParaRPr lang="en-US" dirty="0" smtClean="0"/>
          </a:p>
          <a:p>
            <a:r>
              <a:rPr lang="en-US" dirty="0" smtClean="0"/>
              <a:t>=(</a:t>
            </a:r>
            <a:r>
              <a:rPr lang="en-US" dirty="0"/>
              <a:t>250 ng/mL / 531 ng/mL) 800 mg/d=377 mg/d, rounded to 400 </a:t>
            </a:r>
            <a:r>
              <a:rPr lang="en-US" dirty="0" smtClean="0"/>
              <a:t>mg/d</a:t>
            </a:r>
          </a:p>
          <a:p>
            <a:r>
              <a:rPr lang="en-US" dirty="0" smtClean="0"/>
              <a:t>The </a:t>
            </a:r>
            <a:r>
              <a:rPr lang="en-US" dirty="0"/>
              <a:t>new suggested dose would be 400 mg/d or 200 mg every 12 hours </a:t>
            </a:r>
            <a:r>
              <a:rPr lang="en-US" dirty="0" err="1"/>
              <a:t>ofcyclosporine</a:t>
            </a:r>
            <a:r>
              <a:rPr lang="en-US" dirty="0"/>
              <a:t> capsules to be started at the next scheduled dosing time</a:t>
            </a:r>
            <a:r>
              <a:rPr lang="en-US" dirty="0" smtClean="0"/>
              <a:t>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9266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057"/>
            <a:ext cx="10773229" cy="5610906"/>
          </a:xfrm>
        </p:spPr>
        <p:txBody>
          <a:bodyPr/>
          <a:lstStyle/>
          <a:p>
            <a:r>
              <a:rPr lang="en-US" dirty="0"/>
              <a:t>A steady-state trough cyclosporine serum concentration should be measured </a:t>
            </a:r>
            <a:r>
              <a:rPr lang="en-US" dirty="0" err="1"/>
              <a:t>aftersteady</a:t>
            </a:r>
            <a:r>
              <a:rPr lang="en-US" dirty="0"/>
              <a:t> state is attained in 3–5 half-lives. </a:t>
            </a:r>
            <a:endParaRPr lang="en-US" dirty="0" smtClean="0"/>
          </a:p>
          <a:p>
            <a:r>
              <a:rPr lang="en-US" dirty="0" smtClean="0"/>
              <a:t>Since </a:t>
            </a:r>
            <a:r>
              <a:rPr lang="en-US" dirty="0"/>
              <a:t>the patient is expected to have a </a:t>
            </a:r>
            <a:r>
              <a:rPr lang="en-US" dirty="0" smtClean="0"/>
              <a:t>half-life equal </a:t>
            </a:r>
            <a:r>
              <a:rPr lang="en-US" dirty="0"/>
              <a:t>to 10 hours, the cyclosporine steady-state concentration could be obtained </a:t>
            </a:r>
            <a:r>
              <a:rPr lang="en-US" dirty="0" err="1"/>
              <a:t>anytimeafter</a:t>
            </a:r>
            <a:r>
              <a:rPr lang="en-US" dirty="0"/>
              <a:t> the second day of dosing (5 half-lives =5⋅10 h =50 h). </a:t>
            </a:r>
            <a:endParaRPr lang="en-US" dirty="0" smtClean="0"/>
          </a:p>
          <a:p>
            <a:r>
              <a:rPr lang="en-US" dirty="0" smtClean="0"/>
              <a:t>Cyclosporine </a:t>
            </a:r>
            <a:r>
              <a:rPr lang="en-US" dirty="0" err="1"/>
              <a:t>concentra-tions</a:t>
            </a:r>
            <a:r>
              <a:rPr lang="en-US" dirty="0"/>
              <a:t> should also be measured if the patient experiences signs or symptoms of </a:t>
            </a:r>
            <a:r>
              <a:rPr lang="en-US" dirty="0" err="1"/>
              <a:t>graftrejection</a:t>
            </a:r>
            <a:r>
              <a:rPr lang="en-US" dirty="0"/>
              <a:t>, or if the patient develops potential signs or symptoms of cyclosporine toxicity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132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0914"/>
            <a:ext cx="10515600" cy="5756049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Pharmacokinetic Parameter </a:t>
            </a:r>
            <a:r>
              <a:rPr lang="en-US" dirty="0" smtClean="0">
                <a:solidFill>
                  <a:srgbClr val="0070C0"/>
                </a:solidFill>
              </a:rPr>
              <a:t>Method</a:t>
            </a:r>
          </a:p>
          <a:p>
            <a:r>
              <a:rPr lang="en-US" dirty="0" smtClean="0"/>
              <a:t>The </a:t>
            </a:r>
            <a:r>
              <a:rPr lang="en-US" dirty="0"/>
              <a:t>patient would be expected to achieve steady-state conditions after the </a:t>
            </a:r>
            <a:r>
              <a:rPr lang="en-US" dirty="0" smtClean="0"/>
              <a:t>second day </a:t>
            </a:r>
            <a:r>
              <a:rPr lang="en-US" dirty="0"/>
              <a:t>(5 t1/2=5⋅10 h =50 h or 2 days) of therapy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Cl </a:t>
            </a:r>
            <a:r>
              <a:rPr lang="en-US" dirty="0">
                <a:solidFill>
                  <a:srgbClr val="0070C0"/>
                </a:solidFill>
              </a:rPr>
              <a:t>=[F(D/τ)] / Css </a:t>
            </a:r>
            <a:r>
              <a:rPr lang="en-US" dirty="0"/>
              <a:t>=[0.3⋅(400 mg/12 h) ⋅1000μg/mg] / (531 </a:t>
            </a:r>
            <a:r>
              <a:rPr lang="en-US" dirty="0" err="1"/>
              <a:t>μg</a:t>
            </a:r>
            <a:r>
              <a:rPr lang="en-US" dirty="0"/>
              <a:t>/L)=18.8 L/h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 </a:t>
            </a:r>
            <a:r>
              <a:rPr lang="en-US" dirty="0">
                <a:solidFill>
                  <a:srgbClr val="0070C0"/>
                </a:solidFill>
              </a:rPr>
              <a:t>=(</a:t>
            </a:r>
            <a:r>
              <a:rPr lang="en-US" dirty="0" err="1">
                <a:solidFill>
                  <a:srgbClr val="0070C0"/>
                </a:solidFill>
              </a:rPr>
              <a:t>Css⋅Cl⋅τ</a:t>
            </a:r>
            <a:r>
              <a:rPr lang="en-US" dirty="0">
                <a:solidFill>
                  <a:srgbClr val="0070C0"/>
                </a:solidFill>
              </a:rPr>
              <a:t>) / F </a:t>
            </a:r>
            <a:r>
              <a:rPr lang="en-US" dirty="0"/>
              <a:t>=(250μg/L⋅18.8 L/h ⋅12 h) / (0.3 ⋅1000μg/mg)=188 mg, rounded to 200 mg every 12 hours.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7894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4114"/>
            <a:ext cx="10515600" cy="5552849"/>
          </a:xfrm>
        </p:spPr>
        <p:txBody>
          <a:bodyPr/>
          <a:lstStyle/>
          <a:p>
            <a:r>
              <a:rPr lang="en-US" dirty="0"/>
              <a:t>specific immunoassays will be lower than that determined using a nonspecific </a:t>
            </a:r>
            <a:r>
              <a:rPr lang="en-US" dirty="0" err="1"/>
              <a:t>immunoas</a:t>
            </a:r>
            <a:r>
              <a:rPr lang="en-US" dirty="0"/>
              <a:t>-say</a:t>
            </a:r>
            <a:r>
              <a:rPr lang="en-US" dirty="0" smtClean="0"/>
              <a:t>.</a:t>
            </a:r>
          </a:p>
          <a:p>
            <a:endParaRPr lang="ar-IQ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629" y="1524000"/>
            <a:ext cx="10715171" cy="503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5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 7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 is a 22-year-old, 67-kg female (5 </a:t>
            </a:r>
            <a:r>
              <a:rPr lang="en-US" dirty="0" err="1"/>
              <a:t>ft</a:t>
            </a:r>
            <a:r>
              <a:rPr lang="en-US" dirty="0"/>
              <a:t> 5 in) renal transplant patient who </a:t>
            </a:r>
            <a:r>
              <a:rPr lang="en-US" dirty="0" smtClean="0"/>
              <a:t>requires therapy </a:t>
            </a:r>
            <a:r>
              <a:rPr lang="en-US" dirty="0"/>
              <a:t>with oral cyclosporine. She is 36 hours post transplantation procedure, </a:t>
            </a:r>
            <a:r>
              <a:rPr lang="en-US" dirty="0" smtClean="0"/>
              <a:t>and the </a:t>
            </a:r>
            <a:r>
              <a:rPr lang="en-US" dirty="0"/>
              <a:t>transplanted kidney is beginning to function normally. Her liver function is nor-mal. Suggest an initial cyclosporine dosage regimen designed to achieve a steady-state cyclosporine concentration equal to 200 ng/</a:t>
            </a:r>
            <a:r>
              <a:rPr lang="en-US" dirty="0" err="1"/>
              <a:t>mL.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7655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261257"/>
            <a:ext cx="10874829" cy="5915706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1</a:t>
            </a:r>
            <a:r>
              <a:rPr lang="en-GB" baseline="30000" dirty="0" smtClean="0">
                <a:solidFill>
                  <a:srgbClr val="FF0000"/>
                </a:solidFill>
              </a:rPr>
              <a:t>st</a:t>
            </a:r>
            <a:r>
              <a:rPr lang="en-GB" dirty="0" smtClean="0">
                <a:solidFill>
                  <a:srgbClr val="FF0000"/>
                </a:solidFill>
              </a:rPr>
              <a:t> method</a:t>
            </a:r>
          </a:p>
          <a:p>
            <a:r>
              <a:rPr lang="en-GB" dirty="0" smtClean="0"/>
              <a:t>24.1 </a:t>
            </a:r>
            <a:r>
              <a:rPr lang="en-GB" dirty="0"/>
              <a:t>L/h: Cl = 6 mL/min/kg ⋅67 kg ⋅(60 min/h / 1000 mL/L) = 24.1 L/h.2.Compute dosage regimen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12-hour dosage interval will be used for this patient. </a:t>
            </a:r>
            <a:endParaRPr lang="en-GB" dirty="0" smtClean="0"/>
          </a:p>
          <a:p>
            <a:r>
              <a:rPr lang="en-GB" dirty="0" smtClean="0"/>
              <a:t>D </a:t>
            </a:r>
            <a:r>
              <a:rPr lang="en-GB" dirty="0"/>
              <a:t>= (</a:t>
            </a:r>
            <a:r>
              <a:rPr lang="en-GB" dirty="0" err="1"/>
              <a:t>Css</a:t>
            </a:r>
            <a:r>
              <a:rPr lang="en-GB" dirty="0"/>
              <a:t> ⋅Cl⋅</a:t>
            </a:r>
            <a:r>
              <a:rPr lang="el-GR" dirty="0"/>
              <a:t>τ) / </a:t>
            </a:r>
            <a:r>
              <a:rPr lang="en-GB" dirty="0"/>
              <a:t>F = (200 </a:t>
            </a:r>
            <a:r>
              <a:rPr lang="el-GR" dirty="0"/>
              <a:t>μ</a:t>
            </a:r>
            <a:r>
              <a:rPr lang="en-GB" dirty="0"/>
              <a:t>g/L⋅24.1 L/h ⋅12 h) / (0.3 ⋅1000</a:t>
            </a:r>
            <a:r>
              <a:rPr lang="el-GR" dirty="0"/>
              <a:t>μ</a:t>
            </a:r>
            <a:r>
              <a:rPr lang="en-GB" dirty="0"/>
              <a:t>g/mg) = 193 </a:t>
            </a:r>
            <a:r>
              <a:rPr lang="en-GB" dirty="0" err="1"/>
              <a:t>mg,rounded</a:t>
            </a:r>
            <a:r>
              <a:rPr lang="en-GB" dirty="0"/>
              <a:t> to 200 mg every 12 </a:t>
            </a:r>
            <a:r>
              <a:rPr lang="en-GB" dirty="0" smtClean="0"/>
              <a:t>hours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2</a:t>
            </a:r>
            <a:r>
              <a:rPr lang="en-GB" baseline="30000" dirty="0" smtClean="0">
                <a:solidFill>
                  <a:srgbClr val="FF0000"/>
                </a:solidFill>
              </a:rPr>
              <a:t>nd</a:t>
            </a:r>
            <a:r>
              <a:rPr lang="en-GB" dirty="0" smtClean="0">
                <a:solidFill>
                  <a:srgbClr val="FF0000"/>
                </a:solidFill>
              </a:rPr>
              <a:t> method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US" dirty="0"/>
              <a:t>Dose = 8 mg/kg/d ⋅67 kg = 536 mg/d, rounded to 500 mg/d or 200 </a:t>
            </a:r>
            <a:r>
              <a:rPr lang="en-US" dirty="0" err="1"/>
              <a:t>mgevery</a:t>
            </a:r>
            <a:r>
              <a:rPr lang="en-US" dirty="0"/>
              <a:t> morning and 300 mg every evening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0462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0229"/>
            <a:ext cx="10515600" cy="5436734"/>
          </a:xfrm>
        </p:spPr>
        <p:txBody>
          <a:bodyPr/>
          <a:lstStyle/>
          <a:p>
            <a:r>
              <a:rPr lang="en-US" dirty="0"/>
              <a:t>Patient PH (please see problem 7) was prescribed </a:t>
            </a:r>
            <a:r>
              <a:rPr lang="en-US" dirty="0">
                <a:solidFill>
                  <a:srgbClr val="0070C0"/>
                </a:solidFill>
              </a:rPr>
              <a:t>200 mg every 12 hours </a:t>
            </a:r>
            <a:r>
              <a:rPr lang="en-US" dirty="0" smtClean="0"/>
              <a:t>of cyclosporine capsules </a:t>
            </a:r>
            <a:r>
              <a:rPr lang="en-US" dirty="0"/>
              <a:t>for 3 days, and the steady-state cyclosporine </a:t>
            </a:r>
            <a:r>
              <a:rPr lang="en-US" dirty="0" smtClean="0"/>
              <a:t>concentration equals </a:t>
            </a:r>
            <a:r>
              <a:rPr lang="en-US" dirty="0">
                <a:solidFill>
                  <a:srgbClr val="0070C0"/>
                </a:solidFill>
              </a:rPr>
              <a:t>125 ng/</a:t>
            </a:r>
            <a:r>
              <a:rPr lang="en-US" dirty="0" err="1">
                <a:solidFill>
                  <a:srgbClr val="0070C0"/>
                </a:solidFill>
              </a:rPr>
              <a:t>mL</a:t>
            </a:r>
            <a:r>
              <a:rPr lang="en-US" dirty="0" err="1" smtClean="0"/>
              <a:t>.</a:t>
            </a:r>
            <a:r>
              <a:rPr lang="en-US" dirty="0" smtClean="0"/>
              <a:t> The </a:t>
            </a:r>
            <a:r>
              <a:rPr lang="en-US" dirty="0"/>
              <a:t>patient is assessed to be compliant with her dosage </a:t>
            </a:r>
            <a:r>
              <a:rPr lang="en-US" dirty="0" err="1"/>
              <a:t>regi</a:t>
            </a:r>
            <a:r>
              <a:rPr lang="en-US" dirty="0"/>
              <a:t>-men. Suggest a cyclosporine dosage regimen designed to achieve a </a:t>
            </a:r>
            <a:r>
              <a:rPr lang="en-US" dirty="0" smtClean="0"/>
              <a:t>steady-state cyclosporine </a:t>
            </a:r>
            <a:r>
              <a:rPr lang="en-US" dirty="0"/>
              <a:t>concentration of </a:t>
            </a:r>
            <a:r>
              <a:rPr lang="en-US" dirty="0">
                <a:solidFill>
                  <a:srgbClr val="0070C0"/>
                </a:solidFill>
              </a:rPr>
              <a:t>200 </a:t>
            </a:r>
            <a:r>
              <a:rPr lang="en-US" dirty="0" smtClean="0">
                <a:solidFill>
                  <a:srgbClr val="0070C0"/>
                </a:solidFill>
              </a:rPr>
              <a:t>ng/mL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Cl =[F(D/</a:t>
            </a:r>
            <a:r>
              <a:rPr lang="el-GR" dirty="0"/>
              <a:t>τ)] / </a:t>
            </a:r>
            <a:r>
              <a:rPr lang="en-GB" dirty="0" err="1"/>
              <a:t>Css</a:t>
            </a:r>
            <a:r>
              <a:rPr lang="en-GB" dirty="0"/>
              <a:t> =[0.3⋅(200 mg/12 h) ⋅1000</a:t>
            </a:r>
            <a:r>
              <a:rPr lang="el-GR" dirty="0"/>
              <a:t>μ</a:t>
            </a:r>
            <a:r>
              <a:rPr lang="en-GB" dirty="0"/>
              <a:t>g/mg] / (125 </a:t>
            </a:r>
            <a:r>
              <a:rPr lang="el-GR" dirty="0"/>
              <a:t>μ</a:t>
            </a:r>
            <a:r>
              <a:rPr lang="en-GB" dirty="0"/>
              <a:t>g/L)=40 L/h</a:t>
            </a:r>
          </a:p>
          <a:p>
            <a:r>
              <a:rPr lang="en-GB" dirty="0"/>
              <a:t>D =(</a:t>
            </a:r>
            <a:r>
              <a:rPr lang="en-GB" dirty="0" err="1"/>
              <a:t>Css⋅Cl</a:t>
            </a:r>
            <a:r>
              <a:rPr lang="en-GB" dirty="0"/>
              <a:t>⋅</a:t>
            </a:r>
            <a:r>
              <a:rPr lang="el-GR" dirty="0"/>
              <a:t>τ) / </a:t>
            </a:r>
            <a:r>
              <a:rPr lang="en-GB" dirty="0"/>
              <a:t>F =(200</a:t>
            </a:r>
            <a:r>
              <a:rPr lang="el-GR" dirty="0"/>
              <a:t>μ</a:t>
            </a:r>
            <a:r>
              <a:rPr lang="en-GB" dirty="0"/>
              <a:t>g/L⋅40 L/h ⋅12 h) / (0.3 ⋅1000</a:t>
            </a:r>
            <a:r>
              <a:rPr lang="el-GR" dirty="0"/>
              <a:t>μ</a:t>
            </a:r>
            <a:r>
              <a:rPr lang="en-GB" dirty="0"/>
              <a:t>g/mg)=320 mg, rounded to 300 mg every 12 hours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0985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CLINICAL MONITORING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Hematopoietic </a:t>
            </a:r>
            <a:r>
              <a:rPr lang="en-GB" dirty="0"/>
              <a:t>stem cell transplantation patients should be monitored for the signs </a:t>
            </a:r>
            <a:r>
              <a:rPr lang="en-GB" dirty="0" smtClean="0"/>
              <a:t>and symptoms </a:t>
            </a:r>
            <a:r>
              <a:rPr lang="en-GB" dirty="0"/>
              <a:t>associated with</a:t>
            </a:r>
            <a:r>
              <a:rPr lang="en-GB" dirty="0">
                <a:solidFill>
                  <a:srgbClr val="0070C0"/>
                </a:solidFill>
              </a:rPr>
              <a:t> graft-versus-host </a:t>
            </a:r>
            <a:r>
              <a:rPr lang="en-GB" dirty="0" smtClean="0">
                <a:solidFill>
                  <a:srgbClr val="0070C0"/>
                </a:solidFill>
              </a:rPr>
              <a:t>disease.</a:t>
            </a:r>
          </a:p>
          <a:p>
            <a:r>
              <a:rPr lang="en-GB" dirty="0" smtClean="0"/>
              <a:t>These </a:t>
            </a:r>
            <a:r>
              <a:rPr lang="en-GB" dirty="0"/>
              <a:t>include a generalized </a:t>
            </a:r>
            <a:r>
              <a:rPr lang="en-GB" dirty="0" err="1"/>
              <a:t>macu-lopapular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skin rash, </a:t>
            </a:r>
            <a:r>
              <a:rPr lang="en-GB" dirty="0" err="1">
                <a:solidFill>
                  <a:srgbClr val="0070C0"/>
                </a:solidFill>
              </a:rPr>
              <a:t>diarrhea</a:t>
            </a:r>
            <a:r>
              <a:rPr lang="en-GB" dirty="0">
                <a:solidFill>
                  <a:srgbClr val="0070C0"/>
                </a:solidFill>
              </a:rPr>
              <a:t>, abdominal pain,</a:t>
            </a:r>
            <a:r>
              <a:rPr lang="en-GB" dirty="0"/>
              <a:t> ileus, </a:t>
            </a:r>
            <a:r>
              <a:rPr lang="en-GB" dirty="0" err="1"/>
              <a:t>hyperbilirubinemia</a:t>
            </a:r>
            <a:r>
              <a:rPr lang="en-GB" dirty="0"/>
              <a:t>, and increased </a:t>
            </a:r>
            <a:r>
              <a:rPr lang="en-GB" dirty="0" smtClean="0"/>
              <a:t>liver function </a:t>
            </a:r>
            <a:r>
              <a:rPr lang="en-GB" dirty="0"/>
              <a:t>tests (serum transaminases and alkaline phosphatase</a:t>
            </a:r>
            <a:r>
              <a:rPr lang="en-GB" dirty="0" smtClean="0"/>
              <a:t>).</a:t>
            </a:r>
          </a:p>
          <a:p>
            <a:r>
              <a:rPr lang="en-GB" dirty="0" smtClean="0"/>
              <a:t> </a:t>
            </a:r>
            <a:r>
              <a:rPr lang="en-GB" dirty="0"/>
              <a:t>Patients with severe </a:t>
            </a:r>
            <a:r>
              <a:rPr lang="en-GB" dirty="0" smtClean="0"/>
              <a:t>chronic graft-versus-host </a:t>
            </a:r>
            <a:r>
              <a:rPr lang="en-GB" dirty="0"/>
              <a:t>disease may have involvement of the skin, liver, eyes, mouth, </a:t>
            </a:r>
            <a:r>
              <a:rPr lang="en-GB" dirty="0" err="1"/>
              <a:t>esophagus,or</a:t>
            </a:r>
            <a:r>
              <a:rPr lang="en-GB" dirty="0"/>
              <a:t> other organs similar to what might be seen with systemic autoimmune diseases.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0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/>
          <a:lstStyle/>
          <a:p>
            <a:r>
              <a:rPr lang="en-GB" dirty="0"/>
              <a:t>Solid organ transplant patients should be monitored for </a:t>
            </a:r>
            <a:r>
              <a:rPr lang="en-GB" dirty="0">
                <a:solidFill>
                  <a:srgbClr val="0070C0"/>
                </a:solidFill>
              </a:rPr>
              <a:t>graft rejection consistent </a:t>
            </a:r>
            <a:r>
              <a:rPr lang="en-GB" dirty="0" smtClean="0">
                <a:solidFill>
                  <a:srgbClr val="0070C0"/>
                </a:solidFill>
              </a:rPr>
              <a:t>with the </a:t>
            </a:r>
            <a:r>
              <a:rPr lang="en-GB" dirty="0">
                <a:solidFill>
                  <a:srgbClr val="0070C0"/>
                </a:solidFill>
              </a:rPr>
              <a:t>transplanted organ</a:t>
            </a:r>
            <a:r>
              <a:rPr lang="en-GB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GB" dirty="0" smtClean="0"/>
              <a:t> </a:t>
            </a:r>
            <a:r>
              <a:rPr lang="en-GB" dirty="0">
                <a:solidFill>
                  <a:srgbClr val="0070C0"/>
                </a:solidFill>
              </a:rPr>
              <a:t>For renal transplant patients, increased serum creatinine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dirty="0" err="1" smtClean="0">
                <a:solidFill>
                  <a:srgbClr val="0070C0"/>
                </a:solidFill>
              </a:rPr>
              <a:t>azotemia</a:t>
            </a:r>
            <a:r>
              <a:rPr lang="en-GB" dirty="0">
                <a:solidFill>
                  <a:srgbClr val="0070C0"/>
                </a:solidFill>
              </a:rPr>
              <a:t>, hypertension,</a:t>
            </a:r>
            <a:r>
              <a:rPr lang="en-GB" dirty="0"/>
              <a:t> </a:t>
            </a:r>
            <a:r>
              <a:rPr lang="en-GB" dirty="0" err="1"/>
              <a:t>edema</a:t>
            </a:r>
            <a:r>
              <a:rPr lang="en-GB" dirty="0"/>
              <a:t>, weight gain secondary to fluid retention, graft </a:t>
            </a:r>
            <a:r>
              <a:rPr lang="en-GB" dirty="0" err="1"/>
              <a:t>tenderness,fever</a:t>
            </a:r>
            <a:r>
              <a:rPr lang="en-GB" dirty="0"/>
              <a:t>, and malaise may result from an acute rejection </a:t>
            </a:r>
            <a:r>
              <a:rPr lang="en-GB" dirty="0" smtClean="0"/>
              <a:t>episode.</a:t>
            </a:r>
          </a:p>
          <a:p>
            <a:r>
              <a:rPr lang="en-GB" dirty="0" smtClean="0"/>
              <a:t>Hypertension</a:t>
            </a:r>
            <a:r>
              <a:rPr lang="en-GB" dirty="0"/>
              <a:t>, </a:t>
            </a:r>
            <a:r>
              <a:rPr lang="en-GB" dirty="0" err="1"/>
              <a:t>proteinuria,a</a:t>
            </a:r>
            <a:r>
              <a:rPr lang="en-GB" dirty="0"/>
              <a:t> </a:t>
            </a:r>
            <a:r>
              <a:rPr lang="en-GB" dirty="0">
                <a:solidFill>
                  <a:srgbClr val="0070C0"/>
                </a:solidFill>
              </a:rPr>
              <a:t>continuous decline in renal function </a:t>
            </a:r>
            <a:r>
              <a:rPr lang="en-GB" dirty="0"/>
              <a:t>(increases in serum creatinine and blood urea nitro-gen levels), and </a:t>
            </a:r>
            <a:r>
              <a:rPr lang="en-GB" dirty="0" err="1"/>
              <a:t>uremia</a:t>
            </a:r>
            <a:r>
              <a:rPr lang="en-GB" dirty="0"/>
              <a:t> are indicative of </a:t>
            </a:r>
            <a:r>
              <a:rPr lang="en-GB" dirty="0">
                <a:solidFill>
                  <a:srgbClr val="0070C0"/>
                </a:solidFill>
              </a:rPr>
              <a:t>chronic rejection in renal transplant patients</a:t>
            </a:r>
            <a:r>
              <a:rPr lang="en-GB" dirty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1945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CLINICAL PHARMACOKINETIC PARAMETERS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Cyclosporine is almost completely eliminated by hepatic metabolism (&gt;99</a:t>
            </a:r>
            <a:r>
              <a:rPr lang="en-US" dirty="0" smtClean="0"/>
              <a:t>%).</a:t>
            </a:r>
          </a:p>
          <a:p>
            <a:endParaRPr lang="en-US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4748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920081"/>
            <a:ext cx="73152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9102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057" y="508000"/>
            <a:ext cx="10787743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Because of the complex absorption profile and the fact that the drug is usually administered twice daily, a very simple pharmacokinetic equation that calculates the average cyclosporine steady-state serum concentration (Css in ng/mL = </a:t>
            </a:r>
            <a:r>
              <a:rPr lang="en-US" dirty="0" err="1"/>
              <a:t>μg</a:t>
            </a:r>
            <a:r>
              <a:rPr lang="en-US" dirty="0"/>
              <a:t>/L) is widely used and allows maintenance dose computation: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</a:rPr>
              <a:t>Css = [F (D/</a:t>
            </a:r>
            <a:r>
              <a:rPr lang="el-GR" b="1" dirty="0">
                <a:solidFill>
                  <a:srgbClr val="C00000"/>
                </a:solidFill>
              </a:rPr>
              <a:t>τ)] / </a:t>
            </a:r>
            <a:r>
              <a:rPr lang="en-US" b="1" dirty="0">
                <a:solidFill>
                  <a:srgbClr val="C00000"/>
                </a:solidFill>
              </a:rPr>
              <a:t>Cl       </a:t>
            </a:r>
            <a:r>
              <a:rPr lang="en-US" dirty="0"/>
              <a:t>OR  </a:t>
            </a:r>
            <a:r>
              <a:rPr lang="en-US" b="1" dirty="0">
                <a:solidFill>
                  <a:srgbClr val="C00000"/>
                </a:solidFill>
              </a:rPr>
              <a:t>D = (Css ⋅ Cl ⋅ </a:t>
            </a:r>
            <a:r>
              <a:rPr lang="el-GR" b="1" dirty="0">
                <a:solidFill>
                  <a:srgbClr val="C00000"/>
                </a:solidFill>
              </a:rPr>
              <a:t>τ) / </a:t>
            </a:r>
            <a:r>
              <a:rPr lang="en-US" b="1" dirty="0">
                <a:solidFill>
                  <a:srgbClr val="C00000"/>
                </a:solidFill>
              </a:rPr>
              <a:t>F</a:t>
            </a:r>
          </a:p>
          <a:p>
            <a:pPr algn="just"/>
            <a:r>
              <a:rPr lang="en-US" dirty="0"/>
              <a:t>F is the bioavailability fraction for </a:t>
            </a:r>
            <a:r>
              <a:rPr lang="en-US" b="1" dirty="0">
                <a:solidFill>
                  <a:srgbClr val="C00000"/>
                </a:solidFill>
              </a:rPr>
              <a:t>the oral dosage form (F = 0.3)</a:t>
            </a:r>
            <a:r>
              <a:rPr lang="en-US" dirty="0"/>
              <a:t>    Note: </a:t>
            </a:r>
            <a:r>
              <a:rPr lang="en-US" b="1" dirty="0">
                <a:solidFill>
                  <a:srgbClr val="C00000"/>
                </a:solidFill>
              </a:rPr>
              <a:t>I.V F=1</a:t>
            </a:r>
          </a:p>
          <a:p>
            <a:pPr algn="just"/>
            <a:r>
              <a:rPr lang="en-US" dirty="0"/>
              <a:t>D is the dose of cyclosporine in mg</a:t>
            </a:r>
          </a:p>
          <a:p>
            <a:pPr algn="just"/>
            <a:r>
              <a:rPr lang="en-US" dirty="0"/>
              <a:t>Cl is cyclosporine clearance in L/</a:t>
            </a:r>
            <a:r>
              <a:rPr lang="en-US" dirty="0" err="1"/>
              <a:t>hr</a:t>
            </a:r>
            <a:endParaRPr lang="en-US" dirty="0"/>
          </a:p>
          <a:p>
            <a:pPr algn="just"/>
            <a:r>
              <a:rPr lang="en-US" dirty="0"/>
              <a:t>τ is the dosage interval in hours.</a:t>
            </a:r>
          </a:p>
          <a:p>
            <a:pPr algn="just"/>
            <a:r>
              <a:rPr lang="en-US" b="1" dirty="0" err="1">
                <a:solidFill>
                  <a:srgbClr val="C00000"/>
                </a:solidFill>
              </a:rPr>
              <a:t>ko</a:t>
            </a:r>
            <a:r>
              <a:rPr lang="en-US" b="1" dirty="0">
                <a:solidFill>
                  <a:srgbClr val="C00000"/>
                </a:solidFill>
              </a:rPr>
              <a:t> = Css ⋅ Cl      (</a:t>
            </a:r>
            <a:r>
              <a:rPr lang="en-US" dirty="0"/>
              <a:t>where </a:t>
            </a:r>
            <a:r>
              <a:rPr lang="en-US" b="1" dirty="0" err="1"/>
              <a:t>ko</a:t>
            </a:r>
            <a:r>
              <a:rPr lang="en-US" b="1" dirty="0"/>
              <a:t> is the infusion rate)</a:t>
            </a:r>
            <a:endParaRPr lang="ar-EG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37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/>
              <a:t>Literature-Based Recommended Dosing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rtl="0"/>
            <a:r>
              <a:rPr lang="en-US" dirty="0" smtClean="0"/>
              <a:t>Initial </a:t>
            </a:r>
            <a:r>
              <a:rPr lang="en-US" b="1" dirty="0">
                <a:solidFill>
                  <a:srgbClr val="C00000"/>
                </a:solidFill>
              </a:rPr>
              <a:t>oral doses </a:t>
            </a:r>
            <a:r>
              <a:rPr lang="en-US" dirty="0"/>
              <a:t>of </a:t>
            </a:r>
            <a:r>
              <a:rPr lang="en-US" b="1" dirty="0">
                <a:solidFill>
                  <a:srgbClr val="C00000"/>
                </a:solidFill>
              </a:rPr>
              <a:t>8–18 mg/kg/d </a:t>
            </a:r>
            <a:r>
              <a:rPr lang="en-US" dirty="0"/>
              <a:t>or </a:t>
            </a:r>
            <a:r>
              <a:rPr lang="en-US" b="1" dirty="0">
                <a:solidFill>
                  <a:srgbClr val="C00000"/>
                </a:solidFill>
              </a:rPr>
              <a:t>intravenous doses </a:t>
            </a:r>
            <a:r>
              <a:rPr lang="en-US" dirty="0"/>
              <a:t>of </a:t>
            </a:r>
            <a:r>
              <a:rPr lang="en-US" b="1" dirty="0">
                <a:solidFill>
                  <a:srgbClr val="C00000"/>
                </a:solidFill>
              </a:rPr>
              <a:t>3–6 mg/kg/d</a:t>
            </a:r>
            <a:r>
              <a:rPr lang="en-US" b="1" dirty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For obese individuals (&gt;30% over ideal body weight), ideal body weight should </a:t>
            </a:r>
            <a:r>
              <a:rPr lang="en-US" dirty="0" smtClean="0"/>
              <a:t>be used </a:t>
            </a:r>
            <a:r>
              <a:rPr lang="en-US" dirty="0"/>
              <a:t>to compute initial doses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281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2287</Words>
  <Application>Microsoft Office PowerPoint</Application>
  <PresentationFormat>Widescreen</PresentationFormat>
  <Paragraphs>115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Office Theme</vt:lpstr>
      <vt:lpstr>Cyclosporine</vt:lpstr>
      <vt:lpstr>PowerPoint Presentation</vt:lpstr>
      <vt:lpstr>PowerPoint Presentation</vt:lpstr>
      <vt:lpstr>CLINICAL MONITORING PARAMETERS</vt:lpstr>
      <vt:lpstr>PowerPoint Presentation</vt:lpstr>
      <vt:lpstr>BASIC CLINICAL PHARMACOKINETIC PARAMETERS</vt:lpstr>
      <vt:lpstr>PowerPoint Presentation</vt:lpstr>
      <vt:lpstr>PowerPoint Presentation</vt:lpstr>
      <vt:lpstr>Literature-Based Recommended Dosing</vt:lpstr>
      <vt:lpstr>Example</vt:lpstr>
      <vt:lpstr>Answer</vt:lpstr>
      <vt:lpstr>Example</vt:lpstr>
      <vt:lpstr>Answer</vt:lpstr>
      <vt:lpstr>Example</vt:lpstr>
      <vt:lpstr> Estimate clearance according to disease states and conditions present in the patient. </vt:lpstr>
      <vt:lpstr> Compute dosage regimen. </vt:lpstr>
      <vt:lpstr>Example 2</vt:lpstr>
      <vt:lpstr> 1. Estimate clearance according to disease states and conditions present in the patient. </vt:lpstr>
      <vt:lpstr> 2. Compute dosage regimen. </vt:lpstr>
      <vt:lpstr>FFECTS OF DISEASE STATES AND CONDITIONS ONCYCLOSPORINE PHARMACOKINETICS AND DOSING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work  7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HADEEL</dc:creator>
  <cp:lastModifiedBy>acer</cp:lastModifiedBy>
  <cp:revision>79</cp:revision>
  <dcterms:created xsi:type="dcterms:W3CDTF">2019-03-14T15:51:04Z</dcterms:created>
  <dcterms:modified xsi:type="dcterms:W3CDTF">2019-05-12T21:24:29Z</dcterms:modified>
</cp:coreProperties>
</file>