
<file path=[Content_Types].xml><?xml version="1.0" encoding="utf-8"?>
<Types xmlns="http://schemas.openxmlformats.org/package/2006/content-types">
  <Default Extension="png" ContentType="image/png"/>
  <Default Extension="bin" ContentType="application/vnd.openxmlformats-officedocument.oleObject"/>
  <Default Extension="wmf" ContentType="image/x-wmf"/>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doc" ContentType="application/msword"/>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6"/>
  </p:notesMasterIdLst>
  <p:sldIdLst>
    <p:sldId id="256" r:id="rId2"/>
    <p:sldId id="257" r:id="rId3"/>
    <p:sldId id="259" r:id="rId4"/>
    <p:sldId id="280" r:id="rId5"/>
    <p:sldId id="260" r:id="rId6"/>
    <p:sldId id="261" r:id="rId7"/>
    <p:sldId id="262" r:id="rId8"/>
    <p:sldId id="265" r:id="rId9"/>
    <p:sldId id="266" r:id="rId10"/>
    <p:sldId id="267" r:id="rId11"/>
    <p:sldId id="268" r:id="rId12"/>
    <p:sldId id="269" r:id="rId13"/>
    <p:sldId id="270" r:id="rId14"/>
    <p:sldId id="271" r:id="rId15"/>
    <p:sldId id="272" r:id="rId16"/>
    <p:sldId id="273" r:id="rId17"/>
    <p:sldId id="274" r:id="rId18"/>
    <p:sldId id="275" r:id="rId19"/>
    <p:sldId id="276" r:id="rId20"/>
    <p:sldId id="277" r:id="rId21"/>
    <p:sldId id="278" r:id="rId22"/>
    <p:sldId id="279" r:id="rId23"/>
    <p:sldId id="281" r:id="rId24"/>
    <p:sldId id="282" r:id="rId25"/>
    <p:sldId id="283" r:id="rId26"/>
    <p:sldId id="284" r:id="rId27"/>
    <p:sldId id="285" r:id="rId28"/>
    <p:sldId id="286" r:id="rId29"/>
    <p:sldId id="287" r:id="rId30"/>
    <p:sldId id="288" r:id="rId31"/>
    <p:sldId id="289" r:id="rId32"/>
    <p:sldId id="290" r:id="rId33"/>
    <p:sldId id="291" r:id="rId34"/>
    <p:sldId id="292" r:id="rId3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C99FF"/>
    <a:srgbClr val="FF99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p:scale>
          <a:sx n="50" d="100"/>
          <a:sy n="50" d="100"/>
        </p:scale>
        <p:origin x="672" y="42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s>
</file>

<file path=ppt/drawings/_rels/vmlDrawing1.v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image" Target="../media/image5.emf"/><Relationship Id="rId1" Type="http://schemas.openxmlformats.org/officeDocument/2006/relationships/image" Target="../media/image4.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4.v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image" Target="../media/image9.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B0D074B-EBB4-4DB8-8E2C-ADDF6FD98A93}" type="datetimeFigureOut">
              <a:rPr lang="en-US" smtClean="0"/>
              <a:t>25-Nov-18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3845A82-3F64-403C-9DCB-4570BE7C4CCA}" type="slidenum">
              <a:rPr lang="en-US" smtClean="0"/>
              <a:t>‹#›</a:t>
            </a:fld>
            <a:endParaRPr lang="en-US"/>
          </a:p>
        </p:txBody>
      </p:sp>
    </p:spTree>
    <p:extLst>
      <p:ext uri="{BB962C8B-B14F-4D97-AF65-F5344CB8AC3E}">
        <p14:creationId xmlns:p14="http://schemas.microsoft.com/office/powerpoint/2010/main" val="3654287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17A47612-72EE-4C0C-AA81-4714F7B84E9D}" type="slidenum">
              <a:rPr lang="en-US" altLang="en-US" sz="1200"/>
              <a:pPr eaLnBrk="1" hangingPunct="1"/>
              <a:t>8</a:t>
            </a:fld>
            <a:endParaRPr lang="en-US" altLang="en-US" sz="1200"/>
          </a:p>
        </p:txBody>
      </p:sp>
      <p:sp>
        <p:nvSpPr>
          <p:cNvPr id="41987" name="Rectangle 2"/>
          <p:cNvSpPr>
            <a:spLocks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47462705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DE111C20-2A7D-414B-B497-281178430EBB}" type="slidenum">
              <a:rPr lang="en-US" altLang="en-US" sz="1200"/>
              <a:pPr eaLnBrk="1" hangingPunct="1"/>
              <a:t>17</a:t>
            </a:fld>
            <a:endParaRPr lang="en-US" altLang="en-US" sz="1200"/>
          </a:p>
        </p:txBody>
      </p:sp>
      <p:sp>
        <p:nvSpPr>
          <p:cNvPr id="51203" name="Rectangle 2"/>
          <p:cNvSpPr>
            <a:spLocks noChangeArrowheads="1" noTextEdit="1"/>
          </p:cNvSpPr>
          <p:nvPr>
            <p:ph type="sldImg"/>
          </p:nvPr>
        </p:nvSpPr>
        <p:spPr>
          <a:ln/>
        </p:spPr>
      </p:sp>
      <p:sp>
        <p:nvSpPr>
          <p:cNvPr id="512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165898807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0A9FDBC8-577E-4F74-B0AE-530F91767788}" type="slidenum">
              <a:rPr lang="en-US" altLang="en-US" sz="1200"/>
              <a:pPr eaLnBrk="1" hangingPunct="1"/>
              <a:t>18</a:t>
            </a:fld>
            <a:endParaRPr lang="en-US" altLang="en-US" sz="1200"/>
          </a:p>
        </p:txBody>
      </p:sp>
      <p:sp>
        <p:nvSpPr>
          <p:cNvPr id="52227" name="Rectangle 2"/>
          <p:cNvSpPr>
            <a:spLocks noChangeArrowheads="1" noTextEdit="1"/>
          </p:cNvSpPr>
          <p:nvPr>
            <p:ph type="sldImg"/>
          </p:nvPr>
        </p:nvSpPr>
        <p:spPr>
          <a:ln/>
        </p:spPr>
      </p:sp>
      <p:sp>
        <p:nvSpPr>
          <p:cNvPr id="522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339787876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898801B4-2457-4A7C-B4C2-4463C4A2DD45}" type="slidenum">
              <a:rPr lang="en-US" altLang="en-US" sz="1200"/>
              <a:pPr eaLnBrk="1" hangingPunct="1"/>
              <a:t>19</a:t>
            </a:fld>
            <a:endParaRPr lang="en-US" altLang="en-US" sz="1200"/>
          </a:p>
        </p:txBody>
      </p:sp>
      <p:sp>
        <p:nvSpPr>
          <p:cNvPr id="53251" name="Rectangle 2"/>
          <p:cNvSpPr>
            <a:spLocks noChangeArrowheads="1" noTextEdit="1"/>
          </p:cNvSpPr>
          <p:nvPr>
            <p:ph type="sldImg"/>
          </p:nvPr>
        </p:nvSpPr>
        <p:spPr>
          <a:ln/>
        </p:spPr>
      </p:sp>
      <p:sp>
        <p:nvSpPr>
          <p:cNvPr id="532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129373758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3B64C04D-143B-48AE-8207-96E63343D22F}" type="slidenum">
              <a:rPr lang="en-US" altLang="en-US" sz="1200"/>
              <a:pPr eaLnBrk="1" hangingPunct="1"/>
              <a:t>20</a:t>
            </a:fld>
            <a:endParaRPr lang="en-US" altLang="en-US" sz="1200"/>
          </a:p>
        </p:txBody>
      </p:sp>
      <p:sp>
        <p:nvSpPr>
          <p:cNvPr id="54275" name="Rectangle 2"/>
          <p:cNvSpPr>
            <a:spLocks noChangeArrowheads="1" noTextEdit="1"/>
          </p:cNvSpPr>
          <p:nvPr>
            <p:ph type="sldImg"/>
          </p:nvPr>
        </p:nvSpPr>
        <p:spPr>
          <a:ln/>
        </p:spPr>
      </p:sp>
      <p:sp>
        <p:nvSpPr>
          <p:cNvPr id="542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20188063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2CFA8FDD-37EC-4DDF-9E02-DC20D2496DBC}" type="slidenum">
              <a:rPr lang="en-US" altLang="en-US" sz="1200"/>
              <a:pPr eaLnBrk="1" hangingPunct="1"/>
              <a:t>21</a:t>
            </a:fld>
            <a:endParaRPr lang="en-US" altLang="en-US" sz="1200"/>
          </a:p>
        </p:txBody>
      </p:sp>
      <p:sp>
        <p:nvSpPr>
          <p:cNvPr id="55299" name="Rectangle 2"/>
          <p:cNvSpPr>
            <a:spLocks noChangeArrowheads="1" noTextEdit="1"/>
          </p:cNvSpPr>
          <p:nvPr>
            <p:ph type="sldImg"/>
          </p:nvPr>
        </p:nvSpPr>
        <p:spPr>
          <a:ln/>
        </p:spPr>
      </p:sp>
      <p:sp>
        <p:nvSpPr>
          <p:cNvPr id="553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01282749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42B67845-F107-4C9D-968E-62B79EAE867E}" type="slidenum">
              <a:rPr lang="en-US" altLang="en-US" sz="1200"/>
              <a:pPr eaLnBrk="1" hangingPunct="1"/>
              <a:t>22</a:t>
            </a:fld>
            <a:endParaRPr lang="en-US" altLang="en-US" sz="1200"/>
          </a:p>
        </p:txBody>
      </p:sp>
      <p:sp>
        <p:nvSpPr>
          <p:cNvPr id="56323" name="Rectangle 2"/>
          <p:cNvSpPr>
            <a:spLocks noChangeArrowheads="1" noTextEdit="1"/>
          </p:cNvSpPr>
          <p:nvPr>
            <p:ph type="sldImg"/>
          </p:nvPr>
        </p:nvSpPr>
        <p:spPr>
          <a:ln/>
        </p:spPr>
      </p:sp>
      <p:sp>
        <p:nvSpPr>
          <p:cNvPr id="563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371265115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B8C5576C-F4FB-4FA9-9426-C402FA35A555}" type="slidenum">
              <a:rPr lang="en-US" altLang="en-US" sz="1200"/>
              <a:pPr eaLnBrk="1" hangingPunct="1"/>
              <a:t>23</a:t>
            </a:fld>
            <a:endParaRPr lang="en-US" altLang="en-US" sz="1200"/>
          </a:p>
        </p:txBody>
      </p:sp>
      <p:sp>
        <p:nvSpPr>
          <p:cNvPr id="58371" name="Rectangle 2"/>
          <p:cNvSpPr>
            <a:spLocks noRot="1" noChangeArrowheads="1" noTextEdit="1"/>
          </p:cNvSpPr>
          <p:nvPr>
            <p:ph type="sldImg"/>
          </p:nvPr>
        </p:nvSpPr>
        <p:spPr>
          <a:ln/>
        </p:spPr>
      </p:sp>
      <p:sp>
        <p:nvSpPr>
          <p:cNvPr id="58372"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182550730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81D845FF-C3E9-44FF-BDCE-139C9E2C5E9C}" type="slidenum">
              <a:rPr lang="en-US" altLang="en-US" sz="1200"/>
              <a:pPr eaLnBrk="1" hangingPunct="1"/>
              <a:t>24</a:t>
            </a:fld>
            <a:endParaRPr lang="en-US" altLang="en-US" sz="1200"/>
          </a:p>
        </p:txBody>
      </p:sp>
      <p:sp>
        <p:nvSpPr>
          <p:cNvPr id="59395" name="Rectangle 2"/>
          <p:cNvSpPr>
            <a:spLocks noRot="1" noChangeArrowheads="1" noTextEdit="1"/>
          </p:cNvSpPr>
          <p:nvPr>
            <p:ph type="sldImg"/>
          </p:nvPr>
        </p:nvSpPr>
        <p:spPr>
          <a:ln/>
        </p:spPr>
      </p:sp>
      <p:sp>
        <p:nvSpPr>
          <p:cNvPr id="59396"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244491935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244DF93F-D7D2-4D9A-BB07-0D9FAD90BE18}" type="slidenum">
              <a:rPr lang="en-US" altLang="en-US" sz="1200"/>
              <a:pPr eaLnBrk="1" hangingPunct="1"/>
              <a:t>25</a:t>
            </a:fld>
            <a:endParaRPr lang="en-US" altLang="en-US" sz="1200"/>
          </a:p>
        </p:txBody>
      </p:sp>
      <p:sp>
        <p:nvSpPr>
          <p:cNvPr id="60419" name="Rectangle 2"/>
          <p:cNvSpPr>
            <a:spLocks noRot="1" noChangeArrowheads="1" noTextEdit="1"/>
          </p:cNvSpPr>
          <p:nvPr>
            <p:ph type="sldImg"/>
          </p:nvPr>
        </p:nvSpPr>
        <p:spPr>
          <a:ln/>
        </p:spPr>
      </p:sp>
      <p:sp>
        <p:nvSpPr>
          <p:cNvPr id="60420"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115966083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B627D805-9088-4063-AE51-91BA523A0861}" type="slidenum">
              <a:rPr lang="en-US" altLang="en-US" sz="1200"/>
              <a:pPr eaLnBrk="1" hangingPunct="1"/>
              <a:t>31</a:t>
            </a:fld>
            <a:endParaRPr lang="en-US" altLang="en-US" sz="1200"/>
          </a:p>
        </p:txBody>
      </p:sp>
      <p:sp>
        <p:nvSpPr>
          <p:cNvPr id="61443" name="Rectangle 2"/>
          <p:cNvSpPr>
            <a:spLocks noChangeArrowheads="1" noTextEdit="1"/>
          </p:cNvSpPr>
          <p:nvPr>
            <p:ph type="sldImg"/>
          </p:nvPr>
        </p:nvSpPr>
        <p:spPr>
          <a:ln/>
        </p:spPr>
      </p:sp>
      <p:sp>
        <p:nvSpPr>
          <p:cNvPr id="614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24337848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4AAB70B9-C031-4BF4-A187-DBF80ECBF85A}" type="slidenum">
              <a:rPr lang="en-US" altLang="en-US" sz="1200"/>
              <a:pPr eaLnBrk="1" hangingPunct="1"/>
              <a:t>9</a:t>
            </a:fld>
            <a:endParaRPr lang="en-US" altLang="en-US" sz="1200"/>
          </a:p>
        </p:txBody>
      </p:sp>
      <p:sp>
        <p:nvSpPr>
          <p:cNvPr id="43011" name="Rectangle 2"/>
          <p:cNvSpPr>
            <a:spLocks noChangeArrowheads="1" noTextEdit="1"/>
          </p:cNvSpPr>
          <p:nvPr>
            <p:ph type="sldImg"/>
          </p:nvPr>
        </p:nvSpPr>
        <p:spPr>
          <a:ln/>
        </p:spPr>
      </p:sp>
      <p:sp>
        <p:nvSpPr>
          <p:cNvPr id="430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337513990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CEE5BA3C-A6C9-4B48-85C2-D1A0425C85AE}" type="slidenum">
              <a:rPr lang="en-US" altLang="en-US" sz="1200"/>
              <a:pPr eaLnBrk="1" hangingPunct="1"/>
              <a:t>10</a:t>
            </a:fld>
            <a:endParaRPr lang="en-US" altLang="en-US" sz="1200"/>
          </a:p>
        </p:txBody>
      </p:sp>
      <p:sp>
        <p:nvSpPr>
          <p:cNvPr id="44035" name="Rectangle 2"/>
          <p:cNvSpPr>
            <a:spLocks noChangeArrowheads="1" noTextEdit="1"/>
          </p:cNvSpPr>
          <p:nvPr>
            <p:ph type="sldImg"/>
          </p:nvPr>
        </p:nvSpPr>
        <p:spPr>
          <a:ln/>
        </p:spPr>
      </p:sp>
      <p:sp>
        <p:nvSpPr>
          <p:cNvPr id="440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07595407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3A4992DC-A549-496D-83DD-C7609F77EBCF}" type="slidenum">
              <a:rPr lang="en-US" altLang="en-US" sz="1200"/>
              <a:pPr eaLnBrk="1" hangingPunct="1"/>
              <a:t>11</a:t>
            </a:fld>
            <a:endParaRPr lang="en-US" altLang="en-US" sz="1200"/>
          </a:p>
        </p:txBody>
      </p:sp>
      <p:sp>
        <p:nvSpPr>
          <p:cNvPr id="45059" name="Rectangle 2"/>
          <p:cNvSpPr>
            <a:spLocks noChangeArrowheads="1" noTextEdit="1"/>
          </p:cNvSpPr>
          <p:nvPr>
            <p:ph type="sldImg"/>
          </p:nvPr>
        </p:nvSpPr>
        <p:spPr>
          <a:ln/>
        </p:spPr>
      </p:sp>
      <p:sp>
        <p:nvSpPr>
          <p:cNvPr id="45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0680324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C3023FCC-818F-4745-AC24-F9531334BDF5}" type="slidenum">
              <a:rPr lang="en-US" altLang="en-US" sz="1200"/>
              <a:pPr eaLnBrk="1" hangingPunct="1"/>
              <a:t>12</a:t>
            </a:fld>
            <a:endParaRPr lang="en-US" altLang="en-US" sz="1200"/>
          </a:p>
        </p:txBody>
      </p:sp>
      <p:sp>
        <p:nvSpPr>
          <p:cNvPr id="46083" name="Rectangle 2"/>
          <p:cNvSpPr>
            <a:spLocks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165120136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A834D4E2-F839-4E77-AE1E-2F613EC318A8}" type="slidenum">
              <a:rPr lang="en-US" altLang="en-US" sz="1200"/>
              <a:pPr eaLnBrk="1" hangingPunct="1"/>
              <a:t>13</a:t>
            </a:fld>
            <a:endParaRPr lang="en-US" altLang="en-US" sz="1200"/>
          </a:p>
        </p:txBody>
      </p:sp>
      <p:sp>
        <p:nvSpPr>
          <p:cNvPr id="47107" name="Rectangle 2"/>
          <p:cNvSpPr>
            <a:spLocks noChangeArrowheads="1" noTextEdit="1"/>
          </p:cNvSpPr>
          <p:nvPr>
            <p:ph type="sldImg"/>
          </p:nvPr>
        </p:nvSpPr>
        <p:spPr>
          <a:ln/>
        </p:spPr>
      </p:sp>
      <p:sp>
        <p:nvSpPr>
          <p:cNvPr id="471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55338262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9E1F0966-80B2-47BE-8B78-D27128D75981}" type="slidenum">
              <a:rPr lang="en-US" altLang="en-US" sz="1200"/>
              <a:pPr eaLnBrk="1" hangingPunct="1"/>
              <a:t>14</a:t>
            </a:fld>
            <a:endParaRPr lang="en-US" altLang="en-US" sz="1200"/>
          </a:p>
        </p:txBody>
      </p:sp>
      <p:sp>
        <p:nvSpPr>
          <p:cNvPr id="48131" name="Rectangle 2"/>
          <p:cNvSpPr>
            <a:spLocks noChangeArrowheads="1" noTextEdit="1"/>
          </p:cNvSpPr>
          <p:nvPr>
            <p:ph type="sldImg"/>
          </p:nvPr>
        </p:nvSpPr>
        <p:spPr>
          <a:ln/>
        </p:spPr>
      </p:sp>
      <p:sp>
        <p:nvSpPr>
          <p:cNvPr id="481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97773120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08F34B76-E09E-4E88-B921-667EF415679A}" type="slidenum">
              <a:rPr lang="en-US" altLang="en-US" sz="1200"/>
              <a:pPr eaLnBrk="1" hangingPunct="1"/>
              <a:t>15</a:t>
            </a:fld>
            <a:endParaRPr lang="en-US" altLang="en-US" sz="1200"/>
          </a:p>
        </p:txBody>
      </p:sp>
      <p:sp>
        <p:nvSpPr>
          <p:cNvPr id="49155" name="Rectangle 2"/>
          <p:cNvSpPr>
            <a:spLocks noChangeArrowheads="1" noTextEdit="1"/>
          </p:cNvSpPr>
          <p:nvPr>
            <p:ph type="sldImg"/>
          </p:nvPr>
        </p:nvSpPr>
        <p:spPr>
          <a:ln/>
        </p:spPr>
      </p:sp>
      <p:sp>
        <p:nvSpPr>
          <p:cNvPr id="491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90591809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FC69A1E3-0FFE-4014-8CBF-8CA48D9A28C9}" type="slidenum">
              <a:rPr lang="en-US" altLang="en-US" sz="1200"/>
              <a:pPr eaLnBrk="1" hangingPunct="1"/>
              <a:t>16</a:t>
            </a:fld>
            <a:endParaRPr lang="en-US" altLang="en-US" sz="1200"/>
          </a:p>
        </p:txBody>
      </p:sp>
      <p:sp>
        <p:nvSpPr>
          <p:cNvPr id="50179" name="Rectangle 2"/>
          <p:cNvSpPr>
            <a:spLocks noChangeArrowheads="1" noTextEdit="1"/>
          </p:cNvSpPr>
          <p:nvPr>
            <p:ph type="sldImg"/>
          </p:nvPr>
        </p:nvSpPr>
        <p:spPr>
          <a:ln/>
        </p:spPr>
      </p:sp>
      <p:sp>
        <p:nvSpPr>
          <p:cNvPr id="501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86689667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D6202F30-420B-4850-9A37-29353EE8178C}" type="datetimeFigureOut">
              <a:rPr lang="en-US" smtClean="0"/>
              <a:t>25-Nov-18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4A132AE-0348-4A05-8E30-D133327CF7A3}" type="slidenum">
              <a:rPr lang="en-US" smtClean="0"/>
              <a:t>‹#›</a:t>
            </a:fld>
            <a:endParaRPr lang="en-US"/>
          </a:p>
        </p:txBody>
      </p:sp>
    </p:spTree>
    <p:extLst>
      <p:ext uri="{BB962C8B-B14F-4D97-AF65-F5344CB8AC3E}">
        <p14:creationId xmlns:p14="http://schemas.microsoft.com/office/powerpoint/2010/main" val="218286693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6202F30-420B-4850-9A37-29353EE8178C}" type="datetimeFigureOut">
              <a:rPr lang="en-US" smtClean="0"/>
              <a:t>25-Nov-18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4A132AE-0348-4A05-8E30-D133327CF7A3}" type="slidenum">
              <a:rPr lang="en-US" smtClean="0"/>
              <a:t>‹#›</a:t>
            </a:fld>
            <a:endParaRPr lang="en-US"/>
          </a:p>
        </p:txBody>
      </p:sp>
    </p:spTree>
    <p:extLst>
      <p:ext uri="{BB962C8B-B14F-4D97-AF65-F5344CB8AC3E}">
        <p14:creationId xmlns:p14="http://schemas.microsoft.com/office/powerpoint/2010/main" val="68731127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6202F30-420B-4850-9A37-29353EE8178C}" type="datetimeFigureOut">
              <a:rPr lang="en-US" smtClean="0"/>
              <a:t>25-Nov-18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4A132AE-0348-4A05-8E30-D133327CF7A3}" type="slidenum">
              <a:rPr lang="en-US" smtClean="0"/>
              <a:t>‹#›</a:t>
            </a:fld>
            <a:endParaRPr lang="en-US"/>
          </a:p>
        </p:txBody>
      </p:sp>
    </p:spTree>
    <p:extLst>
      <p:ext uri="{BB962C8B-B14F-4D97-AF65-F5344CB8AC3E}">
        <p14:creationId xmlns:p14="http://schemas.microsoft.com/office/powerpoint/2010/main" val="254883227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6202F30-420B-4850-9A37-29353EE8178C}" type="datetimeFigureOut">
              <a:rPr lang="en-US" smtClean="0"/>
              <a:t>25-Nov-18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4A132AE-0348-4A05-8E30-D133327CF7A3}" type="slidenum">
              <a:rPr lang="en-US" smtClean="0"/>
              <a:t>‹#›</a:t>
            </a:fld>
            <a:endParaRPr lang="en-US"/>
          </a:p>
        </p:txBody>
      </p:sp>
    </p:spTree>
    <p:extLst>
      <p:ext uri="{BB962C8B-B14F-4D97-AF65-F5344CB8AC3E}">
        <p14:creationId xmlns:p14="http://schemas.microsoft.com/office/powerpoint/2010/main" val="17125662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D6202F30-420B-4850-9A37-29353EE8178C}" type="datetimeFigureOut">
              <a:rPr lang="en-US" smtClean="0"/>
              <a:t>25-Nov-18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4A132AE-0348-4A05-8E30-D133327CF7A3}" type="slidenum">
              <a:rPr lang="en-US" smtClean="0"/>
              <a:t>‹#›</a:t>
            </a:fld>
            <a:endParaRPr lang="en-US"/>
          </a:p>
        </p:txBody>
      </p:sp>
    </p:spTree>
    <p:extLst>
      <p:ext uri="{BB962C8B-B14F-4D97-AF65-F5344CB8AC3E}">
        <p14:creationId xmlns:p14="http://schemas.microsoft.com/office/powerpoint/2010/main" val="3338938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D6202F30-420B-4850-9A37-29353EE8178C}" type="datetimeFigureOut">
              <a:rPr lang="en-US" smtClean="0"/>
              <a:t>25-Nov-18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4A132AE-0348-4A05-8E30-D133327CF7A3}" type="slidenum">
              <a:rPr lang="en-US" smtClean="0"/>
              <a:t>‹#›</a:t>
            </a:fld>
            <a:endParaRPr lang="en-US"/>
          </a:p>
        </p:txBody>
      </p:sp>
    </p:spTree>
    <p:extLst>
      <p:ext uri="{BB962C8B-B14F-4D97-AF65-F5344CB8AC3E}">
        <p14:creationId xmlns:p14="http://schemas.microsoft.com/office/powerpoint/2010/main" val="229429091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D6202F30-420B-4850-9A37-29353EE8178C}" type="datetimeFigureOut">
              <a:rPr lang="en-US" smtClean="0"/>
              <a:t>25-Nov-18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24A132AE-0348-4A05-8E30-D133327CF7A3}" type="slidenum">
              <a:rPr lang="en-US" smtClean="0"/>
              <a:t>‹#›</a:t>
            </a:fld>
            <a:endParaRPr lang="en-US"/>
          </a:p>
        </p:txBody>
      </p:sp>
    </p:spTree>
    <p:extLst>
      <p:ext uri="{BB962C8B-B14F-4D97-AF65-F5344CB8AC3E}">
        <p14:creationId xmlns:p14="http://schemas.microsoft.com/office/powerpoint/2010/main" val="310983651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D6202F30-420B-4850-9A37-29353EE8178C}" type="datetimeFigureOut">
              <a:rPr lang="en-US" smtClean="0"/>
              <a:t>25-Nov-18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24A132AE-0348-4A05-8E30-D133327CF7A3}" type="slidenum">
              <a:rPr lang="en-US" smtClean="0"/>
              <a:t>‹#›</a:t>
            </a:fld>
            <a:endParaRPr lang="en-US"/>
          </a:p>
        </p:txBody>
      </p:sp>
    </p:spTree>
    <p:extLst>
      <p:ext uri="{BB962C8B-B14F-4D97-AF65-F5344CB8AC3E}">
        <p14:creationId xmlns:p14="http://schemas.microsoft.com/office/powerpoint/2010/main" val="379841815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6202F30-420B-4850-9A37-29353EE8178C}" type="datetimeFigureOut">
              <a:rPr lang="en-US" smtClean="0"/>
              <a:t>25-Nov-18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24A132AE-0348-4A05-8E30-D133327CF7A3}" type="slidenum">
              <a:rPr lang="en-US" smtClean="0"/>
              <a:t>‹#›</a:t>
            </a:fld>
            <a:endParaRPr lang="en-US"/>
          </a:p>
        </p:txBody>
      </p:sp>
    </p:spTree>
    <p:extLst>
      <p:ext uri="{BB962C8B-B14F-4D97-AF65-F5344CB8AC3E}">
        <p14:creationId xmlns:p14="http://schemas.microsoft.com/office/powerpoint/2010/main" val="36000532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6202F30-420B-4850-9A37-29353EE8178C}" type="datetimeFigureOut">
              <a:rPr lang="en-US" smtClean="0"/>
              <a:t>25-Nov-18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4A132AE-0348-4A05-8E30-D133327CF7A3}" type="slidenum">
              <a:rPr lang="en-US" smtClean="0"/>
              <a:t>‹#›</a:t>
            </a:fld>
            <a:endParaRPr lang="en-US"/>
          </a:p>
        </p:txBody>
      </p:sp>
    </p:spTree>
    <p:extLst>
      <p:ext uri="{BB962C8B-B14F-4D97-AF65-F5344CB8AC3E}">
        <p14:creationId xmlns:p14="http://schemas.microsoft.com/office/powerpoint/2010/main" val="33175274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6202F30-420B-4850-9A37-29353EE8178C}" type="datetimeFigureOut">
              <a:rPr lang="en-US" smtClean="0"/>
              <a:t>25-Nov-18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4A132AE-0348-4A05-8E30-D133327CF7A3}" type="slidenum">
              <a:rPr lang="en-US" smtClean="0"/>
              <a:t>‹#›</a:t>
            </a:fld>
            <a:endParaRPr lang="en-US"/>
          </a:p>
        </p:txBody>
      </p:sp>
    </p:spTree>
    <p:extLst>
      <p:ext uri="{BB962C8B-B14F-4D97-AF65-F5344CB8AC3E}">
        <p14:creationId xmlns:p14="http://schemas.microsoft.com/office/powerpoint/2010/main" val="206404232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CC99FF"/>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6202F30-420B-4850-9A37-29353EE8178C}" type="datetimeFigureOut">
              <a:rPr lang="en-US" smtClean="0"/>
              <a:t>25-Nov-18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4A132AE-0348-4A05-8E30-D133327CF7A3}" type="slidenum">
              <a:rPr lang="en-US" smtClean="0"/>
              <a:t>‹#›</a:t>
            </a:fld>
            <a:endParaRPr lang="en-US"/>
          </a:p>
        </p:txBody>
      </p:sp>
    </p:spTree>
    <p:extLst>
      <p:ext uri="{BB962C8B-B14F-4D97-AF65-F5344CB8AC3E}">
        <p14:creationId xmlns:p14="http://schemas.microsoft.com/office/powerpoint/2010/main" val="22894996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8" Type="http://schemas.openxmlformats.org/officeDocument/2006/relationships/image" Target="../media/image6.wmf"/><Relationship Id="rId3" Type="http://schemas.openxmlformats.org/officeDocument/2006/relationships/oleObject" Target="../embeddings/oleObject1.bin"/><Relationship Id="rId7" Type="http://schemas.openxmlformats.org/officeDocument/2006/relationships/oleObject" Target="../embeddings/oleObject2.bin"/><Relationship Id="rId2" Type="http://schemas.openxmlformats.org/officeDocument/2006/relationships/slideLayout" Target="../slideLayouts/slideLayout6.xml"/><Relationship Id="rId1" Type="http://schemas.openxmlformats.org/officeDocument/2006/relationships/vmlDrawing" Target="../drawings/vmlDrawing1.vml"/><Relationship Id="rId6" Type="http://schemas.openxmlformats.org/officeDocument/2006/relationships/image" Target="../media/image5.emf"/><Relationship Id="rId5" Type="http://schemas.openxmlformats.org/officeDocument/2006/relationships/oleObject" Target="../embeddings/Microsoft_Word_97_-_2003_Document1.doc"/><Relationship Id="rId4" Type="http://schemas.openxmlformats.org/officeDocument/2006/relationships/image" Target="../media/image4.wmf"/></Relationships>
</file>

<file path=ppt/slides/_rels/slide28.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6.xml"/><Relationship Id="rId1" Type="http://schemas.openxmlformats.org/officeDocument/2006/relationships/vmlDrawing" Target="../drawings/vmlDrawing2.vml"/><Relationship Id="rId4" Type="http://schemas.openxmlformats.org/officeDocument/2006/relationships/image" Target="../media/image7.wmf"/></Relationships>
</file>

<file path=ppt/slides/_rels/slide29.xml.rels><?xml version="1.0" encoding="UTF-8" standalone="yes"?>
<Relationships xmlns="http://schemas.openxmlformats.org/package/2006/relationships"><Relationship Id="rId3" Type="http://schemas.openxmlformats.org/officeDocument/2006/relationships/oleObject" Target="../embeddings/Microsoft_Word_97_-_2003_Document2.doc"/><Relationship Id="rId2" Type="http://schemas.openxmlformats.org/officeDocument/2006/relationships/slideLayout" Target="../slideLayouts/slideLayout6.xml"/><Relationship Id="rId1" Type="http://schemas.openxmlformats.org/officeDocument/2006/relationships/vmlDrawing" Target="../drawings/vmlDrawing3.vml"/><Relationship Id="rId4" Type="http://schemas.openxmlformats.org/officeDocument/2006/relationships/image" Target="../media/image8.emf"/></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8" Type="http://schemas.openxmlformats.org/officeDocument/2006/relationships/oleObject" Target="../embeddings/oleObject4.bin"/><Relationship Id="rId13" Type="http://schemas.openxmlformats.org/officeDocument/2006/relationships/image" Target="../media/image11.png"/><Relationship Id="rId3" Type="http://schemas.openxmlformats.org/officeDocument/2006/relationships/notesSlide" Target="../notesSlides/notesSlide19.xml"/><Relationship Id="rId7" Type="http://schemas.openxmlformats.org/officeDocument/2006/relationships/image" Target="../media/image15.png"/><Relationship Id="rId12" Type="http://schemas.openxmlformats.org/officeDocument/2006/relationships/oleObject" Target="../embeddings/oleObject6.bin"/><Relationship Id="rId2" Type="http://schemas.openxmlformats.org/officeDocument/2006/relationships/slideLayout" Target="../slideLayouts/slideLayout6.xml"/><Relationship Id="rId1" Type="http://schemas.openxmlformats.org/officeDocument/2006/relationships/vmlDrawing" Target="../drawings/vmlDrawing4.vml"/><Relationship Id="rId6" Type="http://schemas.openxmlformats.org/officeDocument/2006/relationships/image" Target="../media/image14.png"/><Relationship Id="rId11" Type="http://schemas.openxmlformats.org/officeDocument/2006/relationships/image" Target="../media/image10.png"/><Relationship Id="rId5" Type="http://schemas.openxmlformats.org/officeDocument/2006/relationships/image" Target="../media/image13.png"/><Relationship Id="rId10" Type="http://schemas.openxmlformats.org/officeDocument/2006/relationships/oleObject" Target="../embeddings/oleObject5.bin"/><Relationship Id="rId4" Type="http://schemas.openxmlformats.org/officeDocument/2006/relationships/image" Target="../media/image12.png"/><Relationship Id="rId9" Type="http://schemas.openxmlformats.org/officeDocument/2006/relationships/image" Target="../media/image9.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2.wmf"/><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CC99FF"/>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1184275"/>
          </a:xfrm>
        </p:spPr>
        <p:txBody>
          <a:bodyPr>
            <a:normAutofit fontScale="90000"/>
          </a:bodyPr>
          <a:lstStyle/>
          <a:p>
            <a:r>
              <a:rPr lang="en-US" b="1" dirty="0" smtClean="0">
                <a:solidFill>
                  <a:srgbClr val="002060"/>
                </a:solidFill>
                <a:latin typeface="Times New Roman" panose="02020603050405020304" pitchFamily="18" charset="0"/>
                <a:cs typeface="Times New Roman" panose="02020603050405020304" pitchFamily="18" charset="0"/>
              </a:rPr>
              <a:t>High performance liquid chromatography (HPLC)</a:t>
            </a:r>
            <a:br>
              <a:rPr lang="en-US" b="1" dirty="0" smtClean="0">
                <a:solidFill>
                  <a:srgbClr val="002060"/>
                </a:solidFill>
                <a:latin typeface="Times New Roman" panose="02020603050405020304" pitchFamily="18" charset="0"/>
                <a:cs typeface="Times New Roman" panose="02020603050405020304" pitchFamily="18" charset="0"/>
              </a:rPr>
            </a:br>
            <a:endParaRPr lang="en-US" dirty="0">
              <a:solidFill>
                <a:srgbClr val="002060"/>
              </a:solidFill>
              <a:latin typeface="Times New Roman" panose="02020603050405020304" pitchFamily="18" charset="0"/>
              <a:cs typeface="Times New Roman" panose="02020603050405020304" pitchFamily="18" charset="0"/>
            </a:endParaRPr>
          </a:p>
        </p:txBody>
      </p:sp>
      <p:sp>
        <p:nvSpPr>
          <p:cNvPr id="3" name="Subtitle 2"/>
          <p:cNvSpPr>
            <a:spLocks noGrp="1"/>
          </p:cNvSpPr>
          <p:nvPr>
            <p:ph type="subTitle" idx="1"/>
          </p:nvPr>
        </p:nvSpPr>
        <p:spPr>
          <a:xfrm>
            <a:off x="685800" y="1890713"/>
            <a:ext cx="10820400" cy="1655762"/>
          </a:xfrm>
        </p:spPr>
        <p:txBody>
          <a:bodyPr/>
          <a:lstStyle/>
          <a:p>
            <a:r>
              <a:rPr lang="en-US" b="1" dirty="0" smtClean="0">
                <a:solidFill>
                  <a:srgbClr val="002060"/>
                </a:solidFill>
                <a:latin typeface="Times New Roman" panose="02020603050405020304" pitchFamily="18" charset="0"/>
                <a:cs typeface="Times New Roman" panose="02020603050405020304" pitchFamily="18" charset="0"/>
              </a:rPr>
              <a:t>Separate, identify &amp; quantify components dissolved in a liquid solvent with a high analytical resolution. Sample carried by a moving gas stream of Helium or Nitrogen</a:t>
            </a:r>
          </a:p>
          <a:p>
            <a:endParaRPr lang="en-US" dirty="0"/>
          </a:p>
        </p:txBody>
      </p:sp>
      <p:pic>
        <p:nvPicPr>
          <p:cNvPr id="4" name="Picture 3" descr="1100syste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038600" y="3130550"/>
            <a:ext cx="4114800" cy="3727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4096183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2"/>
          <p:cNvSpPr>
            <a:spLocks noGrp="1" noChangeArrowheads="1"/>
          </p:cNvSpPr>
          <p:nvPr>
            <p:ph type="title"/>
          </p:nvPr>
        </p:nvSpPr>
        <p:spPr>
          <a:xfrm>
            <a:off x="2133600" y="0"/>
            <a:ext cx="7772400" cy="1143000"/>
          </a:xfrm>
        </p:spPr>
        <p:txBody>
          <a:bodyPr/>
          <a:lstStyle/>
          <a:p>
            <a:r>
              <a:rPr lang="en-US" altLang="en-US" smtClean="0"/>
              <a:t>Separations</a:t>
            </a:r>
          </a:p>
        </p:txBody>
      </p:sp>
      <p:grpSp>
        <p:nvGrpSpPr>
          <p:cNvPr id="13316" name="Group 222"/>
          <p:cNvGrpSpPr>
            <a:grpSpLocks/>
          </p:cNvGrpSpPr>
          <p:nvPr/>
        </p:nvGrpSpPr>
        <p:grpSpPr bwMode="auto">
          <a:xfrm>
            <a:off x="2216151" y="1006476"/>
            <a:ext cx="7827963" cy="4887913"/>
            <a:chOff x="480" y="912"/>
            <a:chExt cx="5424" cy="3489"/>
          </a:xfrm>
        </p:grpSpPr>
        <p:sp>
          <p:nvSpPr>
            <p:cNvPr id="13317"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18"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19"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0"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1"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2"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23"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4"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5"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6"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7"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8"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9"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30"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31"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32"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33"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34"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35"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36"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37"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38"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39"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0"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1"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42"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3"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4"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5"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6"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7"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8"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9"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50"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51"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52"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53"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54"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55"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56"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57"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58"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59"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60"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1"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2"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3"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4"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5"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6"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7"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8"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9"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0"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1"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2"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3"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4"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5"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6"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7"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8"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9"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0"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1"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2"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3"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4"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5"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6"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7"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3388"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3389"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0"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1"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2"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3"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4"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95"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96"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7"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8"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9" name="Text Box 85"/>
            <p:cNvSpPr txBox="1">
              <a:spLocks noChangeAspect="1" noChangeArrowheads="1"/>
            </p:cNvSpPr>
            <p:nvPr/>
          </p:nvSpPr>
          <p:spPr bwMode="auto">
            <a:xfrm>
              <a:off x="2640" y="2688"/>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3400"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3401"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3402"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3403"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04"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05"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06"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07"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08"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09"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10"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11"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12"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13"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4"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5"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6"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17"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18"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19"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20"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1"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2"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3"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4"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5"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6"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7"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8"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9"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0"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1"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2"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3"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4"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5"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6"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7"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8"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9"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0"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1"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2"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3"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4"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5"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6"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7"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8"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9"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0"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1"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2"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53"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54"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5"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6"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7"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8"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9"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0"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1"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62"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63"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4"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5"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6"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7"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8"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9"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70"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71"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72"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73"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74"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75"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76"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77"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78"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79"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0"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1"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82"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3"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4"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5"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6"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7"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8"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9"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90"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91"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92"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93"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94"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95"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96"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97"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98"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99"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0"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1"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2"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3"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4"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5"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6"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7"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8"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509"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510"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511"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12"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513"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3514" name="Group 200"/>
            <p:cNvGrpSpPr>
              <a:grpSpLocks/>
            </p:cNvGrpSpPr>
            <p:nvPr/>
          </p:nvGrpSpPr>
          <p:grpSpPr bwMode="auto">
            <a:xfrm>
              <a:off x="3696" y="1029"/>
              <a:ext cx="2160" cy="1275"/>
              <a:chOff x="3696" y="1029"/>
              <a:chExt cx="1803" cy="1058"/>
            </a:xfrm>
          </p:grpSpPr>
          <p:sp>
            <p:nvSpPr>
              <p:cNvPr id="13521"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2"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3"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4"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5"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6"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7"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8"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9"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30"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31"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32"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33"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34"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535"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3515" name="Line 216"/>
            <p:cNvSpPr>
              <a:spLocks noChangeShapeType="1"/>
            </p:cNvSpPr>
            <p:nvPr/>
          </p:nvSpPr>
          <p:spPr bwMode="auto">
            <a:xfrm rot="5400000">
              <a:off x="3112" y="1562"/>
              <a:ext cx="144" cy="0"/>
            </a:xfrm>
            <a:prstGeom prst="line">
              <a:avLst/>
            </a:prstGeom>
            <a:noFill/>
            <a:ln w="76200">
              <a:solidFill>
                <a:srgbClr val="FF33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516" name="Rectangle 217"/>
            <p:cNvSpPr>
              <a:spLocks noChangeArrowheads="1"/>
            </p:cNvSpPr>
            <p:nvPr/>
          </p:nvSpPr>
          <p:spPr bwMode="auto">
            <a:xfrm>
              <a:off x="3888" y="1104"/>
              <a:ext cx="2016"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17" name="Line 218"/>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518" name="Text Box 219"/>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3519" name="Text Box 220"/>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3520" name="Text Box 221"/>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grpSp>
    </p:spTree>
    <p:extLst>
      <p:ext uri="{BB962C8B-B14F-4D97-AF65-F5344CB8AC3E}">
        <p14:creationId xmlns:p14="http://schemas.microsoft.com/office/powerpoint/2010/main" val="2301239540"/>
      </p:ext>
    </p:extLst>
  </p:cSld>
  <p:clrMapOvr>
    <a:masterClrMapping/>
  </p:clrMapOvr>
  <p:transition advClick="0" advTm="5000"/>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Rectangle 2"/>
          <p:cNvSpPr>
            <a:spLocks noGrp="1" noChangeArrowheads="1"/>
          </p:cNvSpPr>
          <p:nvPr>
            <p:ph type="title"/>
          </p:nvPr>
        </p:nvSpPr>
        <p:spPr>
          <a:xfrm>
            <a:off x="2133600" y="0"/>
            <a:ext cx="7772400" cy="1143000"/>
          </a:xfrm>
        </p:spPr>
        <p:txBody>
          <a:bodyPr/>
          <a:lstStyle/>
          <a:p>
            <a:r>
              <a:rPr lang="en-US" altLang="en-US" smtClean="0"/>
              <a:t>Separations</a:t>
            </a:r>
          </a:p>
        </p:txBody>
      </p:sp>
      <p:grpSp>
        <p:nvGrpSpPr>
          <p:cNvPr id="14340" name="Group 231"/>
          <p:cNvGrpSpPr>
            <a:grpSpLocks/>
          </p:cNvGrpSpPr>
          <p:nvPr/>
        </p:nvGrpSpPr>
        <p:grpSpPr bwMode="auto">
          <a:xfrm>
            <a:off x="2216151" y="1006476"/>
            <a:ext cx="7827963" cy="4887913"/>
            <a:chOff x="480" y="912"/>
            <a:chExt cx="5424" cy="3489"/>
          </a:xfrm>
        </p:grpSpPr>
        <p:sp>
          <p:nvSpPr>
            <p:cNvPr id="14341"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42"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43"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44"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45"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46"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47"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48"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49"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50"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51"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52"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53"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54"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55"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56"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57"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58"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59"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0"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1"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2"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3"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4"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5"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66"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7"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8"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9"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70"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71"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72"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73"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74"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75"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76"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77"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78"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79"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0"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1"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2"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3"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84"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5"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6"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7"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8"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9"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0"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1"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2"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3"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4"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5"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6"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7"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8"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9"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0"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1"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2"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3"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4"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5"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6"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7"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8"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9"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10"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11"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4412"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4413"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14"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15"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16"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17"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18"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19"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20"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21"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22"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23" name="Text Box 85"/>
            <p:cNvSpPr txBox="1">
              <a:spLocks noChangeAspect="1" noChangeArrowheads="1"/>
            </p:cNvSpPr>
            <p:nvPr/>
          </p:nvSpPr>
          <p:spPr bwMode="auto">
            <a:xfrm>
              <a:off x="2640" y="2688"/>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4424"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4425"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4426"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4427"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28"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29"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0"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1"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2"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3"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4"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5"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6"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7"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38"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39"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40"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1"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2"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3"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44"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5"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6"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7"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8"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9"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0"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1"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2"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3"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4"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5"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6"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7"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8"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9"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0"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1"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2"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3"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4"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5"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6"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7"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8"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9"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0"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1"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2"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3"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4"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5"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6"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77"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78"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9"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0"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1"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2"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3"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4"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5"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86"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87"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8"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9"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0"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1"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2"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3"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4"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5"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6"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7"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8"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9"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00"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01"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02"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03"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04"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05"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06"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07"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08"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09"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0"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1"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2"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3"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4"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5"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6"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7"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8"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19"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20"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21"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22"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23"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24"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25"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26"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27"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28"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29"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30"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31"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32"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33"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34"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35"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36"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37"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4538" name="Group 200"/>
            <p:cNvGrpSpPr>
              <a:grpSpLocks/>
            </p:cNvGrpSpPr>
            <p:nvPr/>
          </p:nvGrpSpPr>
          <p:grpSpPr bwMode="auto">
            <a:xfrm>
              <a:off x="3696" y="1029"/>
              <a:ext cx="2160" cy="1275"/>
              <a:chOff x="3696" y="1029"/>
              <a:chExt cx="1803" cy="1058"/>
            </a:xfrm>
          </p:grpSpPr>
          <p:sp>
            <p:nvSpPr>
              <p:cNvPr id="14551"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2"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3"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4"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5"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6"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7"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8"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9"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60"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61"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62"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63"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64"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65"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4539" name="Rectangle 216"/>
            <p:cNvSpPr>
              <a:spLocks noChangeArrowheads="1"/>
            </p:cNvSpPr>
            <p:nvPr/>
          </p:nvSpPr>
          <p:spPr bwMode="auto">
            <a:xfrm>
              <a:off x="3984" y="1104"/>
              <a:ext cx="1920"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40"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541"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4542"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4543"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grpSp>
          <p:nvGrpSpPr>
            <p:cNvPr id="14544" name="Group 230"/>
            <p:cNvGrpSpPr>
              <a:grpSpLocks/>
            </p:cNvGrpSpPr>
            <p:nvPr/>
          </p:nvGrpSpPr>
          <p:grpSpPr bwMode="auto">
            <a:xfrm>
              <a:off x="3145" y="2175"/>
              <a:ext cx="76" cy="81"/>
              <a:chOff x="3150" y="2175"/>
              <a:chExt cx="71" cy="81"/>
            </a:xfrm>
          </p:grpSpPr>
          <p:sp>
            <p:nvSpPr>
              <p:cNvPr id="14545" name="Line 224"/>
              <p:cNvSpPr>
                <a:spLocks noChangeShapeType="1"/>
              </p:cNvSpPr>
              <p:nvPr/>
            </p:nvSpPr>
            <p:spPr bwMode="auto">
              <a:xfrm>
                <a:off x="3150" y="2256"/>
                <a:ext cx="71"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46" name="Line 225"/>
              <p:cNvSpPr>
                <a:spLocks noChangeShapeType="1"/>
              </p:cNvSpPr>
              <p:nvPr/>
            </p:nvSpPr>
            <p:spPr bwMode="auto">
              <a:xfrm>
                <a:off x="3150" y="2242"/>
                <a:ext cx="71" cy="0"/>
              </a:xfrm>
              <a:prstGeom prst="line">
                <a:avLst/>
              </a:prstGeom>
              <a:noFill/>
              <a:ln w="28575">
                <a:solidFill>
                  <a:srgbClr val="FF993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47" name="Line 226"/>
              <p:cNvSpPr>
                <a:spLocks noChangeShapeType="1"/>
              </p:cNvSpPr>
              <p:nvPr/>
            </p:nvSpPr>
            <p:spPr bwMode="auto">
              <a:xfrm>
                <a:off x="3150" y="2224"/>
                <a:ext cx="71" cy="0"/>
              </a:xfrm>
              <a:prstGeom prst="line">
                <a:avLst/>
              </a:prstGeom>
              <a:noFill/>
              <a:ln w="28575">
                <a:solidFill>
                  <a:srgbClr val="FF3399"/>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48" name="Line 227"/>
              <p:cNvSpPr>
                <a:spLocks noChangeShapeType="1"/>
              </p:cNvSpPr>
              <p:nvPr/>
            </p:nvSpPr>
            <p:spPr bwMode="auto">
              <a:xfrm>
                <a:off x="3150" y="2206"/>
                <a:ext cx="71" cy="0"/>
              </a:xfrm>
              <a:prstGeom prst="line">
                <a:avLst/>
              </a:prstGeom>
              <a:noFill/>
              <a:ln w="28575">
                <a:solidFill>
                  <a:srgbClr val="CC00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49" name="Line 228"/>
              <p:cNvSpPr>
                <a:spLocks noChangeShapeType="1"/>
              </p:cNvSpPr>
              <p:nvPr/>
            </p:nvSpPr>
            <p:spPr bwMode="auto">
              <a:xfrm>
                <a:off x="3150" y="2190"/>
                <a:ext cx="71" cy="0"/>
              </a:xfrm>
              <a:prstGeom prst="line">
                <a:avLst/>
              </a:prstGeom>
              <a:noFill/>
              <a:ln w="28575">
                <a:solidFill>
                  <a:srgbClr val="99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50" name="Line 229"/>
              <p:cNvSpPr>
                <a:spLocks noChangeShapeType="1"/>
              </p:cNvSpPr>
              <p:nvPr/>
            </p:nvSpPr>
            <p:spPr bwMode="auto">
              <a:xfrm>
                <a:off x="3150" y="2175"/>
                <a:ext cx="71" cy="0"/>
              </a:xfrm>
              <a:prstGeom prst="line">
                <a:avLst/>
              </a:prstGeom>
              <a:noFill/>
              <a:ln w="28575">
                <a:solidFill>
                  <a:srgbClr val="66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spTree>
    <p:extLst>
      <p:ext uri="{BB962C8B-B14F-4D97-AF65-F5344CB8AC3E}">
        <p14:creationId xmlns:p14="http://schemas.microsoft.com/office/powerpoint/2010/main" val="4286980802"/>
      </p:ext>
    </p:extLst>
  </p:cSld>
  <p:clrMapOvr>
    <a:masterClrMapping/>
  </p:clrMapOvr>
  <p:transition advClick="0" advTm="5000"/>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3" name="Rectangle 2"/>
          <p:cNvSpPr>
            <a:spLocks noGrp="1" noChangeArrowheads="1"/>
          </p:cNvSpPr>
          <p:nvPr>
            <p:ph type="title"/>
          </p:nvPr>
        </p:nvSpPr>
        <p:spPr>
          <a:xfrm>
            <a:off x="2209800" y="0"/>
            <a:ext cx="7772400" cy="1143000"/>
          </a:xfrm>
        </p:spPr>
        <p:txBody>
          <a:bodyPr/>
          <a:lstStyle/>
          <a:p>
            <a:r>
              <a:rPr lang="en-US" altLang="en-US" smtClean="0"/>
              <a:t>Separations</a:t>
            </a:r>
          </a:p>
        </p:txBody>
      </p:sp>
      <p:grpSp>
        <p:nvGrpSpPr>
          <p:cNvPr id="15364" name="Group 228"/>
          <p:cNvGrpSpPr>
            <a:grpSpLocks/>
          </p:cNvGrpSpPr>
          <p:nvPr/>
        </p:nvGrpSpPr>
        <p:grpSpPr bwMode="auto">
          <a:xfrm>
            <a:off x="2216151" y="1006476"/>
            <a:ext cx="7827963" cy="4887913"/>
            <a:chOff x="480" y="912"/>
            <a:chExt cx="5424" cy="3489"/>
          </a:xfrm>
        </p:grpSpPr>
        <p:sp>
          <p:nvSpPr>
            <p:cNvPr id="15365"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66"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67"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68"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69"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0"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71"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2"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3"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4"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5"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6"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7"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8"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9"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80"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81"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82"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83"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84"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85"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86"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87"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88"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89"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90"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1"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2"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3"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4"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5"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6"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7"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8"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99"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00"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01"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02"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03"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04"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05"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06"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07"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08"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09"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0"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1"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2"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3"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4"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5"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6"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7"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8"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9"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0"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1"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2"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3"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4"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5"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6"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7"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8"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9"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0"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1"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2"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3"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4"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5"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5436"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5437"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8"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9"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40"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41"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42"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43"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44"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45"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46"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47" name="Text Box 85"/>
            <p:cNvSpPr txBox="1">
              <a:spLocks noChangeAspect="1" noChangeArrowheads="1"/>
            </p:cNvSpPr>
            <p:nvPr/>
          </p:nvSpPr>
          <p:spPr bwMode="auto">
            <a:xfrm>
              <a:off x="2640" y="2688"/>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5448"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5449"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5450"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5451"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2"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3"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4"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5"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6"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7"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8"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9"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60"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61"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62"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63"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64"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65"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66"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67"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68"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69"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0"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1"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2"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3"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4"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5"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6"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7"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8"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9"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0"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1"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2"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3"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4"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5"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6"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7"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8"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9"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0"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1"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2"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3"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4"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5"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6"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7"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8"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9"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0"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01"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02"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3"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4"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5"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6"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7"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8"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9"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10"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11"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2"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3"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4"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5"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6"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7"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8"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9"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20"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21"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22"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23"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24"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25"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26"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27"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28"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29"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30"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1"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2"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3"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4"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5"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6"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7"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8"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9"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40"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41"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42"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43"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44"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45"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46"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47"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48"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49"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50"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51"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52"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53"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54"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55"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56"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57"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58"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59"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60"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61"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5562" name="Group 200"/>
            <p:cNvGrpSpPr>
              <a:grpSpLocks/>
            </p:cNvGrpSpPr>
            <p:nvPr/>
          </p:nvGrpSpPr>
          <p:grpSpPr bwMode="auto">
            <a:xfrm>
              <a:off x="3696" y="1029"/>
              <a:ext cx="2160" cy="1275"/>
              <a:chOff x="3696" y="1029"/>
              <a:chExt cx="1803" cy="1058"/>
            </a:xfrm>
          </p:grpSpPr>
          <p:sp>
            <p:nvSpPr>
              <p:cNvPr id="15574"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75"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76"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77"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78"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79"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0"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1"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2"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3"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4"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5"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6"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7"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88"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563" name="Rectangle 216"/>
            <p:cNvSpPr>
              <a:spLocks noChangeArrowheads="1"/>
            </p:cNvSpPr>
            <p:nvPr/>
          </p:nvSpPr>
          <p:spPr bwMode="auto">
            <a:xfrm>
              <a:off x="4128" y="1104"/>
              <a:ext cx="1776"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64"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565"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5566"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5567"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15568" name="Line 222"/>
            <p:cNvSpPr>
              <a:spLocks noChangeShapeType="1"/>
            </p:cNvSpPr>
            <p:nvPr/>
          </p:nvSpPr>
          <p:spPr bwMode="auto">
            <a:xfrm>
              <a:off x="3148" y="2606"/>
              <a:ext cx="76" cy="0"/>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69" name="Line 223"/>
            <p:cNvSpPr>
              <a:spLocks noChangeShapeType="1"/>
            </p:cNvSpPr>
            <p:nvPr/>
          </p:nvSpPr>
          <p:spPr bwMode="auto">
            <a:xfrm>
              <a:off x="3148" y="2550"/>
              <a:ext cx="76" cy="0"/>
            </a:xfrm>
            <a:prstGeom prst="line">
              <a:avLst/>
            </a:prstGeom>
            <a:noFill/>
            <a:ln w="57150">
              <a:solidFill>
                <a:srgbClr val="FF993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70" name="Line 224"/>
            <p:cNvSpPr>
              <a:spLocks noChangeShapeType="1"/>
            </p:cNvSpPr>
            <p:nvPr/>
          </p:nvSpPr>
          <p:spPr bwMode="auto">
            <a:xfrm>
              <a:off x="3148" y="2412"/>
              <a:ext cx="76" cy="0"/>
            </a:xfrm>
            <a:prstGeom prst="line">
              <a:avLst/>
            </a:prstGeom>
            <a:noFill/>
            <a:ln w="57150">
              <a:solidFill>
                <a:srgbClr val="FF3399"/>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71" name="Line 225"/>
            <p:cNvSpPr>
              <a:spLocks noChangeShapeType="1"/>
            </p:cNvSpPr>
            <p:nvPr/>
          </p:nvSpPr>
          <p:spPr bwMode="auto">
            <a:xfrm>
              <a:off x="3148" y="2346"/>
              <a:ext cx="76" cy="0"/>
            </a:xfrm>
            <a:prstGeom prst="line">
              <a:avLst/>
            </a:prstGeom>
            <a:noFill/>
            <a:ln w="57150">
              <a:solidFill>
                <a:srgbClr val="CC00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72" name="Line 226"/>
            <p:cNvSpPr>
              <a:spLocks noChangeShapeType="1"/>
            </p:cNvSpPr>
            <p:nvPr/>
          </p:nvSpPr>
          <p:spPr bwMode="auto">
            <a:xfrm>
              <a:off x="3148" y="2286"/>
              <a:ext cx="76" cy="0"/>
            </a:xfrm>
            <a:prstGeom prst="line">
              <a:avLst/>
            </a:prstGeom>
            <a:noFill/>
            <a:ln w="57150">
              <a:solidFill>
                <a:srgbClr val="99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73" name="Line 227"/>
            <p:cNvSpPr>
              <a:spLocks noChangeShapeType="1"/>
            </p:cNvSpPr>
            <p:nvPr/>
          </p:nvSpPr>
          <p:spPr bwMode="auto">
            <a:xfrm>
              <a:off x="3148" y="2240"/>
              <a:ext cx="76" cy="0"/>
            </a:xfrm>
            <a:prstGeom prst="line">
              <a:avLst/>
            </a:prstGeom>
            <a:noFill/>
            <a:ln w="57150">
              <a:solidFill>
                <a:srgbClr val="66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Tree>
    <p:extLst>
      <p:ext uri="{BB962C8B-B14F-4D97-AF65-F5344CB8AC3E}">
        <p14:creationId xmlns:p14="http://schemas.microsoft.com/office/powerpoint/2010/main" val="1232520799"/>
      </p:ext>
    </p:extLst>
  </p:cSld>
  <p:clrMapOvr>
    <a:masterClrMapping/>
  </p:clrMapOvr>
  <p:transition advClick="0" advTm="5000"/>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Rectangle 2"/>
          <p:cNvSpPr>
            <a:spLocks noGrp="1" noChangeArrowheads="1"/>
          </p:cNvSpPr>
          <p:nvPr>
            <p:ph type="title"/>
          </p:nvPr>
        </p:nvSpPr>
        <p:spPr>
          <a:xfrm>
            <a:off x="2133600" y="0"/>
            <a:ext cx="7772400" cy="1143000"/>
          </a:xfrm>
        </p:spPr>
        <p:txBody>
          <a:bodyPr/>
          <a:lstStyle/>
          <a:p>
            <a:r>
              <a:rPr lang="en-US" altLang="en-US" smtClean="0"/>
              <a:t>Separations</a:t>
            </a:r>
          </a:p>
        </p:txBody>
      </p:sp>
      <p:grpSp>
        <p:nvGrpSpPr>
          <p:cNvPr id="16388" name="Group 230"/>
          <p:cNvGrpSpPr>
            <a:grpSpLocks/>
          </p:cNvGrpSpPr>
          <p:nvPr/>
        </p:nvGrpSpPr>
        <p:grpSpPr bwMode="auto">
          <a:xfrm>
            <a:off x="2216151" y="1006476"/>
            <a:ext cx="7827963" cy="4887913"/>
            <a:chOff x="480" y="912"/>
            <a:chExt cx="5424" cy="3489"/>
          </a:xfrm>
        </p:grpSpPr>
        <p:sp>
          <p:nvSpPr>
            <p:cNvPr id="16389"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0"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1"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2"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3"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4"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395"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6"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7"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8"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9"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00"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01"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02"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03"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04"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05"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06"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07"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08"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09"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0"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1"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2"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3"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14"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5"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6"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7"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8"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9"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20"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21"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22"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23"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24"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25"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26"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27"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28"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29"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0"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1"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32"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3"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4"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5"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6"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7"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8"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9"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0"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1"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2"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3"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4"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5"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6"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7"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8"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9"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0"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1"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2"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3"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4"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5"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6"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7"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8"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9"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6460"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6461"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62"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63"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64"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65"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66"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67"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68"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69"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70"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71" name="Text Box 85"/>
            <p:cNvSpPr txBox="1">
              <a:spLocks noChangeAspect="1" noChangeArrowheads="1"/>
            </p:cNvSpPr>
            <p:nvPr/>
          </p:nvSpPr>
          <p:spPr bwMode="auto">
            <a:xfrm>
              <a:off x="2640" y="2688"/>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6472"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6473"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6474"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6475"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76"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77"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78"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79"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80"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81"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82"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83"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84"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85"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86"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87"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88"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89"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0"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1"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92"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3"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4"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5"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6"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7"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8"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9"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0"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1"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2"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3"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4"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5"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6"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7"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8"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9"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0"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1"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2"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3"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4"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5"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6"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7"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8"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9"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0"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1"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2"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3"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4"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25"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26"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7"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8"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9"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0"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1"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2"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3"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34"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35"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6"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7"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8"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9"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0"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1"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2"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3"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4"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5"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6"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7"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48"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49"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50"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1"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2"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3"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54"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5"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6"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7"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8"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9"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60"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61"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62"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63"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64"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65"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66"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67"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68"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69"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0"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71"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2"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3"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4"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5"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6"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7"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8"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9"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80"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81"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82"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83"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84"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85"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6586" name="Group 200"/>
            <p:cNvGrpSpPr>
              <a:grpSpLocks/>
            </p:cNvGrpSpPr>
            <p:nvPr/>
          </p:nvGrpSpPr>
          <p:grpSpPr bwMode="auto">
            <a:xfrm>
              <a:off x="3696" y="1029"/>
              <a:ext cx="2160" cy="1275"/>
              <a:chOff x="3696" y="1029"/>
              <a:chExt cx="1803" cy="1058"/>
            </a:xfrm>
          </p:grpSpPr>
          <p:sp>
            <p:nvSpPr>
              <p:cNvPr id="16598"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99"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0"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1"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2"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3"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4"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5"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6"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7"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8"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9"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10"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11"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612"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6587" name="Rectangle 216"/>
            <p:cNvSpPr>
              <a:spLocks noChangeArrowheads="1"/>
            </p:cNvSpPr>
            <p:nvPr/>
          </p:nvSpPr>
          <p:spPr bwMode="auto">
            <a:xfrm>
              <a:off x="4320" y="1104"/>
              <a:ext cx="1584"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88"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6589"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6590"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6591"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16592" name="Line 221"/>
            <p:cNvSpPr>
              <a:spLocks noChangeShapeType="1"/>
            </p:cNvSpPr>
            <p:nvPr/>
          </p:nvSpPr>
          <p:spPr bwMode="auto">
            <a:xfrm>
              <a:off x="3148" y="3050"/>
              <a:ext cx="76"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93" name="Line 222"/>
            <p:cNvSpPr>
              <a:spLocks noChangeShapeType="1"/>
            </p:cNvSpPr>
            <p:nvPr/>
          </p:nvSpPr>
          <p:spPr bwMode="auto">
            <a:xfrm>
              <a:off x="3147" y="2950"/>
              <a:ext cx="72" cy="0"/>
            </a:xfrm>
            <a:prstGeom prst="line">
              <a:avLst/>
            </a:prstGeom>
            <a:noFill/>
            <a:ln w="76200">
              <a:solidFill>
                <a:srgbClr val="FF993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94" name="Line 224"/>
            <p:cNvSpPr>
              <a:spLocks noChangeShapeType="1"/>
            </p:cNvSpPr>
            <p:nvPr/>
          </p:nvSpPr>
          <p:spPr bwMode="auto">
            <a:xfrm>
              <a:off x="3148" y="2616"/>
              <a:ext cx="72" cy="0"/>
            </a:xfrm>
            <a:prstGeom prst="line">
              <a:avLst/>
            </a:prstGeom>
            <a:noFill/>
            <a:ln w="76200">
              <a:solidFill>
                <a:srgbClr val="CC00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95" name="Line 226"/>
            <p:cNvSpPr>
              <a:spLocks noChangeShapeType="1"/>
            </p:cNvSpPr>
            <p:nvPr/>
          </p:nvSpPr>
          <p:spPr bwMode="auto">
            <a:xfrm>
              <a:off x="3148" y="2390"/>
              <a:ext cx="76" cy="0"/>
            </a:xfrm>
            <a:prstGeom prst="line">
              <a:avLst/>
            </a:prstGeom>
            <a:noFill/>
            <a:ln w="76200">
              <a:solidFill>
                <a:srgbClr val="66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96" name="Rectangle 228"/>
            <p:cNvSpPr>
              <a:spLocks noChangeArrowheads="1"/>
            </p:cNvSpPr>
            <p:nvPr/>
          </p:nvSpPr>
          <p:spPr bwMode="auto">
            <a:xfrm>
              <a:off x="3148" y="2492"/>
              <a:ext cx="70" cy="48"/>
            </a:xfrm>
            <a:prstGeom prst="rect">
              <a:avLst/>
            </a:prstGeom>
            <a:solidFill>
              <a:srgbClr val="99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97" name="Rectangle 229"/>
            <p:cNvSpPr>
              <a:spLocks noChangeArrowheads="1"/>
            </p:cNvSpPr>
            <p:nvPr/>
          </p:nvSpPr>
          <p:spPr bwMode="auto">
            <a:xfrm>
              <a:off x="3149" y="2687"/>
              <a:ext cx="69" cy="48"/>
            </a:xfrm>
            <a:prstGeom prst="rect">
              <a:avLst/>
            </a:prstGeom>
            <a:solidFill>
              <a:srgbClr val="FF33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spTree>
    <p:extLst>
      <p:ext uri="{BB962C8B-B14F-4D97-AF65-F5344CB8AC3E}">
        <p14:creationId xmlns:p14="http://schemas.microsoft.com/office/powerpoint/2010/main" val="2168327804"/>
      </p:ext>
    </p:extLst>
  </p:cSld>
  <p:clrMapOvr>
    <a:masterClrMapping/>
  </p:clrMapOvr>
  <p:transition advClick="0" advTm="6000"/>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Rectangle 2"/>
          <p:cNvSpPr>
            <a:spLocks noGrp="1" noChangeArrowheads="1"/>
          </p:cNvSpPr>
          <p:nvPr>
            <p:ph type="title"/>
          </p:nvPr>
        </p:nvSpPr>
        <p:spPr>
          <a:xfrm>
            <a:off x="2209800" y="0"/>
            <a:ext cx="7772400" cy="1143000"/>
          </a:xfrm>
        </p:spPr>
        <p:txBody>
          <a:bodyPr/>
          <a:lstStyle/>
          <a:p>
            <a:r>
              <a:rPr lang="en-US" altLang="en-US" smtClean="0"/>
              <a:t>Separations</a:t>
            </a:r>
          </a:p>
        </p:txBody>
      </p:sp>
      <p:grpSp>
        <p:nvGrpSpPr>
          <p:cNvPr id="17412" name="Group 244"/>
          <p:cNvGrpSpPr>
            <a:grpSpLocks/>
          </p:cNvGrpSpPr>
          <p:nvPr/>
        </p:nvGrpSpPr>
        <p:grpSpPr bwMode="auto">
          <a:xfrm>
            <a:off x="2216151" y="1006476"/>
            <a:ext cx="7827963" cy="4887913"/>
            <a:chOff x="480" y="912"/>
            <a:chExt cx="5424" cy="3489"/>
          </a:xfrm>
        </p:grpSpPr>
        <p:sp>
          <p:nvSpPr>
            <p:cNvPr id="17413"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14"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15"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16"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17"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18"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19"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0"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1"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2"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3"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4"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5"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6"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7"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8"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29"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30"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31"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32"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33"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34"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35"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36"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37"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38"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39"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0"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1"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2"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3"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4"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5"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6"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47"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48"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49"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0"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1"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2"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3"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4"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5"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56"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7"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8"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9"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0"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1"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2"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3"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4"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5"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6"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7"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8"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9"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0"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1"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2"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3"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4"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5"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6"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7"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8"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9"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0"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1"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2"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3"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7484"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7485"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6"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7"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8"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9"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90"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91"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92"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93"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94"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95" name="Text Box 85"/>
            <p:cNvSpPr txBox="1">
              <a:spLocks noChangeAspect="1" noChangeArrowheads="1"/>
            </p:cNvSpPr>
            <p:nvPr/>
          </p:nvSpPr>
          <p:spPr bwMode="auto">
            <a:xfrm>
              <a:off x="2640" y="2688"/>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7496"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7497"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7498"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7499"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0"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1"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2"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3"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4"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5"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6"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7"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8"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9"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0"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1"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2"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13"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14"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15"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6"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17"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18"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19"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0"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1"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2"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3"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4"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5"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6"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7"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8"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9"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0"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1"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2"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3"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4"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5"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6"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7"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8"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9"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0"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1"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2"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3"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4"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5"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6"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7"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8"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49"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50"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51"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52"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53"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54"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55"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56"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57"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58"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59"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0"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1"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2"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3"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4"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5"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6"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7"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8"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9"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70"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71"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72"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73"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74"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75"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76"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77"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78"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79"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0"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1"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2"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3"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4"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5"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6"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7"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8"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9"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90"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91"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92"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93"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94"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95"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96"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97"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98"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99"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00"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01"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02"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03"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04"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605"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606"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607"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08"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609"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7610" name="Group 200"/>
            <p:cNvGrpSpPr>
              <a:grpSpLocks/>
            </p:cNvGrpSpPr>
            <p:nvPr/>
          </p:nvGrpSpPr>
          <p:grpSpPr bwMode="auto">
            <a:xfrm>
              <a:off x="3696" y="1029"/>
              <a:ext cx="2160" cy="1275"/>
              <a:chOff x="3696" y="1029"/>
              <a:chExt cx="1803" cy="1058"/>
            </a:xfrm>
          </p:grpSpPr>
          <p:sp>
            <p:nvSpPr>
              <p:cNvPr id="17622"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3"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4"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5"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6"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7"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8"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9"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30"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31"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32"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33"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34"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35"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636"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7611" name="Rectangle 216"/>
            <p:cNvSpPr>
              <a:spLocks noChangeArrowheads="1"/>
            </p:cNvSpPr>
            <p:nvPr/>
          </p:nvSpPr>
          <p:spPr bwMode="auto">
            <a:xfrm>
              <a:off x="4368" y="1104"/>
              <a:ext cx="1536"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12"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613"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7614"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7615"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17616" name="Line 222"/>
            <p:cNvSpPr>
              <a:spLocks noChangeShapeType="1"/>
            </p:cNvSpPr>
            <p:nvPr/>
          </p:nvSpPr>
          <p:spPr bwMode="auto">
            <a:xfrm>
              <a:off x="3141" y="3324"/>
              <a:ext cx="76"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617" name="Rectangle 238"/>
            <p:cNvSpPr>
              <a:spLocks noChangeArrowheads="1"/>
            </p:cNvSpPr>
            <p:nvPr/>
          </p:nvSpPr>
          <p:spPr bwMode="auto">
            <a:xfrm>
              <a:off x="3149" y="2604"/>
              <a:ext cx="68" cy="68"/>
            </a:xfrm>
            <a:prstGeom prst="rect">
              <a:avLst/>
            </a:prstGeom>
            <a:solidFill>
              <a:srgbClr val="99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18" name="Rectangle 240"/>
            <p:cNvSpPr>
              <a:spLocks noChangeArrowheads="1"/>
            </p:cNvSpPr>
            <p:nvPr/>
          </p:nvSpPr>
          <p:spPr bwMode="auto">
            <a:xfrm>
              <a:off x="3148" y="2855"/>
              <a:ext cx="68" cy="55"/>
            </a:xfrm>
            <a:prstGeom prst="rect">
              <a:avLst/>
            </a:prstGeom>
            <a:solidFill>
              <a:srgbClr val="FF33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19" name="Rectangle 241"/>
            <p:cNvSpPr>
              <a:spLocks noChangeArrowheads="1"/>
            </p:cNvSpPr>
            <p:nvPr/>
          </p:nvSpPr>
          <p:spPr bwMode="auto">
            <a:xfrm>
              <a:off x="3148" y="2736"/>
              <a:ext cx="68" cy="66"/>
            </a:xfrm>
            <a:prstGeom prst="rect">
              <a:avLst/>
            </a:prstGeom>
            <a:solidFill>
              <a:srgbClr val="CC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0" name="Rectangle 242"/>
            <p:cNvSpPr>
              <a:spLocks noChangeArrowheads="1"/>
            </p:cNvSpPr>
            <p:nvPr/>
          </p:nvSpPr>
          <p:spPr bwMode="auto">
            <a:xfrm>
              <a:off x="3149" y="2469"/>
              <a:ext cx="66" cy="63"/>
            </a:xfrm>
            <a:prstGeom prst="rect">
              <a:avLst/>
            </a:prstGeom>
            <a:solidFill>
              <a:srgbClr val="66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1" name="Rectangle 243"/>
            <p:cNvSpPr>
              <a:spLocks noChangeArrowheads="1"/>
            </p:cNvSpPr>
            <p:nvPr/>
          </p:nvSpPr>
          <p:spPr bwMode="auto">
            <a:xfrm>
              <a:off x="3149" y="3200"/>
              <a:ext cx="68" cy="59"/>
            </a:xfrm>
            <a:prstGeom prst="rect">
              <a:avLst/>
            </a:prstGeom>
            <a:solidFill>
              <a:srgbClr val="FF99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spTree>
    <p:extLst>
      <p:ext uri="{BB962C8B-B14F-4D97-AF65-F5344CB8AC3E}">
        <p14:creationId xmlns:p14="http://schemas.microsoft.com/office/powerpoint/2010/main" val="3346322177"/>
      </p:ext>
    </p:extLst>
  </p:cSld>
  <p:clrMapOvr>
    <a:masterClrMapping/>
  </p:clrMapOvr>
  <p:transition advClick="0" advTm="5000"/>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Rectangle 2"/>
          <p:cNvSpPr>
            <a:spLocks noGrp="1" noChangeArrowheads="1"/>
          </p:cNvSpPr>
          <p:nvPr>
            <p:ph type="title"/>
          </p:nvPr>
        </p:nvSpPr>
        <p:spPr>
          <a:xfrm>
            <a:off x="2286000" y="0"/>
            <a:ext cx="7772400" cy="1143000"/>
          </a:xfrm>
        </p:spPr>
        <p:txBody>
          <a:bodyPr/>
          <a:lstStyle/>
          <a:p>
            <a:r>
              <a:rPr lang="en-US" altLang="en-US" smtClean="0"/>
              <a:t>Separations</a:t>
            </a:r>
          </a:p>
        </p:txBody>
      </p:sp>
      <p:grpSp>
        <p:nvGrpSpPr>
          <p:cNvPr id="18436" name="Group 252"/>
          <p:cNvGrpSpPr>
            <a:grpSpLocks/>
          </p:cNvGrpSpPr>
          <p:nvPr/>
        </p:nvGrpSpPr>
        <p:grpSpPr bwMode="auto">
          <a:xfrm>
            <a:off x="2216151" y="1006476"/>
            <a:ext cx="7827963" cy="4887913"/>
            <a:chOff x="480" y="912"/>
            <a:chExt cx="5424" cy="3489"/>
          </a:xfrm>
        </p:grpSpPr>
        <p:sp>
          <p:nvSpPr>
            <p:cNvPr id="18437"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38"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39"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0"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1"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2"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43"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4"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5"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6"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7"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8"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9"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50"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51"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52"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53"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54"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55"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56"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57"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58"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59"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0"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1"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62"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3"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4"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5"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6"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7"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8"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9"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70"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71"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72"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73"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74"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75"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76"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77"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78"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79"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80"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1"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2"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3"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4"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5"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6"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7"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8"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9"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0"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1"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2"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3"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4"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5"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6"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7"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8"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9"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0"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1"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2"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3"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4"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5"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6"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7"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8508"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8509"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0"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1"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2"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3"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4"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15"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16"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7"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8"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9" name="Text Box 85"/>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8520"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8521"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8522"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8523"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24"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25"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26"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27"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28"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29"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30"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31"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32"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33"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34"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35"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36"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37"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38"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39"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40"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1"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2"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3"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4"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5"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6"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7"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8"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9"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0"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1"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2"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3"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4"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5"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6"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7"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8"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9"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0"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1"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2"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3"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4"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5"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6"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7"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8"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9"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0"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1"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2"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73"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74"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5"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6"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7"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8"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9"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0"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1"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82"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83"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4"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5"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6"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7"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8"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9"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90"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91"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92"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93"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94"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95"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96"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97"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98"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99"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0"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1"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02"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3"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4"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5"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6"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7"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8"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9"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10"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11"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12"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13"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14"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15"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16"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17"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18"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19"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0"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1"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2"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3"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4"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5"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6"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7"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8"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29"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30"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31"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32"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33"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8634" name="Group 200"/>
            <p:cNvGrpSpPr>
              <a:grpSpLocks/>
            </p:cNvGrpSpPr>
            <p:nvPr/>
          </p:nvGrpSpPr>
          <p:grpSpPr bwMode="auto">
            <a:xfrm>
              <a:off x="3696" y="1029"/>
              <a:ext cx="2160" cy="1275"/>
              <a:chOff x="3696" y="1029"/>
              <a:chExt cx="1803" cy="1058"/>
            </a:xfrm>
          </p:grpSpPr>
          <p:sp>
            <p:nvSpPr>
              <p:cNvPr id="18647"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48"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49"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0"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1"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2"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3"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4"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5"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6"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7"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8"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9"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60"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61"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8635" name="Rectangle 216"/>
            <p:cNvSpPr>
              <a:spLocks noChangeArrowheads="1"/>
            </p:cNvSpPr>
            <p:nvPr/>
          </p:nvSpPr>
          <p:spPr bwMode="auto">
            <a:xfrm>
              <a:off x="4464" y="1104"/>
              <a:ext cx="1440"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36"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637"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8638"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8639"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18640" name="Line 221"/>
            <p:cNvSpPr>
              <a:spLocks noChangeShapeType="1"/>
            </p:cNvSpPr>
            <p:nvPr/>
          </p:nvSpPr>
          <p:spPr bwMode="auto">
            <a:xfrm>
              <a:off x="3560" y="3387"/>
              <a:ext cx="45"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41" name="Rectangle 246"/>
            <p:cNvSpPr>
              <a:spLocks noChangeArrowheads="1"/>
            </p:cNvSpPr>
            <p:nvPr/>
          </p:nvSpPr>
          <p:spPr bwMode="auto">
            <a:xfrm>
              <a:off x="3148" y="2712"/>
              <a:ext cx="70" cy="75"/>
            </a:xfrm>
            <a:prstGeom prst="rect">
              <a:avLst/>
            </a:prstGeom>
            <a:solidFill>
              <a:srgbClr val="99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42" name="Rectangle 247"/>
            <p:cNvSpPr>
              <a:spLocks noChangeArrowheads="1"/>
            </p:cNvSpPr>
            <p:nvPr/>
          </p:nvSpPr>
          <p:spPr bwMode="auto">
            <a:xfrm>
              <a:off x="3148" y="2847"/>
              <a:ext cx="69" cy="73"/>
            </a:xfrm>
            <a:prstGeom prst="rect">
              <a:avLst/>
            </a:prstGeom>
            <a:solidFill>
              <a:srgbClr val="CC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43" name="Rectangle 248"/>
            <p:cNvSpPr>
              <a:spLocks noChangeArrowheads="1"/>
            </p:cNvSpPr>
            <p:nvPr/>
          </p:nvSpPr>
          <p:spPr bwMode="auto">
            <a:xfrm>
              <a:off x="3147" y="3013"/>
              <a:ext cx="72" cy="75"/>
            </a:xfrm>
            <a:prstGeom prst="rect">
              <a:avLst/>
            </a:prstGeom>
            <a:solidFill>
              <a:srgbClr val="FF33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44" name="Line 249"/>
            <p:cNvSpPr>
              <a:spLocks noChangeShapeType="1"/>
            </p:cNvSpPr>
            <p:nvPr/>
          </p:nvSpPr>
          <p:spPr bwMode="auto">
            <a:xfrm flipV="1">
              <a:off x="3582" y="3360"/>
              <a:ext cx="0" cy="159"/>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45" name="Rectangle 250"/>
            <p:cNvSpPr>
              <a:spLocks noChangeArrowheads="1"/>
            </p:cNvSpPr>
            <p:nvPr/>
          </p:nvSpPr>
          <p:spPr bwMode="auto">
            <a:xfrm>
              <a:off x="3149" y="2573"/>
              <a:ext cx="68" cy="79"/>
            </a:xfrm>
            <a:prstGeom prst="rect">
              <a:avLst/>
            </a:prstGeom>
            <a:solidFill>
              <a:srgbClr val="66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46" name="Rectangle 251"/>
            <p:cNvSpPr>
              <a:spLocks noChangeArrowheads="1"/>
            </p:cNvSpPr>
            <p:nvPr/>
          </p:nvSpPr>
          <p:spPr bwMode="auto">
            <a:xfrm>
              <a:off x="3150" y="3285"/>
              <a:ext cx="67" cy="56"/>
            </a:xfrm>
            <a:prstGeom prst="rect">
              <a:avLst/>
            </a:prstGeom>
            <a:solidFill>
              <a:srgbClr val="FF99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spTree>
    <p:extLst>
      <p:ext uri="{BB962C8B-B14F-4D97-AF65-F5344CB8AC3E}">
        <p14:creationId xmlns:p14="http://schemas.microsoft.com/office/powerpoint/2010/main" val="384699897"/>
      </p:ext>
    </p:extLst>
  </p:cSld>
  <p:clrMapOvr>
    <a:masterClrMapping/>
  </p:clrMapOvr>
  <p:transition advClick="0" advTm="5000"/>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Rectangle 2"/>
          <p:cNvSpPr>
            <a:spLocks noGrp="1" noChangeArrowheads="1"/>
          </p:cNvSpPr>
          <p:nvPr>
            <p:ph type="title"/>
          </p:nvPr>
        </p:nvSpPr>
        <p:spPr>
          <a:xfrm>
            <a:off x="2209800" y="0"/>
            <a:ext cx="7772400" cy="1143000"/>
          </a:xfrm>
        </p:spPr>
        <p:txBody>
          <a:bodyPr/>
          <a:lstStyle/>
          <a:p>
            <a:r>
              <a:rPr lang="en-US" altLang="en-US" smtClean="0"/>
              <a:t>Separations</a:t>
            </a:r>
          </a:p>
        </p:txBody>
      </p:sp>
      <p:grpSp>
        <p:nvGrpSpPr>
          <p:cNvPr id="19460" name="Group 261"/>
          <p:cNvGrpSpPr>
            <a:grpSpLocks/>
          </p:cNvGrpSpPr>
          <p:nvPr/>
        </p:nvGrpSpPr>
        <p:grpSpPr bwMode="auto">
          <a:xfrm>
            <a:off x="2216151" y="1006476"/>
            <a:ext cx="7827963" cy="4887913"/>
            <a:chOff x="480" y="912"/>
            <a:chExt cx="5424" cy="3489"/>
          </a:xfrm>
        </p:grpSpPr>
        <p:sp>
          <p:nvSpPr>
            <p:cNvPr id="19461"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62"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63"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64"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65"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66"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67"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68"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69"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70"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71"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72"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73"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74"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75"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76"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77"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78"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79"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0"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1"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2"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3"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4"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5"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86"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7"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8"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9"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90"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91"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92"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93"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94"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95"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96"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97"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98"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99"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0"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1"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2"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3"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04"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5"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6"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7"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8"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9"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0"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1"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2"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3"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4"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5"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6"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7"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8"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9"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0"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1"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2"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3"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4"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5"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6"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7"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8"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9"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30"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31"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9532"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9533"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34"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35"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36"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37"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38"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39"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40"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41"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42"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43" name="Text Box 85"/>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9544"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9545"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9546"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9547"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48"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49"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0"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1"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2"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3"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4"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5"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6"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7"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58"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59"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60"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1"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2"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3"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64"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5"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6"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7"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8"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9"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0"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1"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2"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3"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4"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5"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6"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7"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8"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9"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0"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1"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2"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3"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4"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5"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6"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7"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8"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9"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0"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1"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2"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3"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4"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5"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6"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97"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98"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9"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0"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1"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2"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3"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4"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5"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06"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07"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8"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9"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0"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1"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2"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3"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4"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5"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6"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7"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8"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9"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20"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21"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22"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23"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24"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25"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26"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27"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28"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29"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0"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1"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2"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3"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4"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5"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6"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7"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8"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39"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40"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41"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42"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43"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44"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45"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46"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47"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48"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49"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50"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51"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52"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53"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54"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55"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56"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57"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9658" name="Group 200"/>
            <p:cNvGrpSpPr>
              <a:grpSpLocks/>
            </p:cNvGrpSpPr>
            <p:nvPr/>
          </p:nvGrpSpPr>
          <p:grpSpPr bwMode="auto">
            <a:xfrm>
              <a:off x="3696" y="1029"/>
              <a:ext cx="2160" cy="1275"/>
              <a:chOff x="3696" y="1029"/>
              <a:chExt cx="1803" cy="1058"/>
            </a:xfrm>
          </p:grpSpPr>
          <p:sp>
            <p:nvSpPr>
              <p:cNvPr id="19670"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1"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2"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3"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4"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5"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6"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7"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8"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9"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80"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81"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82"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83"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84"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9659" name="Rectangle 216"/>
            <p:cNvSpPr>
              <a:spLocks noChangeArrowheads="1"/>
            </p:cNvSpPr>
            <p:nvPr/>
          </p:nvSpPr>
          <p:spPr bwMode="auto">
            <a:xfrm>
              <a:off x="4512" y="1104"/>
              <a:ext cx="1392"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60"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661"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9662"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9663"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19664" name="Line 221"/>
            <p:cNvSpPr>
              <a:spLocks noChangeShapeType="1"/>
            </p:cNvSpPr>
            <p:nvPr/>
          </p:nvSpPr>
          <p:spPr bwMode="auto">
            <a:xfrm>
              <a:off x="3654" y="3279"/>
              <a:ext cx="45"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65" name="Line 256"/>
            <p:cNvSpPr>
              <a:spLocks noChangeShapeType="1"/>
            </p:cNvSpPr>
            <p:nvPr/>
          </p:nvSpPr>
          <p:spPr bwMode="auto">
            <a:xfrm flipH="1" flipV="1">
              <a:off x="3581" y="3437"/>
              <a:ext cx="1" cy="211"/>
            </a:xfrm>
            <a:prstGeom prst="line">
              <a:avLst/>
            </a:prstGeom>
            <a:noFill/>
            <a:ln w="76200">
              <a:solidFill>
                <a:srgbClr val="FF993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66" name="Rectangle 257"/>
            <p:cNvSpPr>
              <a:spLocks noChangeArrowheads="1"/>
            </p:cNvSpPr>
            <p:nvPr/>
          </p:nvSpPr>
          <p:spPr bwMode="auto">
            <a:xfrm>
              <a:off x="3149" y="3163"/>
              <a:ext cx="67" cy="101"/>
            </a:xfrm>
            <a:prstGeom prst="rect">
              <a:avLst/>
            </a:prstGeom>
            <a:solidFill>
              <a:srgbClr val="FF33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67" name="Rectangle 258"/>
            <p:cNvSpPr>
              <a:spLocks noChangeArrowheads="1"/>
            </p:cNvSpPr>
            <p:nvPr/>
          </p:nvSpPr>
          <p:spPr bwMode="auto">
            <a:xfrm>
              <a:off x="3150" y="2964"/>
              <a:ext cx="66" cy="90"/>
            </a:xfrm>
            <a:prstGeom prst="rect">
              <a:avLst/>
            </a:prstGeom>
            <a:solidFill>
              <a:srgbClr val="CC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68" name="Rectangle 259"/>
            <p:cNvSpPr>
              <a:spLocks noChangeArrowheads="1"/>
            </p:cNvSpPr>
            <p:nvPr/>
          </p:nvSpPr>
          <p:spPr bwMode="auto">
            <a:xfrm>
              <a:off x="3150" y="2784"/>
              <a:ext cx="69" cy="93"/>
            </a:xfrm>
            <a:prstGeom prst="rect">
              <a:avLst/>
            </a:prstGeom>
            <a:solidFill>
              <a:srgbClr val="99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69" name="Rectangle 260"/>
            <p:cNvSpPr>
              <a:spLocks noChangeArrowheads="1"/>
            </p:cNvSpPr>
            <p:nvPr/>
          </p:nvSpPr>
          <p:spPr bwMode="auto">
            <a:xfrm>
              <a:off x="3149" y="2564"/>
              <a:ext cx="70" cy="109"/>
            </a:xfrm>
            <a:prstGeom prst="rect">
              <a:avLst/>
            </a:prstGeom>
            <a:solidFill>
              <a:srgbClr val="66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spTree>
    <p:extLst>
      <p:ext uri="{BB962C8B-B14F-4D97-AF65-F5344CB8AC3E}">
        <p14:creationId xmlns:p14="http://schemas.microsoft.com/office/powerpoint/2010/main" val="26583020"/>
      </p:ext>
    </p:extLst>
  </p:cSld>
  <p:clrMapOvr>
    <a:masterClrMapping/>
  </p:clrMapOvr>
  <p:transition advClick="0" advTm="5000"/>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Rectangle 2"/>
          <p:cNvSpPr>
            <a:spLocks noGrp="1" noChangeArrowheads="1"/>
          </p:cNvSpPr>
          <p:nvPr>
            <p:ph type="title"/>
          </p:nvPr>
        </p:nvSpPr>
        <p:spPr>
          <a:xfrm>
            <a:off x="2209800" y="0"/>
            <a:ext cx="7772400" cy="1143000"/>
          </a:xfrm>
        </p:spPr>
        <p:txBody>
          <a:bodyPr/>
          <a:lstStyle/>
          <a:p>
            <a:r>
              <a:rPr lang="en-US" altLang="en-US" smtClean="0"/>
              <a:t>Separations</a:t>
            </a:r>
          </a:p>
        </p:txBody>
      </p:sp>
      <p:grpSp>
        <p:nvGrpSpPr>
          <p:cNvPr id="20484" name="Group 263"/>
          <p:cNvGrpSpPr>
            <a:grpSpLocks/>
          </p:cNvGrpSpPr>
          <p:nvPr/>
        </p:nvGrpSpPr>
        <p:grpSpPr bwMode="auto">
          <a:xfrm>
            <a:off x="2216151" y="1006476"/>
            <a:ext cx="7827963" cy="4887913"/>
            <a:chOff x="480" y="912"/>
            <a:chExt cx="5424" cy="3489"/>
          </a:xfrm>
        </p:grpSpPr>
        <p:sp>
          <p:nvSpPr>
            <p:cNvPr id="20485"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86"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87"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88"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89"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0"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491"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2"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3"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4"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5"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6"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7"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8"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9"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00"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01"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02"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03"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04"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05"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06"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07"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08"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09"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10"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1"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2"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3"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4"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5"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6"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7"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8"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19"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20"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21"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22"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23"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24"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25"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26"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27"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28"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29"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0"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1"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2"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3"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4"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5"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6"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7"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8"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9"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0"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1"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2"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3"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4"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5"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6"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7"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8"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9"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0"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1"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2"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3"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4"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5"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20556"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20557"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8"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9"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60"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61"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62"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63"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64"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65"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66"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67" name="Text Box 85"/>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20568"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20569"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20570"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20571"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2"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3"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4"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5"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6"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7"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8"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9"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80"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81"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82"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83"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84"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85"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86"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87"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88"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89"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0"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1"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2"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3"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4"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5"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6"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7"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8"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9"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0"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1"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2"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3"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4"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5"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6"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7"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8"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9"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0"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1"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2"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3"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4"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5"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6"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7"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8"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9"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0"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21"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22"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3"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4"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5"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6"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7"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8"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9"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30"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31"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2"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3"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4"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5"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6"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7"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8"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9"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40"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41"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42"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43"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44"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45"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46"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47"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48"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49"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50"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1"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2"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3"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4"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5"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6"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7"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8"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9"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60"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61"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62"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63"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64"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65"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66"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67"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68"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69"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70"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71"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72"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73"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74"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75"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76"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77"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78"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79"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80"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81"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20682" name="Group 200"/>
            <p:cNvGrpSpPr>
              <a:grpSpLocks/>
            </p:cNvGrpSpPr>
            <p:nvPr/>
          </p:nvGrpSpPr>
          <p:grpSpPr bwMode="auto">
            <a:xfrm>
              <a:off x="3696" y="1029"/>
              <a:ext cx="2160" cy="1275"/>
              <a:chOff x="3696" y="1029"/>
              <a:chExt cx="1803" cy="1058"/>
            </a:xfrm>
          </p:grpSpPr>
          <p:sp>
            <p:nvSpPr>
              <p:cNvPr id="20694"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95"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96"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97"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98"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99"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0"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1"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2"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3"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4"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5"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6"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7"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708"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0683" name="Rectangle 216"/>
            <p:cNvSpPr>
              <a:spLocks noChangeArrowheads="1"/>
            </p:cNvSpPr>
            <p:nvPr/>
          </p:nvSpPr>
          <p:spPr bwMode="auto">
            <a:xfrm>
              <a:off x="4608" y="1104"/>
              <a:ext cx="1296"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84"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685"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20686"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20687"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20688" name="Line 222"/>
            <p:cNvSpPr>
              <a:spLocks noChangeShapeType="1"/>
            </p:cNvSpPr>
            <p:nvPr/>
          </p:nvSpPr>
          <p:spPr bwMode="auto">
            <a:xfrm flipV="1">
              <a:off x="3651" y="3288"/>
              <a:ext cx="49" cy="0"/>
            </a:xfrm>
            <a:prstGeom prst="line">
              <a:avLst/>
            </a:prstGeom>
            <a:noFill/>
            <a:ln w="76200">
              <a:solidFill>
                <a:srgbClr val="FF993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89" name="Line 223"/>
            <p:cNvSpPr>
              <a:spLocks noChangeShapeType="1"/>
            </p:cNvSpPr>
            <p:nvPr/>
          </p:nvSpPr>
          <p:spPr bwMode="auto">
            <a:xfrm flipV="1">
              <a:off x="3651" y="3264"/>
              <a:ext cx="49" cy="0"/>
            </a:xfrm>
            <a:prstGeom prst="line">
              <a:avLst/>
            </a:prstGeom>
            <a:noFill/>
            <a:ln w="28575">
              <a:solidFill>
                <a:srgbClr val="FF993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90" name="Line 253"/>
            <p:cNvSpPr>
              <a:spLocks noChangeShapeType="1"/>
            </p:cNvSpPr>
            <p:nvPr/>
          </p:nvSpPr>
          <p:spPr bwMode="auto">
            <a:xfrm>
              <a:off x="3276" y="3909"/>
              <a:ext cx="192" cy="0"/>
            </a:xfrm>
            <a:prstGeom prst="line">
              <a:avLst/>
            </a:prstGeom>
            <a:noFill/>
            <a:ln w="76200">
              <a:solidFill>
                <a:srgbClr val="FF3399"/>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91" name="Rectangle 260"/>
            <p:cNvSpPr>
              <a:spLocks noChangeArrowheads="1"/>
            </p:cNvSpPr>
            <p:nvPr/>
          </p:nvSpPr>
          <p:spPr bwMode="auto">
            <a:xfrm>
              <a:off x="3147" y="3189"/>
              <a:ext cx="72" cy="105"/>
            </a:xfrm>
            <a:prstGeom prst="rect">
              <a:avLst/>
            </a:prstGeom>
            <a:solidFill>
              <a:srgbClr val="CC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92" name="Rectangle 261"/>
            <p:cNvSpPr>
              <a:spLocks noChangeArrowheads="1"/>
            </p:cNvSpPr>
            <p:nvPr/>
          </p:nvSpPr>
          <p:spPr bwMode="auto">
            <a:xfrm>
              <a:off x="3147" y="2970"/>
              <a:ext cx="72" cy="117"/>
            </a:xfrm>
            <a:prstGeom prst="rect">
              <a:avLst/>
            </a:prstGeom>
            <a:solidFill>
              <a:srgbClr val="99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93" name="Rectangle 262"/>
            <p:cNvSpPr>
              <a:spLocks noChangeArrowheads="1"/>
            </p:cNvSpPr>
            <p:nvPr/>
          </p:nvSpPr>
          <p:spPr bwMode="auto">
            <a:xfrm>
              <a:off x="3147" y="2694"/>
              <a:ext cx="71" cy="120"/>
            </a:xfrm>
            <a:prstGeom prst="rect">
              <a:avLst/>
            </a:prstGeom>
            <a:solidFill>
              <a:srgbClr val="66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spTree>
    <p:extLst>
      <p:ext uri="{BB962C8B-B14F-4D97-AF65-F5344CB8AC3E}">
        <p14:creationId xmlns:p14="http://schemas.microsoft.com/office/powerpoint/2010/main" val="2415864344"/>
      </p:ext>
    </p:extLst>
  </p:cSld>
  <p:clrMapOvr>
    <a:masterClrMapping/>
  </p:clrMapOvr>
  <p:transition advClick="0" advTm="5000"/>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2"/>
          <p:cNvSpPr>
            <a:spLocks noGrp="1" noChangeArrowheads="1"/>
          </p:cNvSpPr>
          <p:nvPr>
            <p:ph type="title"/>
          </p:nvPr>
        </p:nvSpPr>
        <p:spPr>
          <a:xfrm>
            <a:off x="2286000" y="0"/>
            <a:ext cx="7772400" cy="1143000"/>
          </a:xfrm>
        </p:spPr>
        <p:txBody>
          <a:bodyPr/>
          <a:lstStyle/>
          <a:p>
            <a:r>
              <a:rPr lang="en-US" altLang="en-US" smtClean="0"/>
              <a:t>Separations</a:t>
            </a:r>
          </a:p>
        </p:txBody>
      </p:sp>
      <p:grpSp>
        <p:nvGrpSpPr>
          <p:cNvPr id="21508" name="Group 267"/>
          <p:cNvGrpSpPr>
            <a:grpSpLocks/>
          </p:cNvGrpSpPr>
          <p:nvPr/>
        </p:nvGrpSpPr>
        <p:grpSpPr bwMode="auto">
          <a:xfrm>
            <a:off x="2216151" y="1006476"/>
            <a:ext cx="7827963" cy="4887913"/>
            <a:chOff x="480" y="912"/>
            <a:chExt cx="5424" cy="3489"/>
          </a:xfrm>
        </p:grpSpPr>
        <p:sp>
          <p:nvSpPr>
            <p:cNvPr id="21509"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0"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1"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2"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3"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4"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15"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6"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7"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8"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9"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20"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21"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22"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23"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24"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25"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26"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27"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28"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29"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0"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1"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2"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3"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34"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5"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6"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7"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8"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9"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40"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41"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42"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43"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44"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45"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46"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47"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48"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49"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0"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1"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52"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3"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4"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5"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6"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7"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8"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9"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0"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1"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2"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3"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4"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5"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6"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7"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8"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9"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0"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1"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2"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3"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4"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5"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6"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7"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8"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9"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21580"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21581"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82"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83"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84"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85"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86"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87"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88"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89"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90"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91" name="Text Box 85"/>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21592"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21593"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21594"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21595"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96"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97"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98"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99"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00"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01"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02"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03"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04"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05"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06"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07"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08"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09"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0"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1"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12"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3"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4"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5"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6"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7"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8"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9"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0"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1"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2"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3"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4"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5"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6"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7"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8"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9"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0"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1"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2"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3"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4"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5"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6"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7"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8"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9"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0"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1"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2"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3"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4"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45"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46"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7"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8"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9"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0"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1"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2"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3"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54"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55"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6"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7"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8"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9"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0"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1"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2"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3"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4"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5"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6"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7"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68"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69"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70"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1"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2"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3"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74"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5"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6"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7"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8"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9"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80"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81"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82"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83"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84"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85"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86"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87"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88"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89"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0"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91"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2"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3"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4"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5"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6"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7"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8"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9"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00"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701"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702"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703"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04"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705"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21706" name="Group 200"/>
            <p:cNvGrpSpPr>
              <a:grpSpLocks/>
            </p:cNvGrpSpPr>
            <p:nvPr/>
          </p:nvGrpSpPr>
          <p:grpSpPr bwMode="auto">
            <a:xfrm>
              <a:off x="3696" y="1029"/>
              <a:ext cx="2160" cy="1275"/>
              <a:chOff x="3696" y="1029"/>
              <a:chExt cx="1803" cy="1058"/>
            </a:xfrm>
          </p:grpSpPr>
          <p:sp>
            <p:nvSpPr>
              <p:cNvPr id="21716"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17"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18"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19"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0"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1"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2"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3"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4"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5"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6"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7"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8"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9"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730"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1707" name="Rectangle 216"/>
            <p:cNvSpPr>
              <a:spLocks noChangeArrowheads="1"/>
            </p:cNvSpPr>
            <p:nvPr/>
          </p:nvSpPr>
          <p:spPr bwMode="auto">
            <a:xfrm>
              <a:off x="4752" y="1104"/>
              <a:ext cx="1152"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08"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709"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21710"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21711"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21712" name="Line 223"/>
            <p:cNvSpPr>
              <a:spLocks noChangeShapeType="1"/>
            </p:cNvSpPr>
            <p:nvPr/>
          </p:nvSpPr>
          <p:spPr bwMode="auto">
            <a:xfrm rot="-5400000">
              <a:off x="3486" y="3399"/>
              <a:ext cx="192" cy="0"/>
            </a:xfrm>
            <a:prstGeom prst="line">
              <a:avLst/>
            </a:prstGeom>
            <a:noFill/>
            <a:ln w="76200">
              <a:solidFill>
                <a:srgbClr val="FF3399"/>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713" name="Line 250"/>
            <p:cNvSpPr>
              <a:spLocks noChangeShapeType="1"/>
            </p:cNvSpPr>
            <p:nvPr/>
          </p:nvSpPr>
          <p:spPr bwMode="auto">
            <a:xfrm>
              <a:off x="3261" y="3910"/>
              <a:ext cx="226" cy="0"/>
            </a:xfrm>
            <a:prstGeom prst="line">
              <a:avLst/>
            </a:prstGeom>
            <a:noFill/>
            <a:ln w="76200">
              <a:solidFill>
                <a:srgbClr val="CC00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714" name="Rectangle 265"/>
            <p:cNvSpPr>
              <a:spLocks noChangeArrowheads="1"/>
            </p:cNvSpPr>
            <p:nvPr/>
          </p:nvSpPr>
          <p:spPr bwMode="auto">
            <a:xfrm>
              <a:off x="3150" y="2899"/>
              <a:ext cx="68" cy="131"/>
            </a:xfrm>
            <a:prstGeom prst="rect">
              <a:avLst/>
            </a:prstGeom>
            <a:solidFill>
              <a:srgbClr val="66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15" name="Rectangle 266"/>
            <p:cNvSpPr>
              <a:spLocks noChangeArrowheads="1"/>
            </p:cNvSpPr>
            <p:nvPr/>
          </p:nvSpPr>
          <p:spPr bwMode="auto">
            <a:xfrm>
              <a:off x="3149" y="3204"/>
              <a:ext cx="69" cy="126"/>
            </a:xfrm>
            <a:prstGeom prst="rect">
              <a:avLst/>
            </a:prstGeom>
            <a:solidFill>
              <a:srgbClr val="99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spTree>
    <p:extLst>
      <p:ext uri="{BB962C8B-B14F-4D97-AF65-F5344CB8AC3E}">
        <p14:creationId xmlns:p14="http://schemas.microsoft.com/office/powerpoint/2010/main" val="608666018"/>
      </p:ext>
    </p:extLst>
  </p:cSld>
  <p:clrMapOvr>
    <a:masterClrMapping/>
  </p:clrMapOvr>
  <p:transition advClick="0" advTm="6000"/>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Rectangle 2"/>
          <p:cNvSpPr>
            <a:spLocks noGrp="1" noChangeArrowheads="1"/>
          </p:cNvSpPr>
          <p:nvPr>
            <p:ph type="title"/>
          </p:nvPr>
        </p:nvSpPr>
        <p:spPr>
          <a:xfrm>
            <a:off x="2209800" y="0"/>
            <a:ext cx="7772400" cy="1143000"/>
          </a:xfrm>
        </p:spPr>
        <p:txBody>
          <a:bodyPr/>
          <a:lstStyle/>
          <a:p>
            <a:r>
              <a:rPr lang="en-US" altLang="en-US" smtClean="0"/>
              <a:t>Separations</a:t>
            </a:r>
          </a:p>
        </p:txBody>
      </p:sp>
      <p:grpSp>
        <p:nvGrpSpPr>
          <p:cNvPr id="22532" name="Group 243"/>
          <p:cNvGrpSpPr>
            <a:grpSpLocks/>
          </p:cNvGrpSpPr>
          <p:nvPr/>
        </p:nvGrpSpPr>
        <p:grpSpPr bwMode="auto">
          <a:xfrm>
            <a:off x="2216151" y="1006476"/>
            <a:ext cx="7827963" cy="4887913"/>
            <a:chOff x="480" y="912"/>
            <a:chExt cx="5424" cy="3489"/>
          </a:xfrm>
        </p:grpSpPr>
        <p:sp>
          <p:nvSpPr>
            <p:cNvPr id="22533"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34"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35"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36"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37"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38"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39"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0"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1"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2"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3"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4"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5"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6"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7"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8"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49"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50"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51"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52"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53"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54"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55"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56"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57"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58"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59"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60"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61"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62"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63"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64"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65"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66"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67"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68"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69"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0"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1"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2"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3"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4"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5"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76"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7"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8"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9"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0"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1"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2"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3"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4"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5"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6"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7"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8"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9"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0"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1"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2"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3"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4"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5"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6"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7"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8"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9"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0"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1"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2"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3"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22604"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22605"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6"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7"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8"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9"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10"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11"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12"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13"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14"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15" name="Text Box 85"/>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22616"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22617"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22618"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22619"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0"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1"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2"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3"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4"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5"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6"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7"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8"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9"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30"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31"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32"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33"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34"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35"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36"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37"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38"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39"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0"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1"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2"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3"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4"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5"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6"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7"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8"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9"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0"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1"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2"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3"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4"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5"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6"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7"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8"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9"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0"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1"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2"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3"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4"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5"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6"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7"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8"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69"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70"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71"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72"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73"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74"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75"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76"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77"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78"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79"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0"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1"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2"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3"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4"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5"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6"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7"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8"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9"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90"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91"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92"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93"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94"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95"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96"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97"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98"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99"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0"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1"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2"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3"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4"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5"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6"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7"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8"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9"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10"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11"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12"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13"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14"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15"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16"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17"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18"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19"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20"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21"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22"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23"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24"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25"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26"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27"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28"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29"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22730" name="Group 200"/>
            <p:cNvGrpSpPr>
              <a:grpSpLocks/>
            </p:cNvGrpSpPr>
            <p:nvPr/>
          </p:nvGrpSpPr>
          <p:grpSpPr bwMode="auto">
            <a:xfrm>
              <a:off x="3696" y="1029"/>
              <a:ext cx="2160" cy="1275"/>
              <a:chOff x="3696" y="1029"/>
              <a:chExt cx="1803" cy="1058"/>
            </a:xfrm>
          </p:grpSpPr>
          <p:sp>
            <p:nvSpPr>
              <p:cNvPr id="22739"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0"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1"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2"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3"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4"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5"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6"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7"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8"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9"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50"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51"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52"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53"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2731" name="Rectangle 216"/>
            <p:cNvSpPr>
              <a:spLocks noChangeArrowheads="1"/>
            </p:cNvSpPr>
            <p:nvPr/>
          </p:nvSpPr>
          <p:spPr bwMode="auto">
            <a:xfrm>
              <a:off x="5083" y="1104"/>
              <a:ext cx="821"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32"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733"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22734"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22735"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22736" name="Line 237"/>
            <p:cNvSpPr>
              <a:spLocks noChangeShapeType="1"/>
            </p:cNvSpPr>
            <p:nvPr/>
          </p:nvSpPr>
          <p:spPr bwMode="auto">
            <a:xfrm rot="-5400000">
              <a:off x="3470" y="3383"/>
              <a:ext cx="226" cy="0"/>
            </a:xfrm>
            <a:prstGeom prst="line">
              <a:avLst/>
            </a:prstGeom>
            <a:noFill/>
            <a:ln w="76200">
              <a:solidFill>
                <a:srgbClr val="CC00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37" name="Line 240"/>
            <p:cNvSpPr>
              <a:spLocks noChangeShapeType="1"/>
            </p:cNvSpPr>
            <p:nvPr/>
          </p:nvSpPr>
          <p:spPr bwMode="auto">
            <a:xfrm>
              <a:off x="3261" y="3902"/>
              <a:ext cx="238" cy="0"/>
            </a:xfrm>
            <a:prstGeom prst="line">
              <a:avLst/>
            </a:prstGeom>
            <a:noFill/>
            <a:ln w="76200">
              <a:solidFill>
                <a:srgbClr val="99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38" name="Rectangle 242"/>
            <p:cNvSpPr>
              <a:spLocks noChangeArrowheads="1"/>
            </p:cNvSpPr>
            <p:nvPr/>
          </p:nvSpPr>
          <p:spPr bwMode="auto">
            <a:xfrm>
              <a:off x="3148" y="3196"/>
              <a:ext cx="68" cy="140"/>
            </a:xfrm>
            <a:prstGeom prst="rect">
              <a:avLst/>
            </a:prstGeom>
            <a:solidFill>
              <a:srgbClr val="66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spTree>
    <p:extLst>
      <p:ext uri="{BB962C8B-B14F-4D97-AF65-F5344CB8AC3E}">
        <p14:creationId xmlns:p14="http://schemas.microsoft.com/office/powerpoint/2010/main" val="4244598155"/>
      </p:ext>
    </p:extLst>
  </p:cSld>
  <p:clrMapOvr>
    <a:masterClrMapping/>
  </p:clrMapOvr>
  <p:transition advClick="0" advTm="5000"/>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19542" y="476250"/>
            <a:ext cx="11453358" cy="6066972"/>
          </a:xfrm>
        </p:spPr>
        <p:txBody>
          <a:bodyPr>
            <a:normAutofit/>
          </a:bodyPr>
          <a:lstStyle/>
          <a:p>
            <a:r>
              <a:rPr lang="en-US" sz="3200" dirty="0" smtClean="0">
                <a:solidFill>
                  <a:srgbClr val="002060"/>
                </a:solidFill>
                <a:latin typeface="Times New Roman" panose="02020603050405020304" pitchFamily="18" charset="0"/>
                <a:cs typeface="Times New Roman" panose="02020603050405020304" pitchFamily="18" charset="0"/>
              </a:rPr>
              <a:t>High Performance Liquid Chromatography (HPLC) is a form of column chromatography that pumps a sample mixture or </a:t>
            </a:r>
            <a:r>
              <a:rPr lang="en-US" sz="3200" dirty="0" err="1" smtClean="0">
                <a:solidFill>
                  <a:srgbClr val="002060"/>
                </a:solidFill>
                <a:latin typeface="Times New Roman" panose="02020603050405020304" pitchFamily="18" charset="0"/>
                <a:cs typeface="Times New Roman" panose="02020603050405020304" pitchFamily="18" charset="0"/>
              </a:rPr>
              <a:t>analyte</a:t>
            </a:r>
            <a:r>
              <a:rPr lang="en-US" sz="3200" dirty="0" smtClean="0">
                <a:solidFill>
                  <a:srgbClr val="002060"/>
                </a:solidFill>
                <a:latin typeface="Times New Roman" panose="02020603050405020304" pitchFamily="18" charset="0"/>
                <a:cs typeface="Times New Roman" panose="02020603050405020304" pitchFamily="18" charset="0"/>
              </a:rPr>
              <a:t> in a solvent (known as the mobile phase) at high pressure through a column with chromatographic packing material (stationary phase).</a:t>
            </a:r>
          </a:p>
          <a:p>
            <a:r>
              <a:rPr lang="en-US" sz="3200" dirty="0" smtClean="0">
                <a:solidFill>
                  <a:srgbClr val="002060"/>
                </a:solidFill>
                <a:latin typeface="Times New Roman" panose="02020603050405020304" pitchFamily="18" charset="0"/>
                <a:cs typeface="Times New Roman" panose="02020603050405020304" pitchFamily="18" charset="0"/>
              </a:rPr>
              <a:t>The sample is carried by a moving carrier gas stream of helium or nitrogen.</a:t>
            </a:r>
          </a:p>
          <a:p>
            <a:r>
              <a:rPr lang="en-US" sz="3200" dirty="0" smtClean="0">
                <a:solidFill>
                  <a:srgbClr val="002060"/>
                </a:solidFill>
                <a:latin typeface="Times New Roman" panose="02020603050405020304" pitchFamily="18" charset="0"/>
                <a:cs typeface="Times New Roman" panose="02020603050405020304" pitchFamily="18" charset="0"/>
              </a:rPr>
              <a:t>HPLC has the ability to separate, and identify compounds that are present in any sample that can be dissolved in a liquid in trace concentrations as low as parts per trillion. </a:t>
            </a:r>
          </a:p>
          <a:p>
            <a:r>
              <a:rPr lang="en-US" sz="3200" dirty="0" smtClean="0">
                <a:solidFill>
                  <a:srgbClr val="002060"/>
                </a:solidFill>
                <a:latin typeface="Times New Roman" panose="02020603050405020304" pitchFamily="18" charset="0"/>
                <a:cs typeface="Times New Roman" panose="02020603050405020304" pitchFamily="18" charset="0"/>
              </a:rPr>
              <a:t>Because of this versatility, HPLC is used in a variety of industrial and scientific applications, such as pharmaceutical, environmental, forensics, and chemicals. </a:t>
            </a:r>
          </a:p>
          <a:p>
            <a:endParaRPr lang="en-US" dirty="0"/>
          </a:p>
        </p:txBody>
      </p:sp>
    </p:spTree>
    <p:extLst>
      <p:ext uri="{BB962C8B-B14F-4D97-AF65-F5344CB8AC3E}">
        <p14:creationId xmlns:p14="http://schemas.microsoft.com/office/powerpoint/2010/main" val="994762376"/>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1026"/>
          <p:cNvSpPr>
            <a:spLocks noGrp="1" noChangeArrowheads="1"/>
          </p:cNvSpPr>
          <p:nvPr>
            <p:ph type="title"/>
          </p:nvPr>
        </p:nvSpPr>
        <p:spPr>
          <a:xfrm>
            <a:off x="2209800" y="0"/>
            <a:ext cx="7772400" cy="1143000"/>
          </a:xfrm>
        </p:spPr>
        <p:txBody>
          <a:bodyPr/>
          <a:lstStyle/>
          <a:p>
            <a:r>
              <a:rPr lang="en-US" altLang="en-US" smtClean="0"/>
              <a:t>Separations</a:t>
            </a:r>
          </a:p>
        </p:txBody>
      </p:sp>
      <p:grpSp>
        <p:nvGrpSpPr>
          <p:cNvPr id="23556" name="Group 1258"/>
          <p:cNvGrpSpPr>
            <a:grpSpLocks/>
          </p:cNvGrpSpPr>
          <p:nvPr/>
        </p:nvGrpSpPr>
        <p:grpSpPr bwMode="auto">
          <a:xfrm>
            <a:off x="2216151" y="1006476"/>
            <a:ext cx="7827963" cy="4887913"/>
            <a:chOff x="480" y="912"/>
            <a:chExt cx="5424" cy="3489"/>
          </a:xfrm>
        </p:grpSpPr>
        <p:sp>
          <p:nvSpPr>
            <p:cNvPr id="23557" name="Freeform 1027"/>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58" name="Freeform 1028"/>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59" name="Freeform 1029"/>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0" name="AutoShape 1030"/>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1" name="AutoShape 1031"/>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2" name="Line 1032"/>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63" name="AutoShape 1033"/>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4" name="Freeform 1034"/>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5" name="AutoShape 1035"/>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6" name="Freeform 1036"/>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7" name="Freeform 1037"/>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8" name="Freeform 1038"/>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9" name="Freeform 1039"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70" name="AutoShape 1040"/>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71" name="Freeform 1041"/>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72" name="Line 1042"/>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73" name="Line 1043"/>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74" name="Line 1044"/>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75" name="Freeform 1045"/>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76" name="Freeform 1046"/>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77" name="Freeform 1047"/>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78" name="Freeform 1048"/>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79" name="Freeform 1049"/>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0" name="Freeform 1050"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1" name="Line 1051"/>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82" name="Freeform 1052"/>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3" name="AutoShape 1053"/>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4" name="Freeform 1054"/>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5" name="Freeform 1055"/>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6" name="Freeform 1056"/>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7" name="Freeform 1057"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8" name="AutoShape 1058"/>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9" name="Freeform 1059"/>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90" name="Line 1060"/>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91" name="Line 1061"/>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92" name="Line 1062"/>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93" name="Freeform 1063"/>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94" name="Freeform 1064"/>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95" name="Freeform 1065"/>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96" name="Freeform 1066"/>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97" name="Freeform 1067"/>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98" name="Freeform 1068"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99" name="Line 1069"/>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00" name="AutoShape 1070"/>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1" name="Freeform 1071"/>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2" name="Freeform 1072"/>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3" name="Freeform 1073"/>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4" name="Freeform 1074"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5" name="AutoShape 1075"/>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6" name="Freeform 1076"/>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7" name="AutoShape 1077"/>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8" name="Freeform 1078"/>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9" name="Freeform 1079"/>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0" name="Freeform 1080"/>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1" name="Freeform 1081"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2" name="AutoShape 1082"/>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3" name="AutoShape 1083"/>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4" name="Freeform 1084"/>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5" name="Freeform 1085"/>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6" name="Freeform 1086"/>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7" name="Freeform 1087"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8" name="AutoShape 1088"/>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9" name="Freeform 1089"/>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0" name="Freeform 1090"/>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1" name="Freeform 1091"/>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2" name="Freeform 1092"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3" name="Freeform 1093"/>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4" name="Freeform 1094"/>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5" name="Freeform 1095"/>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6" name="Freeform 1096"/>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7" name="Text Box 1097"/>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23628" name="Text Box 1098"/>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23629" name="Freeform 1099"/>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0" name="Freeform 1100"/>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1" name="Freeform 1101"/>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2" name="Freeform 1102"/>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3" name="Freeform 1103"/>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4" name="Line 1104"/>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35" name="Line 1105"/>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36" name="Freeform 1106"/>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7" name="Freeform 1107"/>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8" name="Freeform 1108"/>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9" name="Text Box 1109"/>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23640" name="Text Box 1110"/>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23641" name="Text Box 1111"/>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23642" name="Text Box 1112"/>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23643" name="Freeform 1113"/>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44" name="Freeform 1114"/>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45" name="Freeform 1115"/>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46" name="Freeform 1116"/>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47" name="Freeform 1117"/>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48" name="Freeform 1118"/>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49" name="Freeform 1119"/>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50" name="Freeform 1120"/>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51" name="Freeform 1121"/>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52" name="Freeform 1122"/>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53" name="Line 1123"/>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54" name="Line 1124"/>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55" name="Line 1125"/>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56" name="Freeform 1126"/>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57" name="Freeform 1127"/>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58" name="Freeform 1128"/>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59" name="Line 1129"/>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60" name="AutoShape 1130"/>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1" name="AutoShape 1131"/>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2" name="Freeform 1132"/>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3" name="Freeform 1133"/>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4" name="Freeform 1134"/>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5" name="Freeform 1135"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6" name="AutoShape 1136"/>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7" name="Freeform 1137"/>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8" name="Freeform 1138"/>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9" name="Freeform 1139"/>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0" name="Freeform 1140"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1" name="AutoShape 1141"/>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2" name="Freeform 1142"/>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3" name="Freeform 1143"/>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4" name="Freeform 1144"/>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5" name="Freeform 1145"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6" name="AutoShape 1146"/>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7" name="Freeform 1147"/>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8" name="Freeform 1148"/>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9" name="Freeform 1149"/>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0" name="Freeform 1150"/>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1" name="Freeform 1151"/>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2" name="Freeform 1152"/>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3" name="Freeform 1153"/>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4" name="Freeform 1154"/>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5" name="Freeform 1155"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6" name="Freeform 1156"/>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7" name="Freeform 1157"/>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8" name="Freeform 1158"/>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9" name="Freeform 1159"/>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0" name="Freeform 1160"/>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1" name="Freeform 1161"/>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2" name="Line 1162"/>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93" name="Line 1163"/>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94" name="Freeform 1164"/>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5" name="Freeform 1165"/>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6" name="Freeform 1166"/>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7" name="Freeform 1167"/>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8" name="Freeform 1168"/>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9" name="Freeform 1169"/>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0" name="Freeform 1170"/>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1" name="Line 1171"/>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02" name="Line 1172"/>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03" name="Freeform 1173"/>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4" name="Freeform 1174"/>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5" name="Freeform 1175"/>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6" name="Freeform 1176"/>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7" name="Freeform 1177"/>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8" name="Freeform 1178"/>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9" name="Freeform 1179"/>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10" name="Freeform 1180"/>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11" name="Freeform 1181"/>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12" name="Freeform 1182"/>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13" name="Freeform 1183"/>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14" name="Freeform 1184"/>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15" name="Line 1185"/>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16" name="Line 1186"/>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17" name="Line 1187"/>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18" name="Freeform 1188"/>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19" name="Freeform 1189"/>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0" name="Freeform 1190"/>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1" name="Line 1191"/>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22" name="AutoShape 1192"/>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3" name="Freeform 1193"/>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4" name="Freeform 1194"/>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5" name="Freeform 1195"/>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6" name="Freeform 1196"/>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7" name="AutoShape 1197"/>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8" name="Freeform 1198"/>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9" name="Freeform 1199"/>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30" name="Freeform 1200"/>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31" name="Freeform 1201"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32" name="AutoShape 1202"/>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33" name="Freeform 1203"/>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34" name="Line 1204"/>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35" name="Line 1205"/>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36" name="Line 1206"/>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37" name="Freeform 1207"/>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38" name="Line 1208"/>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39" name="Freeform 1209"/>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0" name="Freeform 1210"/>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1" name="AutoShape 1211"/>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2" name="Freeform 1212"/>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3" name="Freeform 1213"/>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4" name="Freeform 1214"/>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5" name="Freeform 1215"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6" name="AutoShape 1216"/>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7" name="Freeform 1217"/>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8" name="Line 1218"/>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49" name="Line 1219"/>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50" name="Line 1220"/>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51" name="Freeform 1221"/>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52" name="Line 1222"/>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53" name="Text Box 1223"/>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23754" name="Group 1224"/>
            <p:cNvGrpSpPr>
              <a:grpSpLocks/>
            </p:cNvGrpSpPr>
            <p:nvPr/>
          </p:nvGrpSpPr>
          <p:grpSpPr bwMode="auto">
            <a:xfrm>
              <a:off x="3696" y="1029"/>
              <a:ext cx="2160" cy="1275"/>
              <a:chOff x="3696" y="1029"/>
              <a:chExt cx="1803" cy="1058"/>
            </a:xfrm>
          </p:grpSpPr>
          <p:sp>
            <p:nvSpPr>
              <p:cNvPr id="23762" name="Freeform 1225"/>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63" name="Freeform 1226"/>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64" name="Freeform 1227"/>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65" name="Freeform 1228"/>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66" name="Freeform 1229"/>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67" name="Freeform 1230"/>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68" name="Freeform 1231"/>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69" name="Freeform 1232"/>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70" name="Freeform 1233"/>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71" name="Freeform 1234"/>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72" name="Freeform 1235"/>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73" name="Freeform 1236"/>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74" name="Freeform 1237"/>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75" name="Line 1238"/>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76" name="Line 1239"/>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3755" name="Rectangle 1240"/>
            <p:cNvSpPr>
              <a:spLocks noChangeArrowheads="1"/>
            </p:cNvSpPr>
            <p:nvPr/>
          </p:nvSpPr>
          <p:spPr bwMode="auto">
            <a:xfrm>
              <a:off x="5424" y="1104"/>
              <a:ext cx="480"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56" name="Line 1241"/>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757" name="Text Box 1242"/>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23758" name="Text Box 1243"/>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23759" name="Text Box 1244"/>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23760" name="Line 1255"/>
            <p:cNvSpPr>
              <a:spLocks noChangeShapeType="1"/>
            </p:cNvSpPr>
            <p:nvPr/>
          </p:nvSpPr>
          <p:spPr bwMode="auto">
            <a:xfrm rot="16228888" flipH="1">
              <a:off x="3582" y="3337"/>
              <a:ext cx="187" cy="3"/>
            </a:xfrm>
            <a:prstGeom prst="line">
              <a:avLst/>
            </a:prstGeom>
            <a:noFill/>
            <a:ln w="76200">
              <a:solidFill>
                <a:srgbClr val="99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61" name="Line 1257"/>
            <p:cNvSpPr>
              <a:spLocks noChangeShapeType="1"/>
            </p:cNvSpPr>
            <p:nvPr/>
          </p:nvSpPr>
          <p:spPr bwMode="auto">
            <a:xfrm>
              <a:off x="3225" y="3910"/>
              <a:ext cx="292" cy="0"/>
            </a:xfrm>
            <a:prstGeom prst="line">
              <a:avLst/>
            </a:prstGeom>
            <a:noFill/>
            <a:ln w="76200">
              <a:solidFill>
                <a:srgbClr val="66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Tree>
    <p:extLst>
      <p:ext uri="{BB962C8B-B14F-4D97-AF65-F5344CB8AC3E}">
        <p14:creationId xmlns:p14="http://schemas.microsoft.com/office/powerpoint/2010/main" val="706114850"/>
      </p:ext>
    </p:extLst>
  </p:cSld>
  <p:clrMapOvr>
    <a:masterClrMapping/>
  </p:clrMapOvr>
  <p:transition advClick="0" advTm="5000"/>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9" name="Rectangle 2"/>
          <p:cNvSpPr>
            <a:spLocks noGrp="1" noChangeArrowheads="1"/>
          </p:cNvSpPr>
          <p:nvPr>
            <p:ph type="title"/>
          </p:nvPr>
        </p:nvSpPr>
        <p:spPr>
          <a:xfrm>
            <a:off x="2209800" y="0"/>
            <a:ext cx="7772400" cy="1143000"/>
          </a:xfrm>
        </p:spPr>
        <p:txBody>
          <a:bodyPr/>
          <a:lstStyle/>
          <a:p>
            <a:r>
              <a:rPr lang="en-US" altLang="en-US" smtClean="0"/>
              <a:t>Separations</a:t>
            </a:r>
          </a:p>
        </p:txBody>
      </p:sp>
      <p:grpSp>
        <p:nvGrpSpPr>
          <p:cNvPr id="24580" name="Group 224"/>
          <p:cNvGrpSpPr>
            <a:grpSpLocks/>
          </p:cNvGrpSpPr>
          <p:nvPr/>
        </p:nvGrpSpPr>
        <p:grpSpPr bwMode="auto">
          <a:xfrm>
            <a:off x="2216151" y="1006476"/>
            <a:ext cx="7827963" cy="4887913"/>
            <a:chOff x="480" y="912"/>
            <a:chExt cx="5424" cy="3489"/>
          </a:xfrm>
        </p:grpSpPr>
        <p:sp>
          <p:nvSpPr>
            <p:cNvPr id="24581"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82"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83"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84"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85"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86"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587"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88"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89"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90"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91"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92"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93"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94"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95"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96"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597"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598"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599"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0"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1"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2"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3"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4"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5"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06"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7"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8"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9"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10"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11"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12"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13"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14"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15"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16"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17"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18"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19"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0"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1"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2"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3"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24"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5"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6"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7"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8"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9"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0"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1"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2"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3"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4"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5"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6"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7"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8"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9"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0"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1"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2"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3"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4"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5"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6"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7"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8"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9"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50"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51"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24652"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24653"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54"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55"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56"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57"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58"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59"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60"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61"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62"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63" name="Text Box 85"/>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24664"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24665"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24666"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24667"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68"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69"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0"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1"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2"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3"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4"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5"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6"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7"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78"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79"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80"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1"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2"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3"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84"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5"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6"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7"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8"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9"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0"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1"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2"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3"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4"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5"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6"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7"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8"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9"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0"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1"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2"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3"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4"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5"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6"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7"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8"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9"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0"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1"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2"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3"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4"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5"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6"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17"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18"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9"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0"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1"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2"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3"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4"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5"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26"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27"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8"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9"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0"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1"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2"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3"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4"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5"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6"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7"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8"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9"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40"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41"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42"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43"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44"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45"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46"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47"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48"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49"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0"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1"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2"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3"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4"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5"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6"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7"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8"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59"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60"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61"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62"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63"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64"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65"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66"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67"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68"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69"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70"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71"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72"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73"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74"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75"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76"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77"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24778" name="Group 200"/>
            <p:cNvGrpSpPr>
              <a:grpSpLocks/>
            </p:cNvGrpSpPr>
            <p:nvPr/>
          </p:nvGrpSpPr>
          <p:grpSpPr bwMode="auto">
            <a:xfrm>
              <a:off x="3696" y="1029"/>
              <a:ext cx="2160" cy="1275"/>
              <a:chOff x="3696" y="1029"/>
              <a:chExt cx="1803" cy="1058"/>
            </a:xfrm>
          </p:grpSpPr>
          <p:sp>
            <p:nvSpPr>
              <p:cNvPr id="24785"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86"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87"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88"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89"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0"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1"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2"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3"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4"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5"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6"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7"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8"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99"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4779" name="Rectangle 216"/>
            <p:cNvSpPr>
              <a:spLocks noChangeArrowheads="1"/>
            </p:cNvSpPr>
            <p:nvPr/>
          </p:nvSpPr>
          <p:spPr bwMode="auto">
            <a:xfrm>
              <a:off x="5664" y="1104"/>
              <a:ext cx="240"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80"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4781"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24782"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24783"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24784" name="Line 223"/>
            <p:cNvSpPr>
              <a:spLocks noChangeShapeType="1"/>
            </p:cNvSpPr>
            <p:nvPr/>
          </p:nvSpPr>
          <p:spPr bwMode="auto">
            <a:xfrm flipV="1">
              <a:off x="3676" y="3290"/>
              <a:ext cx="0" cy="301"/>
            </a:xfrm>
            <a:prstGeom prst="line">
              <a:avLst/>
            </a:prstGeom>
            <a:noFill/>
            <a:ln w="76200">
              <a:solidFill>
                <a:srgbClr val="66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Tree>
    <p:extLst>
      <p:ext uri="{BB962C8B-B14F-4D97-AF65-F5344CB8AC3E}">
        <p14:creationId xmlns:p14="http://schemas.microsoft.com/office/powerpoint/2010/main" val="3007738172"/>
      </p:ext>
    </p:extLst>
  </p:cSld>
  <p:clrMapOvr>
    <a:masterClrMapping/>
  </p:clrMapOvr>
  <p:transition advClick="0" advTm="5000"/>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Rectangle 2"/>
          <p:cNvSpPr>
            <a:spLocks noGrp="1" noChangeArrowheads="1"/>
          </p:cNvSpPr>
          <p:nvPr>
            <p:ph type="title"/>
          </p:nvPr>
        </p:nvSpPr>
        <p:spPr>
          <a:xfrm>
            <a:off x="2286000" y="0"/>
            <a:ext cx="7772400" cy="1143000"/>
          </a:xfrm>
        </p:spPr>
        <p:txBody>
          <a:bodyPr/>
          <a:lstStyle/>
          <a:p>
            <a:r>
              <a:rPr lang="en-US" altLang="en-US" smtClean="0"/>
              <a:t>Separations</a:t>
            </a:r>
          </a:p>
        </p:txBody>
      </p:sp>
      <p:grpSp>
        <p:nvGrpSpPr>
          <p:cNvPr id="25604" name="Group 222"/>
          <p:cNvGrpSpPr>
            <a:grpSpLocks/>
          </p:cNvGrpSpPr>
          <p:nvPr/>
        </p:nvGrpSpPr>
        <p:grpSpPr bwMode="auto">
          <a:xfrm>
            <a:off x="2216151" y="1006476"/>
            <a:ext cx="7897813" cy="4887913"/>
            <a:chOff x="480" y="912"/>
            <a:chExt cx="5472" cy="3489"/>
          </a:xfrm>
        </p:grpSpPr>
        <p:sp>
          <p:nvSpPr>
            <p:cNvPr id="25605"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06"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07"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08"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09"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0"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11"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2"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3"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4"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5"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6"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7"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8"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9"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20"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21"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22"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23"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24"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25"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26"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27"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28"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29"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30"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1"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2"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3"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4"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5"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6"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7"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8"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39"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40"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41"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42"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43"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44"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45"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46"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47"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48"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49"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0"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1"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2"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3"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4"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5"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6"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7"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8"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9"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0"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1"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2"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3"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4"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5"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6"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7"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8"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9"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0"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1"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2"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3"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4"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5"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25676"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25677"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8"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9"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80"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81"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82"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83"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84"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85"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86"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87" name="Text Box 85"/>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25688"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25689"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25690"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25691"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2"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3"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4"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5"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6"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7"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8"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9"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00"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01"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02"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03"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04"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05"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06"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07"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08"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09"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0"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1"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2"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3"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4"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5"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6"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7"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8"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9"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0"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1"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2"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3"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4"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5"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6"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7"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8"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9"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0"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1"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2"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3"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4"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5"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6"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7"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8"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9"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0"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41"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42"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3"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4"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5"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6"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7"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8"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9"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50"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51"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2"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3"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4"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5"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6"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7"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8"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9"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60"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61"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62"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63"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64"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65"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66"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67"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68"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69"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70"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1"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2"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3"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4"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5"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6"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7"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8"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9"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80"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81"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82"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83"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84"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85"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86"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87"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88"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89"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90"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91"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92"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93"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94"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95"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96"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97"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98"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99"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00"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801"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25802" name="Group 200"/>
            <p:cNvGrpSpPr>
              <a:grpSpLocks/>
            </p:cNvGrpSpPr>
            <p:nvPr/>
          </p:nvGrpSpPr>
          <p:grpSpPr bwMode="auto">
            <a:xfrm>
              <a:off x="3696" y="1029"/>
              <a:ext cx="2160" cy="1275"/>
              <a:chOff x="3696" y="1029"/>
              <a:chExt cx="1803" cy="1058"/>
            </a:xfrm>
          </p:grpSpPr>
          <p:sp>
            <p:nvSpPr>
              <p:cNvPr id="25808"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09"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0"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1"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2"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3"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4"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5"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6"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7"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8"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9"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20"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21"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822"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5803" name="Rectangle 216"/>
            <p:cNvSpPr>
              <a:spLocks noChangeArrowheads="1"/>
            </p:cNvSpPr>
            <p:nvPr/>
          </p:nvSpPr>
          <p:spPr bwMode="auto">
            <a:xfrm flipH="1">
              <a:off x="5904" y="1104"/>
              <a:ext cx="48"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04"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5805"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25806"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25807"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grpSp>
    </p:spTree>
    <p:extLst>
      <p:ext uri="{BB962C8B-B14F-4D97-AF65-F5344CB8AC3E}">
        <p14:creationId xmlns:p14="http://schemas.microsoft.com/office/powerpoint/2010/main" val="1488435998"/>
      </p:ext>
    </p:extLst>
  </p:cSld>
  <p:clrMapOvr>
    <a:masterClrMapping/>
  </p:clrMapOvr>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عنصر نائب للمحتوى 3"/>
          <p:cNvSpPr>
            <a:spLocks noGrp="1"/>
          </p:cNvSpPr>
          <p:nvPr>
            <p:ph idx="1"/>
          </p:nvPr>
        </p:nvSpPr>
        <p:spPr>
          <a:xfrm>
            <a:off x="838200" y="1908628"/>
            <a:ext cx="7772400" cy="1676400"/>
          </a:xfrm>
        </p:spPr>
        <p:txBody>
          <a:bodyPr>
            <a:normAutofit/>
          </a:bodyPr>
          <a:lstStyle/>
          <a:p>
            <a:r>
              <a:rPr lang="en-US" altLang="en-US" sz="3600" dirty="0" smtClean="0">
                <a:solidFill>
                  <a:srgbClr val="002060"/>
                </a:solidFill>
                <a:latin typeface="Times New Roman" panose="02020603050405020304" pitchFamily="18" charset="0"/>
                <a:cs typeface="Times New Roman" panose="02020603050405020304" pitchFamily="18" charset="0"/>
              </a:rPr>
              <a:t>Normal–phase </a:t>
            </a:r>
            <a:r>
              <a:rPr lang="en-US" altLang="en-US" sz="3600" dirty="0" smtClean="0">
                <a:solidFill>
                  <a:srgbClr val="002060"/>
                </a:solidFill>
                <a:latin typeface="Times New Roman" panose="02020603050405020304" pitchFamily="18" charset="0"/>
                <a:cs typeface="Times New Roman" panose="02020603050405020304" pitchFamily="18" charset="0"/>
              </a:rPr>
              <a:t>chromatography.</a:t>
            </a:r>
            <a:endParaRPr lang="en-US" altLang="en-US" sz="3600" dirty="0" smtClean="0">
              <a:solidFill>
                <a:srgbClr val="002060"/>
              </a:solidFill>
              <a:latin typeface="Times New Roman" panose="02020603050405020304" pitchFamily="18" charset="0"/>
              <a:cs typeface="Times New Roman" panose="02020603050405020304" pitchFamily="18" charset="0"/>
            </a:endParaRPr>
          </a:p>
          <a:p>
            <a:r>
              <a:rPr lang="en-US" altLang="en-US" sz="3600" dirty="0" smtClean="0">
                <a:solidFill>
                  <a:srgbClr val="002060"/>
                </a:solidFill>
                <a:latin typeface="Times New Roman" panose="02020603050405020304" pitchFamily="18" charset="0"/>
                <a:cs typeface="Times New Roman" panose="02020603050405020304" pitchFamily="18" charset="0"/>
              </a:rPr>
              <a:t>Reversed-phase </a:t>
            </a:r>
            <a:r>
              <a:rPr lang="en-US" altLang="en-US" sz="3600" dirty="0" smtClean="0">
                <a:solidFill>
                  <a:srgbClr val="002060"/>
                </a:solidFill>
                <a:latin typeface="Times New Roman" panose="02020603050405020304" pitchFamily="18" charset="0"/>
                <a:cs typeface="Times New Roman" panose="02020603050405020304" pitchFamily="18" charset="0"/>
              </a:rPr>
              <a:t>chromatography. </a:t>
            </a:r>
            <a:endParaRPr lang="en-US" altLang="en-US" sz="3600" dirty="0" smtClean="0">
              <a:solidFill>
                <a:srgbClr val="002060"/>
              </a:solidFill>
              <a:latin typeface="Times New Roman" panose="02020603050405020304" pitchFamily="18" charset="0"/>
              <a:cs typeface="Times New Roman" panose="02020603050405020304" pitchFamily="18" charset="0"/>
            </a:endParaRPr>
          </a:p>
        </p:txBody>
      </p:sp>
      <p:sp>
        <p:nvSpPr>
          <p:cNvPr id="28675" name="عنوان 4"/>
          <p:cNvSpPr>
            <a:spLocks noGrp="1"/>
          </p:cNvSpPr>
          <p:nvPr>
            <p:ph type="title"/>
          </p:nvPr>
        </p:nvSpPr>
        <p:spPr/>
        <p:txBody>
          <a:bodyPr/>
          <a:lstStyle/>
          <a:p>
            <a:r>
              <a:rPr lang="en-US" altLang="en-US" sz="4000" b="1" dirty="0">
                <a:solidFill>
                  <a:srgbClr val="002060"/>
                </a:solidFill>
                <a:latin typeface="Times New Roman" panose="02020603050405020304" pitchFamily="18" charset="0"/>
                <a:cs typeface="Times New Roman" panose="02020603050405020304" pitchFamily="18" charset="0"/>
              </a:rPr>
              <a:t>Types of </a:t>
            </a:r>
            <a:r>
              <a:rPr lang="en-US" altLang="en-US" sz="4000" b="1" dirty="0" smtClean="0">
                <a:solidFill>
                  <a:srgbClr val="002060"/>
                </a:solidFill>
                <a:latin typeface="Times New Roman" panose="02020603050405020304" pitchFamily="18" charset="0"/>
                <a:cs typeface="Times New Roman" panose="02020603050405020304" pitchFamily="18" charset="0"/>
              </a:rPr>
              <a:t>HPLC: </a:t>
            </a:r>
            <a:endParaRPr lang="en-US" altLang="en-US" sz="4000" b="1"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53474407"/>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عنصر نائب للمحتوى 5"/>
          <p:cNvSpPr>
            <a:spLocks noGrp="1"/>
          </p:cNvSpPr>
          <p:nvPr>
            <p:ph idx="1"/>
          </p:nvPr>
        </p:nvSpPr>
        <p:spPr>
          <a:xfrm>
            <a:off x="0" y="1825625"/>
            <a:ext cx="12192000" cy="4351338"/>
          </a:xfrm>
        </p:spPr>
        <p:txBody>
          <a:bodyPr>
            <a:noAutofit/>
          </a:bodyPr>
          <a:lstStyle/>
          <a:p>
            <a:r>
              <a:rPr lang="en-US" altLang="en-US" sz="3600" dirty="0">
                <a:solidFill>
                  <a:srgbClr val="002060"/>
                </a:solidFill>
                <a:latin typeface="Times New Roman" panose="02020603050405020304" pitchFamily="18" charset="0"/>
                <a:cs typeface="Times New Roman" panose="02020603050405020304" pitchFamily="18" charset="0"/>
              </a:rPr>
              <a:t>Normal–phase chromatography was one of the first kinds of HPLC that chemists developed. Also known as normal-phase HPLC (NP-HPLC) this method separates analytes based on their affinity for a polar stationary surface such as silica</a:t>
            </a:r>
          </a:p>
          <a:p>
            <a:r>
              <a:rPr lang="en-US" altLang="en-US" sz="3600" dirty="0">
                <a:solidFill>
                  <a:srgbClr val="002060"/>
                </a:solidFill>
                <a:latin typeface="Times New Roman" panose="02020603050405020304" pitchFamily="18" charset="0"/>
                <a:cs typeface="Times New Roman" panose="02020603050405020304" pitchFamily="18" charset="0"/>
              </a:rPr>
              <a:t>NP-HPLC uses a non-polar, non-aqueous mobile phase (e.g. Chloroform), and works effectively for separating analytes readily soluble in non-polar solvents. The </a:t>
            </a:r>
            <a:r>
              <a:rPr lang="en-US" altLang="en-US" sz="3600" dirty="0" err="1">
                <a:solidFill>
                  <a:srgbClr val="002060"/>
                </a:solidFill>
                <a:latin typeface="Times New Roman" panose="02020603050405020304" pitchFamily="18" charset="0"/>
                <a:cs typeface="Times New Roman" panose="02020603050405020304" pitchFamily="18" charset="0"/>
              </a:rPr>
              <a:t>analyte</a:t>
            </a:r>
            <a:r>
              <a:rPr lang="en-US" altLang="en-US" sz="3600" dirty="0">
                <a:solidFill>
                  <a:srgbClr val="002060"/>
                </a:solidFill>
                <a:latin typeface="Times New Roman" panose="02020603050405020304" pitchFamily="18" charset="0"/>
                <a:cs typeface="Times New Roman" panose="02020603050405020304" pitchFamily="18" charset="0"/>
              </a:rPr>
              <a:t> associates with and is retained by the polar stationary phase</a:t>
            </a:r>
          </a:p>
        </p:txBody>
      </p:sp>
      <p:sp>
        <p:nvSpPr>
          <p:cNvPr id="29699" name="عنوان 6"/>
          <p:cNvSpPr>
            <a:spLocks noGrp="1"/>
          </p:cNvSpPr>
          <p:nvPr>
            <p:ph type="title"/>
          </p:nvPr>
        </p:nvSpPr>
        <p:spPr>
          <a:xfrm>
            <a:off x="468085" y="569686"/>
            <a:ext cx="8458200" cy="762000"/>
          </a:xfrm>
        </p:spPr>
        <p:txBody>
          <a:bodyPr>
            <a:normAutofit fontScale="90000"/>
          </a:bodyPr>
          <a:lstStyle/>
          <a:p>
            <a:r>
              <a:rPr lang="en-US" altLang="en-US" b="1" dirty="0" smtClean="0">
                <a:solidFill>
                  <a:srgbClr val="002060"/>
                </a:solidFill>
                <a:latin typeface="Times New Roman" panose="02020603050405020304" pitchFamily="18" charset="0"/>
                <a:cs typeface="Times New Roman" panose="02020603050405020304" pitchFamily="18" charset="0"/>
              </a:rPr>
              <a:t>Normal–phase </a:t>
            </a:r>
            <a:r>
              <a:rPr lang="en-US" altLang="en-US" b="1" dirty="0" smtClean="0">
                <a:solidFill>
                  <a:srgbClr val="002060"/>
                </a:solidFill>
                <a:latin typeface="Times New Roman" panose="02020603050405020304" pitchFamily="18" charset="0"/>
                <a:cs typeface="Times New Roman" panose="02020603050405020304" pitchFamily="18" charset="0"/>
              </a:rPr>
              <a:t>chromatography</a:t>
            </a:r>
            <a:r>
              <a:rPr lang="en-US" altLang="en-US" dirty="0" smtClean="0">
                <a:solidFill>
                  <a:srgbClr val="002060"/>
                </a:solidFill>
                <a:latin typeface="Times New Roman" panose="02020603050405020304" pitchFamily="18" charset="0"/>
                <a:cs typeface="Times New Roman" panose="02020603050405020304" pitchFamily="18" charset="0"/>
              </a:rPr>
              <a:t/>
            </a:r>
            <a:br>
              <a:rPr lang="en-US" altLang="en-US" dirty="0" smtClean="0">
                <a:solidFill>
                  <a:srgbClr val="002060"/>
                </a:solidFill>
                <a:latin typeface="Times New Roman" panose="02020603050405020304" pitchFamily="18" charset="0"/>
                <a:cs typeface="Times New Roman" panose="02020603050405020304" pitchFamily="18" charset="0"/>
              </a:rPr>
            </a:br>
            <a:endParaRPr lang="en-US" altLang="en-US" dirty="0" smtClean="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98004785"/>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عنصر نائب للمحتوى 3"/>
          <p:cNvSpPr>
            <a:spLocks noGrp="1"/>
          </p:cNvSpPr>
          <p:nvPr>
            <p:ph idx="1"/>
          </p:nvPr>
        </p:nvSpPr>
        <p:spPr>
          <a:xfrm>
            <a:off x="326571" y="1752600"/>
            <a:ext cx="11488057" cy="4114800"/>
          </a:xfrm>
        </p:spPr>
        <p:txBody>
          <a:bodyPr>
            <a:noAutofit/>
          </a:bodyPr>
          <a:lstStyle/>
          <a:p>
            <a:r>
              <a:rPr lang="en-US" altLang="en-US" sz="3600" dirty="0">
                <a:solidFill>
                  <a:srgbClr val="002060"/>
                </a:solidFill>
                <a:latin typeface="Times New Roman" panose="02020603050405020304" pitchFamily="18" charset="0"/>
                <a:cs typeface="Times New Roman" panose="02020603050405020304" pitchFamily="18" charset="0"/>
              </a:rPr>
              <a:t>Reversed phase HPLC (RP-HPLC) has a non-polar stationary phase , moderately polar mobile phase. One common stationary phase is a silica which has been surface-modified with RMe</a:t>
            </a:r>
            <a:r>
              <a:rPr lang="en-US" altLang="en-US" sz="3600" baseline="-25000" dirty="0">
                <a:solidFill>
                  <a:srgbClr val="002060"/>
                </a:solidFill>
                <a:latin typeface="Times New Roman" panose="02020603050405020304" pitchFamily="18" charset="0"/>
                <a:cs typeface="Times New Roman" panose="02020603050405020304" pitchFamily="18" charset="0"/>
              </a:rPr>
              <a:t>2</a:t>
            </a:r>
            <a:r>
              <a:rPr lang="en-US" altLang="en-US" sz="3600" dirty="0">
                <a:solidFill>
                  <a:srgbClr val="002060"/>
                </a:solidFill>
                <a:latin typeface="Times New Roman" panose="02020603050405020304" pitchFamily="18" charset="0"/>
                <a:cs typeface="Times New Roman" panose="02020603050405020304" pitchFamily="18" charset="0"/>
              </a:rPr>
              <a:t>SiCl, where R is a straight chain alkyl group such as C</a:t>
            </a:r>
            <a:r>
              <a:rPr lang="en-US" altLang="en-US" sz="3600" baseline="-25000" dirty="0">
                <a:solidFill>
                  <a:srgbClr val="002060"/>
                </a:solidFill>
                <a:latin typeface="Times New Roman" panose="02020603050405020304" pitchFamily="18" charset="0"/>
                <a:cs typeface="Times New Roman" panose="02020603050405020304" pitchFamily="18" charset="0"/>
              </a:rPr>
              <a:t>18</a:t>
            </a:r>
            <a:r>
              <a:rPr lang="en-US" altLang="en-US" sz="3600" dirty="0">
                <a:solidFill>
                  <a:srgbClr val="002060"/>
                </a:solidFill>
                <a:latin typeface="Times New Roman" panose="02020603050405020304" pitchFamily="18" charset="0"/>
                <a:cs typeface="Times New Roman" panose="02020603050405020304" pitchFamily="18" charset="0"/>
              </a:rPr>
              <a:t>H</a:t>
            </a:r>
            <a:r>
              <a:rPr lang="en-US" altLang="en-US" sz="3600" baseline="-25000" dirty="0">
                <a:solidFill>
                  <a:srgbClr val="002060"/>
                </a:solidFill>
                <a:latin typeface="Times New Roman" panose="02020603050405020304" pitchFamily="18" charset="0"/>
                <a:cs typeface="Times New Roman" panose="02020603050405020304" pitchFamily="18" charset="0"/>
              </a:rPr>
              <a:t>37</a:t>
            </a:r>
            <a:r>
              <a:rPr lang="en-US" altLang="en-US" sz="3600" dirty="0">
                <a:solidFill>
                  <a:srgbClr val="002060"/>
                </a:solidFill>
                <a:latin typeface="Times New Roman" panose="02020603050405020304" pitchFamily="18" charset="0"/>
                <a:cs typeface="Times New Roman" panose="02020603050405020304" pitchFamily="18" charset="0"/>
              </a:rPr>
              <a:t> or C</a:t>
            </a:r>
            <a:r>
              <a:rPr lang="en-US" altLang="en-US" sz="3600" baseline="-25000" dirty="0">
                <a:solidFill>
                  <a:srgbClr val="002060"/>
                </a:solidFill>
                <a:latin typeface="Times New Roman" panose="02020603050405020304" pitchFamily="18" charset="0"/>
                <a:cs typeface="Times New Roman" panose="02020603050405020304" pitchFamily="18" charset="0"/>
              </a:rPr>
              <a:t>8</a:t>
            </a:r>
            <a:r>
              <a:rPr lang="en-US" altLang="en-US" sz="3600" dirty="0">
                <a:solidFill>
                  <a:srgbClr val="002060"/>
                </a:solidFill>
                <a:latin typeface="Times New Roman" panose="02020603050405020304" pitchFamily="18" charset="0"/>
                <a:cs typeface="Times New Roman" panose="02020603050405020304" pitchFamily="18" charset="0"/>
              </a:rPr>
              <a:t>H</a:t>
            </a:r>
            <a:r>
              <a:rPr lang="en-US" altLang="en-US" sz="3600" baseline="-25000" dirty="0">
                <a:solidFill>
                  <a:srgbClr val="002060"/>
                </a:solidFill>
                <a:latin typeface="Times New Roman" panose="02020603050405020304" pitchFamily="18" charset="0"/>
                <a:cs typeface="Times New Roman" panose="02020603050405020304" pitchFamily="18" charset="0"/>
              </a:rPr>
              <a:t>17</a:t>
            </a:r>
            <a:r>
              <a:rPr lang="en-US" altLang="en-US" sz="3600" dirty="0">
                <a:solidFill>
                  <a:srgbClr val="002060"/>
                </a:solidFill>
                <a:latin typeface="Times New Roman" panose="02020603050405020304" pitchFamily="18" charset="0"/>
                <a:cs typeface="Times New Roman" panose="02020603050405020304" pitchFamily="18" charset="0"/>
              </a:rPr>
              <a:t>. With such stationary phases, retention time is longer for molecules which are less polar, while polar molecules elute more readily (early in the analysis). An investigator can increase retention times by adding more water to the mobile phase</a:t>
            </a:r>
          </a:p>
        </p:txBody>
      </p:sp>
      <p:sp>
        <p:nvSpPr>
          <p:cNvPr id="30723" name="عنوان 4"/>
          <p:cNvSpPr>
            <a:spLocks noGrp="1"/>
          </p:cNvSpPr>
          <p:nvPr>
            <p:ph type="title"/>
          </p:nvPr>
        </p:nvSpPr>
        <p:spPr>
          <a:xfrm>
            <a:off x="326572" y="312057"/>
            <a:ext cx="8153400" cy="1143000"/>
          </a:xfrm>
        </p:spPr>
        <p:txBody>
          <a:bodyPr>
            <a:normAutofit fontScale="90000"/>
          </a:bodyPr>
          <a:lstStyle/>
          <a:p>
            <a:r>
              <a:rPr lang="en-US" altLang="en-US" b="1" dirty="0" smtClean="0">
                <a:solidFill>
                  <a:srgbClr val="002060"/>
                </a:solidFill>
                <a:latin typeface="Times New Roman" panose="02020603050405020304" pitchFamily="18" charset="0"/>
                <a:cs typeface="Times New Roman" panose="02020603050405020304" pitchFamily="18" charset="0"/>
              </a:rPr>
              <a:t>Reversed-phase </a:t>
            </a:r>
            <a:r>
              <a:rPr lang="en-US" altLang="en-US" b="1" dirty="0" smtClean="0">
                <a:solidFill>
                  <a:srgbClr val="002060"/>
                </a:solidFill>
                <a:latin typeface="Times New Roman" panose="02020603050405020304" pitchFamily="18" charset="0"/>
                <a:cs typeface="Times New Roman" panose="02020603050405020304" pitchFamily="18" charset="0"/>
              </a:rPr>
              <a:t>chromatography: </a:t>
            </a:r>
            <a:r>
              <a:rPr lang="en-US" altLang="en-US" dirty="0" smtClean="0">
                <a:solidFill>
                  <a:srgbClr val="002060"/>
                </a:solidFill>
                <a:latin typeface="Times New Roman" panose="02020603050405020304" pitchFamily="18" charset="0"/>
                <a:cs typeface="Times New Roman" panose="02020603050405020304" pitchFamily="18" charset="0"/>
              </a:rPr>
              <a:t/>
            </a:r>
            <a:br>
              <a:rPr lang="en-US" altLang="en-US" dirty="0" smtClean="0">
                <a:solidFill>
                  <a:srgbClr val="002060"/>
                </a:solidFill>
                <a:latin typeface="Times New Roman" panose="02020603050405020304" pitchFamily="18" charset="0"/>
                <a:cs typeface="Times New Roman" panose="02020603050405020304" pitchFamily="18" charset="0"/>
              </a:rPr>
            </a:br>
            <a:endParaRPr lang="en-US" altLang="en-US" dirty="0" smtClean="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7608689"/>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6"/>
          <p:cNvSpPr>
            <a:spLocks noGrp="1" noChangeArrowheads="1"/>
          </p:cNvSpPr>
          <p:nvPr>
            <p:ph type="title"/>
          </p:nvPr>
        </p:nvSpPr>
        <p:spPr>
          <a:xfrm>
            <a:off x="471714" y="203200"/>
            <a:ext cx="8229600" cy="1143000"/>
          </a:xfrm>
          <a:noFill/>
          <a:ln w="38100">
            <a:noFill/>
            <a:miter lim="800000"/>
            <a:headEnd/>
            <a:tailEnd/>
          </a:ln>
        </p:spPr>
        <p:txBody>
          <a:bodyPr/>
          <a:lstStyle/>
          <a:p>
            <a:pPr eaLnBrk="1" hangingPunct="1"/>
            <a:r>
              <a:rPr lang="en-US" altLang="en-US" b="1" dirty="0" smtClean="0">
                <a:solidFill>
                  <a:srgbClr val="002060"/>
                </a:solidFill>
                <a:latin typeface="Times New Roman" panose="02020603050405020304" pitchFamily="18" charset="0"/>
                <a:cs typeface="Times New Roman" panose="02020603050405020304" pitchFamily="18" charset="0"/>
              </a:rPr>
              <a:t>Stationary </a:t>
            </a:r>
            <a:r>
              <a:rPr lang="en-US" altLang="en-US" b="1" dirty="0" smtClean="0">
                <a:solidFill>
                  <a:srgbClr val="002060"/>
                </a:solidFill>
                <a:latin typeface="Times New Roman" panose="02020603050405020304" pitchFamily="18" charset="0"/>
                <a:cs typeface="Times New Roman" panose="02020603050405020304" pitchFamily="18" charset="0"/>
              </a:rPr>
              <a:t>Phases:</a:t>
            </a:r>
            <a:endParaRPr lang="en-US" altLang="en-US" b="1" dirty="0" smtClean="0">
              <a:solidFill>
                <a:srgbClr val="002060"/>
              </a:solidFill>
              <a:latin typeface="Times New Roman" panose="02020603050405020304" pitchFamily="18" charset="0"/>
              <a:cs typeface="Times New Roman" panose="02020603050405020304" pitchFamily="18" charset="0"/>
            </a:endParaRPr>
          </a:p>
        </p:txBody>
      </p:sp>
      <p:sp>
        <p:nvSpPr>
          <p:cNvPr id="31747" name="Rectangle 7"/>
          <p:cNvSpPr>
            <a:spLocks noGrp="1" noChangeArrowheads="1"/>
          </p:cNvSpPr>
          <p:nvPr>
            <p:ph type="body" idx="1"/>
          </p:nvPr>
        </p:nvSpPr>
        <p:spPr>
          <a:xfrm>
            <a:off x="952500" y="1676400"/>
            <a:ext cx="11106150" cy="2781300"/>
          </a:xfrm>
          <a:noFill/>
        </p:spPr>
        <p:txBody>
          <a:bodyPr/>
          <a:lstStyle/>
          <a:p>
            <a:pPr eaLnBrk="1" hangingPunct="1"/>
            <a:r>
              <a:rPr lang="en-US" altLang="en-US" sz="3600" dirty="0">
                <a:solidFill>
                  <a:srgbClr val="002060"/>
                </a:solidFill>
                <a:latin typeface="Times New Roman" panose="02020603050405020304" pitchFamily="18" charset="0"/>
                <a:cs typeface="Times New Roman" panose="02020603050405020304" pitchFamily="18" charset="0"/>
              </a:rPr>
              <a:t>Polar </a:t>
            </a:r>
            <a:r>
              <a:rPr lang="en-US" altLang="en-US" sz="3600" dirty="0" smtClean="0">
                <a:solidFill>
                  <a:srgbClr val="002060"/>
                </a:solidFill>
                <a:latin typeface="Times New Roman" panose="02020603050405020304" pitchFamily="18" charset="0"/>
                <a:cs typeface="Times New Roman" panose="02020603050405020304" pitchFamily="18" charset="0"/>
              </a:rPr>
              <a:t>(Normal </a:t>
            </a:r>
            <a:r>
              <a:rPr lang="en-US" altLang="en-US" sz="3600" dirty="0">
                <a:solidFill>
                  <a:srgbClr val="002060"/>
                </a:solidFill>
                <a:latin typeface="Times New Roman" panose="02020603050405020304" pitchFamily="18" charset="0"/>
                <a:cs typeface="Times New Roman" panose="02020603050405020304" pitchFamily="18" charset="0"/>
              </a:rPr>
              <a:t>Phase</a:t>
            </a:r>
            <a:r>
              <a:rPr lang="en-US" altLang="en-US" sz="3600" dirty="0" smtClean="0">
                <a:solidFill>
                  <a:srgbClr val="002060"/>
                </a:solidFill>
                <a:latin typeface="Times New Roman" panose="02020603050405020304" pitchFamily="18" charset="0"/>
                <a:cs typeface="Times New Roman" panose="02020603050405020304" pitchFamily="18" charset="0"/>
              </a:rPr>
              <a:t>): Silica</a:t>
            </a:r>
            <a:r>
              <a:rPr lang="en-US" altLang="en-US" sz="3600" dirty="0" smtClean="0">
                <a:solidFill>
                  <a:srgbClr val="002060"/>
                </a:solidFill>
                <a:latin typeface="Times New Roman" panose="02020603050405020304" pitchFamily="18" charset="0"/>
                <a:cs typeface="Times New Roman" panose="02020603050405020304" pitchFamily="18" charset="0"/>
              </a:rPr>
              <a:t>, alumina</a:t>
            </a:r>
          </a:p>
          <a:p>
            <a:pPr lvl="1" eaLnBrk="1" hangingPunct="1">
              <a:buFontTx/>
              <a:buNone/>
            </a:pPr>
            <a:endParaRPr lang="en-US" altLang="en-US" sz="3600" dirty="0" smtClean="0">
              <a:solidFill>
                <a:srgbClr val="002060"/>
              </a:solidFill>
              <a:latin typeface="Times New Roman" panose="02020603050405020304" pitchFamily="18" charset="0"/>
              <a:cs typeface="Times New Roman" panose="02020603050405020304" pitchFamily="18" charset="0"/>
            </a:endParaRPr>
          </a:p>
          <a:p>
            <a:pPr eaLnBrk="1" hangingPunct="1"/>
            <a:r>
              <a:rPr lang="en-US" altLang="en-US" sz="3600" dirty="0">
                <a:solidFill>
                  <a:srgbClr val="002060"/>
                </a:solidFill>
                <a:latin typeface="Times New Roman" panose="02020603050405020304" pitchFamily="18" charset="0"/>
                <a:cs typeface="Times New Roman" panose="02020603050405020304" pitchFamily="18" charset="0"/>
              </a:rPr>
              <a:t>Non-Polar </a:t>
            </a:r>
            <a:r>
              <a:rPr lang="en-US" altLang="en-US" sz="3600" dirty="0" smtClean="0">
                <a:solidFill>
                  <a:srgbClr val="002060"/>
                </a:solidFill>
                <a:latin typeface="Times New Roman" panose="02020603050405020304" pitchFamily="18" charset="0"/>
                <a:cs typeface="Times New Roman" panose="02020603050405020304" pitchFamily="18" charset="0"/>
              </a:rPr>
              <a:t>(Reversed Phase): ODS </a:t>
            </a:r>
            <a:r>
              <a:rPr lang="en-US" altLang="en-US" sz="3600" dirty="0" smtClean="0">
                <a:solidFill>
                  <a:srgbClr val="002060"/>
                </a:solidFill>
                <a:latin typeface="Times New Roman" panose="02020603050405020304" pitchFamily="18" charset="0"/>
                <a:cs typeface="Times New Roman" panose="02020603050405020304" pitchFamily="18" charset="0"/>
              </a:rPr>
              <a:t>Silica </a:t>
            </a:r>
            <a:r>
              <a:rPr lang="en-US" altLang="en-US" sz="3600" dirty="0" smtClean="0">
                <a:solidFill>
                  <a:srgbClr val="002060"/>
                </a:solidFill>
                <a:latin typeface="Times New Roman" panose="02020603050405020304" pitchFamily="18" charset="0"/>
                <a:cs typeface="Times New Roman" panose="02020603050405020304" pitchFamily="18" charset="0"/>
              </a:rPr>
              <a:t>gel, C</a:t>
            </a:r>
            <a:r>
              <a:rPr lang="en-US" altLang="en-US" sz="3600" baseline="-25000" dirty="0" smtClean="0">
                <a:solidFill>
                  <a:srgbClr val="002060"/>
                </a:solidFill>
                <a:latin typeface="Times New Roman" panose="02020603050405020304" pitchFamily="18" charset="0"/>
                <a:cs typeface="Times New Roman" panose="02020603050405020304" pitchFamily="18" charset="0"/>
              </a:rPr>
              <a:t>18</a:t>
            </a:r>
            <a:r>
              <a:rPr lang="en-US" altLang="en-US" sz="3600" dirty="0" smtClean="0">
                <a:solidFill>
                  <a:srgbClr val="002060"/>
                </a:solidFill>
                <a:latin typeface="Times New Roman" panose="02020603050405020304" pitchFamily="18" charset="0"/>
                <a:cs typeface="Times New Roman" panose="02020603050405020304" pitchFamily="18" charset="0"/>
              </a:rPr>
              <a:t>, C</a:t>
            </a:r>
            <a:r>
              <a:rPr lang="en-US" altLang="en-US" sz="3600" baseline="-25000" dirty="0" smtClean="0">
                <a:solidFill>
                  <a:srgbClr val="002060"/>
                </a:solidFill>
                <a:latin typeface="Times New Roman" panose="02020603050405020304" pitchFamily="18" charset="0"/>
                <a:cs typeface="Times New Roman" panose="02020603050405020304" pitchFamily="18" charset="0"/>
              </a:rPr>
              <a:t>8</a:t>
            </a:r>
            <a:r>
              <a:rPr lang="en-US" altLang="en-US" sz="3600" dirty="0" smtClean="0">
                <a:solidFill>
                  <a:srgbClr val="002060"/>
                </a:solidFill>
                <a:latin typeface="Times New Roman" panose="02020603050405020304" pitchFamily="18" charset="0"/>
                <a:cs typeface="Times New Roman" panose="02020603050405020304" pitchFamily="18" charset="0"/>
              </a:rPr>
              <a:t>  </a:t>
            </a:r>
          </a:p>
          <a:p>
            <a:pPr lvl="1" eaLnBrk="1" hangingPunct="1">
              <a:buFontTx/>
              <a:buNone/>
            </a:pPr>
            <a:endParaRPr lang="en-US" altLang="en-US" dirty="0" smtClean="0">
              <a:latin typeface="Century Gothic" panose="020B0502020202020204" pitchFamily="34" charset="0"/>
            </a:endParaRPr>
          </a:p>
        </p:txBody>
      </p:sp>
    </p:spTree>
    <p:extLst>
      <p:ext uri="{BB962C8B-B14F-4D97-AF65-F5344CB8AC3E}">
        <p14:creationId xmlns:p14="http://schemas.microsoft.com/office/powerpoint/2010/main" val="3194415585"/>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Rectangle 1026"/>
          <p:cNvSpPr>
            <a:spLocks noGrp="1" noChangeArrowheads="1"/>
          </p:cNvSpPr>
          <p:nvPr>
            <p:ph type="title"/>
          </p:nvPr>
        </p:nvSpPr>
        <p:spPr>
          <a:xfrm>
            <a:off x="379750" y="233364"/>
            <a:ext cx="9983450" cy="762000"/>
          </a:xfrm>
        </p:spPr>
        <p:txBody>
          <a:bodyPr>
            <a:noAutofit/>
          </a:bodyPr>
          <a:lstStyle/>
          <a:p>
            <a:r>
              <a:rPr lang="en-US" altLang="en-US" sz="4000" b="1" dirty="0">
                <a:solidFill>
                  <a:srgbClr val="002060"/>
                </a:solidFill>
                <a:latin typeface="Times New Roman" panose="02020603050405020304" pitchFamily="18" charset="0"/>
                <a:cs typeface="Times New Roman" panose="02020603050405020304" pitchFamily="18" charset="0"/>
              </a:rPr>
              <a:t>Chromatography Stationary Phases</a:t>
            </a:r>
            <a:endParaRPr lang="en-US" altLang="en-US" sz="4800" b="1" dirty="0" smtClean="0">
              <a:solidFill>
                <a:srgbClr val="002060"/>
              </a:solidFill>
              <a:latin typeface="Times New Roman" panose="02020603050405020304" pitchFamily="18" charset="0"/>
              <a:cs typeface="Times New Roman" panose="02020603050405020304" pitchFamily="18" charset="0"/>
            </a:endParaRPr>
          </a:p>
        </p:txBody>
      </p:sp>
      <p:sp>
        <p:nvSpPr>
          <p:cNvPr id="17420" name="Text Box 1036"/>
          <p:cNvSpPr txBox="1">
            <a:spLocks noChangeArrowheads="1"/>
          </p:cNvSpPr>
          <p:nvPr/>
        </p:nvSpPr>
        <p:spPr bwMode="auto">
          <a:xfrm>
            <a:off x="1726938" y="5216526"/>
            <a:ext cx="353013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eaLnBrk="1" hangingPunct="1"/>
            <a:r>
              <a:rPr lang="en-US" altLang="en-US" sz="2800" dirty="0">
                <a:solidFill>
                  <a:srgbClr val="002060"/>
                </a:solidFill>
              </a:rPr>
              <a:t>relatively </a:t>
            </a:r>
            <a:r>
              <a:rPr lang="en-US" altLang="en-US" sz="2800" i="1" dirty="0">
                <a:solidFill>
                  <a:srgbClr val="002060"/>
                </a:solidFill>
              </a:rPr>
              <a:t>polar</a:t>
            </a:r>
            <a:r>
              <a:rPr lang="en-US" altLang="en-US" sz="2800" dirty="0">
                <a:solidFill>
                  <a:srgbClr val="002060"/>
                </a:solidFill>
              </a:rPr>
              <a:t> surface</a:t>
            </a:r>
          </a:p>
        </p:txBody>
      </p:sp>
      <p:grpSp>
        <p:nvGrpSpPr>
          <p:cNvPr id="1031" name="Group 1052"/>
          <p:cNvGrpSpPr>
            <a:grpSpLocks/>
          </p:cNvGrpSpPr>
          <p:nvPr/>
        </p:nvGrpSpPr>
        <p:grpSpPr bwMode="auto">
          <a:xfrm>
            <a:off x="1828800" y="2667000"/>
            <a:ext cx="10073390" cy="2438400"/>
            <a:chOff x="0" y="1824"/>
            <a:chExt cx="5521" cy="1536"/>
          </a:xfrm>
        </p:grpSpPr>
        <p:graphicFrame>
          <p:nvGraphicFramePr>
            <p:cNvPr id="1027" name="Object 3"/>
            <p:cNvGraphicFramePr>
              <a:graphicFrameLocks noChangeAspect="1"/>
            </p:cNvGraphicFramePr>
            <p:nvPr/>
          </p:nvGraphicFramePr>
          <p:xfrm>
            <a:off x="52" y="1826"/>
            <a:ext cx="3345" cy="1246"/>
          </p:xfrm>
          <a:graphic>
            <a:graphicData uri="http://schemas.openxmlformats.org/presentationml/2006/ole">
              <mc:AlternateContent xmlns:mc="http://schemas.openxmlformats.org/markup-compatibility/2006">
                <mc:Choice xmlns:v="urn:schemas-microsoft-com:vml" Requires="v">
                  <p:oleObj spid="_x0000_s1053" name="Document" r:id="rId3" imgW="5401080" imgH="2019240" progId="Word.Document.8">
                    <p:embed/>
                  </p:oleObj>
                </mc:Choice>
                <mc:Fallback>
                  <p:oleObj name="Document" r:id="rId3" imgW="5401080" imgH="2019240" progId="Word.Document.8">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 y="1826"/>
                          <a:ext cx="3345" cy="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028" name="Object 4"/>
            <p:cNvGraphicFramePr>
              <a:graphicFrameLocks noChangeAspect="1"/>
            </p:cNvGraphicFramePr>
            <p:nvPr>
              <p:extLst>
                <p:ext uri="{D42A27DB-BD31-4B8C-83A1-F6EECF244321}">
                  <p14:modId xmlns:p14="http://schemas.microsoft.com/office/powerpoint/2010/main" val="4065392198"/>
                </p:ext>
              </p:extLst>
            </p:nvPr>
          </p:nvGraphicFramePr>
          <p:xfrm>
            <a:off x="0" y="1824"/>
            <a:ext cx="5521" cy="1425"/>
          </p:xfrm>
          <a:graphic>
            <a:graphicData uri="http://schemas.openxmlformats.org/presentationml/2006/ole">
              <mc:AlternateContent xmlns:mc="http://schemas.openxmlformats.org/markup-compatibility/2006">
                <mc:Choice xmlns:v="urn:schemas-microsoft-com:vml" Requires="v">
                  <p:oleObj spid="_x0000_s1054" name="Document" r:id="rId5" imgW="5491805" imgH="1417965" progId="Word.Document.8">
                    <p:embed/>
                  </p:oleObj>
                </mc:Choice>
                <mc:Fallback>
                  <p:oleObj name="Document" r:id="rId5" imgW="5491805" imgH="1417965" progId="Word.Document.8">
                    <p:embed/>
                    <p:pic>
                      <p:nvPicPr>
                        <p:cNvPr id="0" name=""/>
                        <p:cNvPicPr>
                          <a:picLocks noChangeAspect="1" noChangeArrowheads="1"/>
                        </p:cNvPicPr>
                        <p:nvPr/>
                      </p:nvPicPr>
                      <p:blipFill>
                        <a:blip r:embed="rId6"/>
                        <a:srcRect/>
                        <a:stretch>
                          <a:fillRect/>
                        </a:stretch>
                      </p:blipFill>
                      <p:spPr bwMode="auto">
                        <a:xfrm>
                          <a:off x="0" y="1824"/>
                          <a:ext cx="5521" cy="1425"/>
                        </a:xfrm>
                        <a:prstGeom prst="rect">
                          <a:avLst/>
                        </a:prstGeom>
                        <a:solidFill>
                          <a:srgbClr val="0070C0"/>
                        </a:solidFill>
                        <a:ln>
                          <a:noFill/>
                        </a:ln>
                        <a:effectLst/>
                      </p:spPr>
                    </p:pic>
                  </p:oleObj>
                </mc:Fallback>
              </mc:AlternateContent>
            </a:graphicData>
          </a:graphic>
        </p:graphicFrame>
        <p:sp>
          <p:nvSpPr>
            <p:cNvPr id="1043" name="Line 1035"/>
            <p:cNvSpPr>
              <a:spLocks noChangeShapeType="1"/>
            </p:cNvSpPr>
            <p:nvPr/>
          </p:nvSpPr>
          <p:spPr bwMode="auto">
            <a:xfrm>
              <a:off x="1536" y="1824"/>
              <a:ext cx="0" cy="1536"/>
            </a:xfrm>
            <a:prstGeom prst="line">
              <a:avLst/>
            </a:prstGeom>
            <a:noFill/>
            <a:ln w="12700">
              <a:solidFill>
                <a:srgbClr val="FF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a:p>
          </p:txBody>
        </p:sp>
      </p:grpSp>
      <p:sp>
        <p:nvSpPr>
          <p:cNvPr id="17433" name="Text Box 1049"/>
          <p:cNvSpPr txBox="1">
            <a:spLocks noChangeArrowheads="1"/>
          </p:cNvSpPr>
          <p:nvPr/>
        </p:nvSpPr>
        <p:spPr bwMode="auto">
          <a:xfrm>
            <a:off x="6217513" y="5553735"/>
            <a:ext cx="41456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eaLnBrk="1" hangingPunct="1"/>
            <a:r>
              <a:rPr lang="en-US" altLang="en-US" dirty="0"/>
              <a:t> </a:t>
            </a:r>
            <a:r>
              <a:rPr lang="en-US" altLang="en-US" sz="2800" dirty="0">
                <a:solidFill>
                  <a:srgbClr val="002060"/>
                </a:solidFill>
              </a:rPr>
              <a:t>relatively </a:t>
            </a:r>
            <a:r>
              <a:rPr lang="en-US" altLang="en-US" sz="2800" i="1" dirty="0">
                <a:solidFill>
                  <a:srgbClr val="002060"/>
                </a:solidFill>
              </a:rPr>
              <a:t>nonpolar</a:t>
            </a:r>
            <a:r>
              <a:rPr lang="en-US" altLang="en-US" sz="2800" dirty="0">
                <a:solidFill>
                  <a:srgbClr val="002060"/>
                </a:solidFill>
              </a:rPr>
              <a:t> surface</a:t>
            </a:r>
          </a:p>
        </p:txBody>
      </p:sp>
      <p:sp>
        <p:nvSpPr>
          <p:cNvPr id="1033" name="Text Box 1053"/>
          <p:cNvSpPr txBox="1">
            <a:spLocks noChangeArrowheads="1"/>
          </p:cNvSpPr>
          <p:nvPr/>
        </p:nvSpPr>
        <p:spPr bwMode="auto">
          <a:xfrm>
            <a:off x="2819400" y="1981200"/>
            <a:ext cx="1608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r>
              <a:rPr lang="en-US" altLang="en-US" sz="2800" dirty="0">
                <a:solidFill>
                  <a:srgbClr val="002060"/>
                </a:solidFill>
              </a:rPr>
              <a:t>Silica Gel</a:t>
            </a:r>
          </a:p>
        </p:txBody>
      </p:sp>
      <p:grpSp>
        <p:nvGrpSpPr>
          <p:cNvPr id="3" name="Group 1060"/>
          <p:cNvGrpSpPr>
            <a:grpSpLocks/>
          </p:cNvGrpSpPr>
          <p:nvPr/>
        </p:nvGrpSpPr>
        <p:grpSpPr bwMode="auto">
          <a:xfrm>
            <a:off x="5486400" y="1946276"/>
            <a:ext cx="9429750" cy="3444875"/>
            <a:chOff x="2544" y="1226"/>
            <a:chExt cx="5569" cy="2170"/>
          </a:xfrm>
        </p:grpSpPr>
        <p:grpSp>
          <p:nvGrpSpPr>
            <p:cNvPr id="1038" name="Group 1055"/>
            <p:cNvGrpSpPr>
              <a:grpSpLocks/>
            </p:cNvGrpSpPr>
            <p:nvPr/>
          </p:nvGrpSpPr>
          <p:grpSpPr bwMode="auto">
            <a:xfrm>
              <a:off x="2544" y="1517"/>
              <a:ext cx="5569" cy="1879"/>
              <a:chOff x="6096" y="1469"/>
              <a:chExt cx="5569" cy="1879"/>
            </a:xfrm>
          </p:grpSpPr>
          <p:sp>
            <p:nvSpPr>
              <p:cNvPr id="17411" name="Rectangle 1027"/>
              <p:cNvSpPr>
                <a:spLocks noChangeArrowheads="1"/>
              </p:cNvSpPr>
              <p:nvPr/>
            </p:nvSpPr>
            <p:spPr bwMode="auto">
              <a:xfrm>
                <a:off x="6096" y="2736"/>
                <a:ext cx="4464" cy="612"/>
              </a:xfrm>
              <a:prstGeom prst="rect">
                <a:avLst/>
              </a:prstGeom>
              <a:noFill/>
              <a:ln w="9525">
                <a:noFill/>
                <a:miter lim="800000"/>
                <a:headEnd/>
                <a:tailEnd/>
              </a:ln>
              <a:effectLst/>
            </p:spPr>
            <p:txBody>
              <a:bodyPr lIns="92075" tIns="46038" rIns="92075" bIns="46038" anchor="ctr"/>
              <a:lstStyle/>
              <a:p>
                <a:pPr>
                  <a:defRPr/>
                </a:pPr>
                <a:endParaRPr lang="en-US" sz="3600" i="1">
                  <a:solidFill>
                    <a:schemeClr val="tx2"/>
                  </a:solidFill>
                  <a:effectLst>
                    <a:outerShdw blurRad="38100" dist="38100" dir="2700000" algn="tl">
                      <a:srgbClr val="000000"/>
                    </a:outerShdw>
                  </a:effectLst>
                </a:endParaRPr>
              </a:p>
            </p:txBody>
          </p:sp>
          <p:graphicFrame>
            <p:nvGraphicFramePr>
              <p:cNvPr id="1026" name="Object 2"/>
              <p:cNvGraphicFramePr>
                <a:graphicFrameLocks noChangeAspect="1"/>
              </p:cNvGraphicFramePr>
              <p:nvPr>
                <p:extLst>
                  <p:ext uri="{D42A27DB-BD31-4B8C-83A1-F6EECF244321}">
                    <p14:modId xmlns:p14="http://schemas.microsoft.com/office/powerpoint/2010/main" val="4130567584"/>
                  </p:ext>
                </p:extLst>
              </p:nvPr>
            </p:nvGraphicFramePr>
            <p:xfrm>
              <a:off x="6144" y="1469"/>
              <a:ext cx="5521" cy="1879"/>
            </p:xfrm>
            <a:graphic>
              <a:graphicData uri="http://schemas.openxmlformats.org/presentationml/2006/ole">
                <mc:AlternateContent xmlns:mc="http://schemas.openxmlformats.org/markup-compatibility/2006">
                  <mc:Choice xmlns:v="urn:schemas-microsoft-com:vml" Requires="v">
                    <p:oleObj spid="_x0000_s1055" name="Document" r:id="rId7" imgW="5486400" imgH="1415880" progId="Word.Document.8">
                      <p:embed/>
                    </p:oleObj>
                  </mc:Choice>
                  <mc:Fallback>
                    <p:oleObj name="Document" r:id="rId7" imgW="5486400" imgH="1415880" progId="Word.Document.8">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144" y="1469"/>
                            <a:ext cx="5521" cy="1879"/>
                          </a:xfrm>
                          <a:prstGeom prst="rect">
                            <a:avLst/>
                          </a:prstGeom>
                          <a:solidFill>
                            <a:srgbClr val="0070C0"/>
                          </a:solidFill>
                          <a:ln>
                            <a:noFill/>
                          </a:ln>
                          <a:effectLst/>
                        </p:spPr>
                      </p:pic>
                    </p:oleObj>
                  </mc:Fallback>
                </mc:AlternateContent>
              </a:graphicData>
            </a:graphic>
          </p:graphicFrame>
          <p:sp>
            <p:nvSpPr>
              <p:cNvPr id="1042" name="Line 1048"/>
              <p:cNvSpPr>
                <a:spLocks noChangeShapeType="1"/>
              </p:cNvSpPr>
              <p:nvPr/>
            </p:nvSpPr>
            <p:spPr bwMode="auto">
              <a:xfrm>
                <a:off x="7681" y="1632"/>
                <a:ext cx="0" cy="1536"/>
              </a:xfrm>
              <a:prstGeom prst="line">
                <a:avLst/>
              </a:prstGeom>
              <a:noFill/>
              <a:ln w="12700">
                <a:solidFill>
                  <a:srgbClr val="FF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a:p>
            </p:txBody>
          </p:sp>
        </p:grpSp>
        <p:sp>
          <p:nvSpPr>
            <p:cNvPr id="1039" name="Text Box 1054"/>
            <p:cNvSpPr txBox="1">
              <a:spLocks noChangeArrowheads="1"/>
            </p:cNvSpPr>
            <p:nvPr/>
          </p:nvSpPr>
          <p:spPr bwMode="auto">
            <a:xfrm>
              <a:off x="2832" y="1226"/>
              <a:ext cx="1990"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r>
                <a:rPr lang="en-US" altLang="en-US" sz="2800" dirty="0" err="1">
                  <a:solidFill>
                    <a:srgbClr val="002060"/>
                  </a:solidFill>
                </a:rPr>
                <a:t>Derivatized</a:t>
              </a:r>
              <a:r>
                <a:rPr lang="en-US" altLang="en-US" sz="2800" dirty="0">
                  <a:solidFill>
                    <a:srgbClr val="002060"/>
                  </a:solidFill>
                </a:rPr>
                <a:t> Silica Gel</a:t>
              </a:r>
            </a:p>
          </p:txBody>
        </p:sp>
        <p:sp>
          <p:nvSpPr>
            <p:cNvPr id="1040" name="Text Box 1056"/>
            <p:cNvSpPr txBox="1">
              <a:spLocks noChangeArrowheads="1"/>
            </p:cNvSpPr>
            <p:nvPr/>
          </p:nvSpPr>
          <p:spPr bwMode="auto">
            <a:xfrm>
              <a:off x="4569" y="2016"/>
              <a:ext cx="1418" cy="756"/>
            </a:xfrm>
            <a:prstGeom prst="rect">
              <a:avLst/>
            </a:prstGeom>
            <a:noFill/>
            <a:ln w="12700">
              <a:solidFill>
                <a:srgbClr val="FF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eaLnBrk="1" hangingPunct="1"/>
              <a:r>
                <a:rPr lang="en-US" altLang="en-US" sz="1800"/>
                <a:t>Where R = C</a:t>
              </a:r>
              <a:r>
                <a:rPr lang="en-US" altLang="en-US" sz="1800" baseline="-25000"/>
                <a:t>18</a:t>
              </a:r>
              <a:r>
                <a:rPr lang="en-US" altLang="en-US" sz="1800"/>
                <a:t>H</a:t>
              </a:r>
              <a:r>
                <a:rPr lang="en-US" altLang="en-US" sz="1800" baseline="-25000"/>
                <a:t>37</a:t>
              </a:r>
            </a:p>
            <a:p>
              <a:pPr algn="ctr" eaLnBrk="1" hangingPunct="1"/>
              <a:r>
                <a:rPr lang="en-US" altLang="en-US" sz="1800"/>
                <a:t>hydrocarbon chain </a:t>
              </a:r>
            </a:p>
            <a:p>
              <a:pPr algn="ctr" eaLnBrk="1" hangingPunct="1"/>
              <a:r>
                <a:rPr lang="en-US" altLang="en-US" sz="1800"/>
                <a:t>(octadecylsilyl deriv.</a:t>
              </a:r>
            </a:p>
            <a:p>
              <a:pPr algn="ctr" eaLnBrk="1" hangingPunct="1"/>
              <a:r>
                <a:rPr lang="en-US" altLang="en-US" sz="1800"/>
                <a:t>silica or “C18”)</a:t>
              </a:r>
            </a:p>
          </p:txBody>
        </p:sp>
      </p:grpSp>
      <p:sp>
        <p:nvSpPr>
          <p:cNvPr id="17441" name="AutoShape 1057"/>
          <p:cNvSpPr>
            <a:spLocks noChangeArrowheads="1"/>
          </p:cNvSpPr>
          <p:nvPr/>
        </p:nvSpPr>
        <p:spPr bwMode="auto">
          <a:xfrm>
            <a:off x="4800600" y="3810000"/>
            <a:ext cx="838200" cy="228600"/>
          </a:xfrm>
          <a:prstGeom prst="rightArrow">
            <a:avLst>
              <a:gd name="adj1" fmla="val 50000"/>
              <a:gd name="adj2" fmla="val 91667"/>
            </a:avLst>
          </a:prstGeom>
          <a:solidFill>
            <a:schemeClr val="tx1"/>
          </a:solidFill>
          <a:ln w="12700">
            <a:solidFill>
              <a:srgbClr val="FF0000"/>
            </a:solidFill>
            <a:miter lim="800000"/>
            <a:headEnd type="none" w="sm" len="sm"/>
            <a:tailEnd type="none" w="sm" len="sm"/>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2" name="Text Box 1058"/>
          <p:cNvSpPr txBox="1">
            <a:spLocks noChangeArrowheads="1"/>
          </p:cNvSpPr>
          <p:nvPr/>
        </p:nvSpPr>
        <p:spPr bwMode="auto">
          <a:xfrm>
            <a:off x="2014490" y="5792196"/>
            <a:ext cx="24240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r>
              <a:rPr lang="en-US" altLang="en-US" sz="2800" dirty="0"/>
              <a:t>“</a:t>
            </a:r>
            <a:r>
              <a:rPr lang="en-US" altLang="en-US" sz="2800" dirty="0">
                <a:solidFill>
                  <a:srgbClr val="002060"/>
                </a:solidFill>
              </a:rPr>
              <a:t>normal phase”</a:t>
            </a:r>
          </a:p>
        </p:txBody>
      </p:sp>
      <p:sp>
        <p:nvSpPr>
          <p:cNvPr id="17443" name="Text Box 1059"/>
          <p:cNvSpPr txBox="1">
            <a:spLocks noChangeArrowheads="1"/>
          </p:cNvSpPr>
          <p:nvPr/>
        </p:nvSpPr>
        <p:spPr bwMode="auto">
          <a:xfrm>
            <a:off x="6978939" y="6053806"/>
            <a:ext cx="262283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r>
              <a:rPr lang="en-US" altLang="en-US" sz="2800" dirty="0">
                <a:solidFill>
                  <a:srgbClr val="002060"/>
                </a:solidFill>
              </a:rPr>
              <a:t>“reversed phase”</a:t>
            </a:r>
          </a:p>
        </p:txBody>
      </p:sp>
    </p:spTree>
    <p:extLst>
      <p:ext uri="{BB962C8B-B14F-4D97-AF65-F5344CB8AC3E}">
        <p14:creationId xmlns:p14="http://schemas.microsoft.com/office/powerpoint/2010/main" val="10712266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17441"/>
                                        </p:tgtEl>
                                        <p:attrNameLst>
                                          <p:attrName>style.visibility</p:attrName>
                                        </p:attrNameLst>
                                      </p:cBhvr>
                                      <p:to>
                                        <p:strVal val="visible"/>
                                      </p:to>
                                    </p:set>
                                    <p:animEffect transition="in" filter="slide(fromLeft)">
                                      <p:cBhvr>
                                        <p:cTn id="7" dur="500"/>
                                        <p:tgtEl>
                                          <p:spTgt spid="17441"/>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7420">
                                            <p:txEl>
                                              <p:pRg st="0" end="0"/>
                                            </p:txEl>
                                          </p:spTgt>
                                        </p:tgtEl>
                                        <p:attrNameLst>
                                          <p:attrName>style.visibility</p:attrName>
                                        </p:attrNameLst>
                                      </p:cBhvr>
                                      <p:to>
                                        <p:strVal val="visible"/>
                                      </p:to>
                                    </p:set>
                                  </p:childTnLst>
                                </p:cTn>
                              </p:par>
                            </p:childTnLst>
                          </p:cTn>
                        </p:par>
                        <p:par>
                          <p:cTn id="15" fill="hold" nodeType="afterGroup">
                            <p:stCondLst>
                              <p:cond delay="500"/>
                            </p:stCondLst>
                            <p:childTnLst>
                              <p:par>
                                <p:cTn id="16" presetID="1" presetClass="entr" presetSubtype="0" fill="hold" grpId="0" nodeType="afterEffect">
                                  <p:stCondLst>
                                    <p:cond delay="1000"/>
                                  </p:stCondLst>
                                  <p:childTnLst>
                                    <p:set>
                                      <p:cBhvr>
                                        <p:cTn id="17" dur="1" fill="hold">
                                          <p:stCondLst>
                                            <p:cond delay="499"/>
                                          </p:stCondLst>
                                        </p:cTn>
                                        <p:tgtEl>
                                          <p:spTgt spid="17433">
                                            <p:txEl>
                                              <p:pRg st="0" end="0"/>
                                            </p:txEl>
                                          </p:spTgt>
                                        </p:tgtEl>
                                        <p:attrNameLst>
                                          <p:attrName>style.visibility</p:attrName>
                                        </p:attrNameLst>
                                      </p:cBhvr>
                                      <p:to>
                                        <p:strVal val="visible"/>
                                      </p:to>
                                    </p:set>
                                  </p:childTnLst>
                                </p:cTn>
                              </p:par>
                            </p:childTnLst>
                          </p:cTn>
                        </p:par>
                        <p:par>
                          <p:cTn id="18" fill="hold" nodeType="afterGroup">
                            <p:stCondLst>
                              <p:cond delay="2000"/>
                            </p:stCondLst>
                            <p:childTnLst>
                              <p:par>
                                <p:cTn id="19" presetID="1" presetClass="entr" presetSubtype="0" fill="hold" grpId="0" nodeType="afterEffect">
                                  <p:stCondLst>
                                    <p:cond delay="1000"/>
                                  </p:stCondLst>
                                  <p:childTnLst>
                                    <p:set>
                                      <p:cBhvr>
                                        <p:cTn id="20" dur="1" fill="hold">
                                          <p:stCondLst>
                                            <p:cond delay="499"/>
                                          </p:stCondLst>
                                        </p:cTn>
                                        <p:tgtEl>
                                          <p:spTgt spid="17442">
                                            <p:txEl>
                                              <p:pRg st="0" end="0"/>
                                            </p:txEl>
                                          </p:spTgt>
                                        </p:tgtEl>
                                        <p:attrNameLst>
                                          <p:attrName>style.visibility</p:attrName>
                                        </p:attrNameLst>
                                      </p:cBhvr>
                                      <p:to>
                                        <p:strVal val="visible"/>
                                      </p:to>
                                    </p:set>
                                  </p:childTnLst>
                                </p:cTn>
                              </p:par>
                            </p:childTnLst>
                          </p:cTn>
                        </p:par>
                        <p:par>
                          <p:cTn id="21" fill="hold" nodeType="afterGroup">
                            <p:stCondLst>
                              <p:cond delay="3500"/>
                            </p:stCondLst>
                            <p:childTnLst>
                              <p:par>
                                <p:cTn id="22" presetID="1" presetClass="entr" presetSubtype="0" fill="hold" grpId="0" nodeType="afterEffect">
                                  <p:stCondLst>
                                    <p:cond delay="1000"/>
                                  </p:stCondLst>
                                  <p:childTnLst>
                                    <p:set>
                                      <p:cBhvr>
                                        <p:cTn id="23" dur="1" fill="hold">
                                          <p:stCondLst>
                                            <p:cond delay="499"/>
                                          </p:stCondLst>
                                        </p:cTn>
                                        <p:tgtEl>
                                          <p:spTgt spid="174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20" grpId="0" build="p" autoUpdateAnimBg="0"/>
      <p:bldP spid="17433" grpId="0" build="p" autoUpdateAnimBg="0" advAuto="1000"/>
      <p:bldP spid="17441" grpId="0" animBg="1"/>
      <p:bldP spid="17442" grpId="0" build="p" autoUpdateAnimBg="0" advAuto="1000"/>
      <p:bldP spid="17443" grpId="0" build="p" autoUpdateAnimBg="0" advAuto="100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Rectangle 2"/>
          <p:cNvSpPr>
            <a:spLocks noGrp="1" noChangeArrowheads="1"/>
          </p:cNvSpPr>
          <p:nvPr>
            <p:ph type="title"/>
          </p:nvPr>
        </p:nvSpPr>
        <p:spPr>
          <a:xfrm>
            <a:off x="0" y="0"/>
            <a:ext cx="10363200" cy="1276350"/>
          </a:xfrm>
        </p:spPr>
        <p:txBody>
          <a:bodyPr>
            <a:normAutofit/>
          </a:bodyPr>
          <a:lstStyle/>
          <a:p>
            <a:r>
              <a:rPr lang="en-US" altLang="en-US" sz="4000" b="1" dirty="0">
                <a:solidFill>
                  <a:srgbClr val="002060"/>
                </a:solidFill>
                <a:latin typeface="Times New Roman" panose="02020603050405020304" pitchFamily="18" charset="0"/>
                <a:cs typeface="Times New Roman" panose="02020603050405020304" pitchFamily="18" charset="0"/>
              </a:rPr>
              <a:t>Normal vs. Reversed Phase Chromatography</a:t>
            </a:r>
            <a:endParaRPr lang="en-US" altLang="en-US" sz="5400" b="1" dirty="0" smtClean="0">
              <a:solidFill>
                <a:srgbClr val="002060"/>
              </a:solidFill>
              <a:latin typeface="Times New Roman" panose="02020603050405020304" pitchFamily="18" charset="0"/>
              <a:cs typeface="Times New Roman" panose="02020603050405020304" pitchFamily="18" charset="0"/>
            </a:endParaRPr>
          </a:p>
        </p:txBody>
      </p:sp>
      <p:graphicFrame>
        <p:nvGraphicFramePr>
          <p:cNvPr id="2050" name="Object 2"/>
          <p:cNvGraphicFramePr>
            <a:graphicFrameLocks noChangeAspect="1"/>
          </p:cNvGraphicFramePr>
          <p:nvPr>
            <p:extLst>
              <p:ext uri="{D42A27DB-BD31-4B8C-83A1-F6EECF244321}">
                <p14:modId xmlns:p14="http://schemas.microsoft.com/office/powerpoint/2010/main" val="1434376162"/>
              </p:ext>
            </p:extLst>
          </p:nvPr>
        </p:nvGraphicFramePr>
        <p:xfrm>
          <a:off x="381000" y="1567542"/>
          <a:ext cx="11430000" cy="3537857"/>
        </p:xfrm>
        <a:graphic>
          <a:graphicData uri="http://schemas.openxmlformats.org/presentationml/2006/ole">
            <mc:AlternateContent xmlns:mc="http://schemas.openxmlformats.org/markup-compatibility/2006">
              <mc:Choice xmlns:v="urn:schemas-microsoft-com:vml" Requires="v">
                <p:oleObj spid="_x0000_s2059" name="Document" r:id="rId3" imgW="5587920" imgH="1847880" progId="Word.Document.8">
                  <p:embed/>
                </p:oleObj>
              </mc:Choice>
              <mc:Fallback>
                <p:oleObj name="Document" r:id="rId3" imgW="5587920" imgH="1847880" progId="Word.Document.8">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567542"/>
                        <a:ext cx="11430000" cy="3537857"/>
                      </a:xfrm>
                      <a:prstGeom prst="rect">
                        <a:avLst/>
                      </a:prstGeom>
                      <a:solidFill>
                        <a:srgbClr val="0070C0"/>
                      </a:solidFill>
                      <a:ln>
                        <a:noFill/>
                      </a:ln>
                      <a:effectLst/>
                    </p:spPr>
                  </p:pic>
                </p:oleObj>
              </mc:Fallback>
            </mc:AlternateContent>
          </a:graphicData>
        </a:graphic>
      </p:graphicFrame>
    </p:spTree>
    <p:extLst>
      <p:ext uri="{BB962C8B-B14F-4D97-AF65-F5344CB8AC3E}">
        <p14:creationId xmlns:p14="http://schemas.microsoft.com/office/powerpoint/2010/main" val="4255319259"/>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 name="Rectangle 2"/>
          <p:cNvSpPr>
            <a:spLocks noGrp="1" noChangeArrowheads="1"/>
          </p:cNvSpPr>
          <p:nvPr>
            <p:ph type="title"/>
          </p:nvPr>
        </p:nvSpPr>
        <p:spPr>
          <a:xfrm>
            <a:off x="190500" y="0"/>
            <a:ext cx="4343400" cy="1276350"/>
          </a:xfrm>
          <a:noFill/>
        </p:spPr>
        <p:txBody>
          <a:bodyPr/>
          <a:lstStyle/>
          <a:p>
            <a:r>
              <a:rPr lang="en-US" altLang="en-US" sz="4000" b="1" dirty="0">
                <a:solidFill>
                  <a:srgbClr val="002060"/>
                </a:solidFill>
                <a:latin typeface="Times New Roman" panose="02020603050405020304" pitchFamily="18" charset="0"/>
                <a:cs typeface="Times New Roman" panose="02020603050405020304" pitchFamily="18" charset="0"/>
              </a:rPr>
              <a:t>TLC    </a:t>
            </a:r>
            <a:r>
              <a:rPr lang="en-US" altLang="en-US" sz="2800" b="1" dirty="0">
                <a:solidFill>
                  <a:srgbClr val="002060"/>
                </a:solidFill>
                <a:latin typeface="Times New Roman" panose="02020603050405020304" pitchFamily="18" charset="0"/>
                <a:cs typeface="Times New Roman" panose="02020603050405020304" pitchFamily="18" charset="0"/>
              </a:rPr>
              <a:t>vs.</a:t>
            </a:r>
            <a:r>
              <a:rPr lang="en-US" altLang="en-US" sz="4000" b="1" dirty="0">
                <a:solidFill>
                  <a:srgbClr val="002060"/>
                </a:solidFill>
                <a:latin typeface="Times New Roman" panose="02020603050405020304" pitchFamily="18" charset="0"/>
                <a:cs typeface="Times New Roman" panose="02020603050405020304" pitchFamily="18" charset="0"/>
              </a:rPr>
              <a:t>   </a:t>
            </a:r>
            <a:r>
              <a:rPr lang="en-US" altLang="en-US" sz="4000" b="1" dirty="0" smtClean="0">
                <a:solidFill>
                  <a:srgbClr val="002060"/>
                </a:solidFill>
                <a:latin typeface="Times New Roman" panose="02020603050405020304" pitchFamily="18" charset="0"/>
                <a:cs typeface="Times New Roman" panose="02020603050405020304" pitchFamily="18" charset="0"/>
              </a:rPr>
              <a:t>HPLC:</a:t>
            </a:r>
            <a:endParaRPr lang="en-US" altLang="en-US" b="1" dirty="0" smtClean="0">
              <a:solidFill>
                <a:srgbClr val="002060"/>
              </a:solidFill>
              <a:latin typeface="Times New Roman" panose="02020603050405020304" pitchFamily="18" charset="0"/>
              <a:cs typeface="Times New Roman" panose="02020603050405020304" pitchFamily="18" charset="0"/>
            </a:endParaRPr>
          </a:p>
        </p:txBody>
      </p:sp>
      <p:graphicFrame>
        <p:nvGraphicFramePr>
          <p:cNvPr id="3074" name="Object 2"/>
          <p:cNvGraphicFramePr>
            <a:graphicFrameLocks noChangeAspect="1"/>
          </p:cNvGraphicFramePr>
          <p:nvPr>
            <p:extLst>
              <p:ext uri="{D42A27DB-BD31-4B8C-83A1-F6EECF244321}">
                <p14:modId xmlns:p14="http://schemas.microsoft.com/office/powerpoint/2010/main" val="923551905"/>
              </p:ext>
            </p:extLst>
          </p:nvPr>
        </p:nvGraphicFramePr>
        <p:xfrm>
          <a:off x="2743200" y="1524000"/>
          <a:ext cx="11772900" cy="8458200"/>
        </p:xfrm>
        <a:graphic>
          <a:graphicData uri="http://schemas.openxmlformats.org/presentationml/2006/ole">
            <mc:AlternateContent xmlns:mc="http://schemas.openxmlformats.org/markup-compatibility/2006">
              <mc:Choice xmlns:v="urn:schemas-microsoft-com:vml" Requires="v">
                <p:oleObj spid="_x0000_s3083" name="Document" r:id="rId3" imgW="11769864" imgH="7648579" progId="Word.Document.8">
                  <p:embed/>
                </p:oleObj>
              </mc:Choice>
              <mc:Fallback>
                <p:oleObj name="Document" r:id="rId3" imgW="11769864" imgH="7648579" progId="Word.Document.8">
                  <p:embed/>
                  <p:pic>
                    <p:nvPicPr>
                      <p:cNvPr id="0" name=""/>
                      <p:cNvPicPr>
                        <a:picLocks noChangeAspect="1" noChangeArrowheads="1"/>
                      </p:cNvPicPr>
                      <p:nvPr/>
                    </p:nvPicPr>
                    <p:blipFill>
                      <a:blip r:embed="rId4"/>
                      <a:srcRect/>
                      <a:stretch>
                        <a:fillRect/>
                      </a:stretch>
                    </p:blipFill>
                    <p:spPr bwMode="auto">
                      <a:xfrm>
                        <a:off x="2743200" y="1524000"/>
                        <a:ext cx="11772900" cy="8458200"/>
                      </a:xfrm>
                      <a:prstGeom prst="rect">
                        <a:avLst/>
                      </a:prstGeom>
                      <a:solidFill>
                        <a:srgbClr val="0070C0"/>
                      </a:solidFill>
                      <a:ln>
                        <a:noFill/>
                      </a:ln>
                      <a:effectLst/>
                    </p:spPr>
                  </p:pic>
                </p:oleObj>
              </mc:Fallback>
            </mc:AlternateContent>
          </a:graphicData>
        </a:graphic>
      </p:graphicFrame>
    </p:spTree>
    <p:extLst>
      <p:ext uri="{BB962C8B-B14F-4D97-AF65-F5344CB8AC3E}">
        <p14:creationId xmlns:p14="http://schemas.microsoft.com/office/powerpoint/2010/main" val="108611956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4857750" cy="720725"/>
          </a:xfrm>
        </p:spPr>
        <p:txBody>
          <a:bodyPr/>
          <a:lstStyle/>
          <a:p>
            <a:r>
              <a:rPr lang="en-US" b="1" dirty="0">
                <a:solidFill>
                  <a:srgbClr val="002060"/>
                </a:solidFill>
                <a:latin typeface="Times New Roman" panose="02020603050405020304" pitchFamily="18" charset="0"/>
                <a:cs typeface="Times New Roman" panose="02020603050405020304" pitchFamily="18" charset="0"/>
              </a:rPr>
              <a:t>Retention </a:t>
            </a:r>
            <a:r>
              <a:rPr lang="en-US" b="1" dirty="0" smtClean="0">
                <a:solidFill>
                  <a:srgbClr val="002060"/>
                </a:solidFill>
                <a:latin typeface="Times New Roman" panose="02020603050405020304" pitchFamily="18" charset="0"/>
                <a:cs typeface="Times New Roman" panose="02020603050405020304" pitchFamily="18" charset="0"/>
              </a:rPr>
              <a:t>Time</a:t>
            </a:r>
            <a:r>
              <a:rPr lang="en-US" dirty="0" smtClean="0">
                <a:solidFill>
                  <a:srgbClr val="002060"/>
                </a:solidFill>
                <a:latin typeface="Times New Roman" panose="02020603050405020304" pitchFamily="18" charset="0"/>
                <a:cs typeface="Times New Roman" panose="02020603050405020304" pitchFamily="18" charset="0"/>
              </a:rPr>
              <a:t>:</a:t>
            </a:r>
            <a:endParaRPr lang="en-US" dirty="0">
              <a:solidFill>
                <a:srgbClr val="002060"/>
              </a:solidFill>
              <a:latin typeface="Times New Roman" panose="02020603050405020304" pitchFamily="18" charset="0"/>
              <a:cs typeface="Times New Roman" panose="02020603050405020304" pitchFamily="18" charset="0"/>
            </a:endParaRPr>
          </a:p>
        </p:txBody>
      </p:sp>
      <p:sp>
        <p:nvSpPr>
          <p:cNvPr id="3" name="Content Placeholder 2"/>
          <p:cNvSpPr>
            <a:spLocks noGrp="1"/>
          </p:cNvSpPr>
          <p:nvPr>
            <p:ph idx="1"/>
          </p:nvPr>
        </p:nvSpPr>
        <p:spPr>
          <a:xfrm>
            <a:off x="285750" y="930276"/>
            <a:ext cx="11353800" cy="5708650"/>
          </a:xfrm>
        </p:spPr>
        <p:txBody>
          <a:bodyPr>
            <a:normAutofit fontScale="92500" lnSpcReduction="10000"/>
          </a:bodyPr>
          <a:lstStyle/>
          <a:p>
            <a:r>
              <a:rPr lang="en-US" sz="3200" dirty="0">
                <a:solidFill>
                  <a:srgbClr val="002060"/>
                </a:solidFill>
                <a:latin typeface="Times New Roman" panose="02020603050405020304" pitchFamily="18" charset="0"/>
                <a:cs typeface="Times New Roman" panose="02020603050405020304" pitchFamily="18" charset="0"/>
              </a:rPr>
              <a:t>The retention time of a solute is taken as the elapsed time between the time of injection of a solute and the time of elution of the </a:t>
            </a:r>
            <a:r>
              <a:rPr lang="en-US" sz="3200" dirty="0" smtClean="0">
                <a:solidFill>
                  <a:srgbClr val="002060"/>
                </a:solidFill>
                <a:latin typeface="Times New Roman" panose="02020603050405020304" pitchFamily="18" charset="0"/>
                <a:cs typeface="Times New Roman" panose="02020603050405020304" pitchFamily="18" charset="0"/>
              </a:rPr>
              <a:t>maximum </a:t>
            </a:r>
            <a:r>
              <a:rPr lang="en-US" sz="3200" dirty="0" smtClean="0">
                <a:solidFill>
                  <a:srgbClr val="002060"/>
                </a:solidFill>
                <a:latin typeface="Times New Roman" panose="02020603050405020304" pitchFamily="18" charset="0"/>
                <a:cs typeface="Times New Roman" panose="02020603050405020304" pitchFamily="18" charset="0"/>
              </a:rPr>
              <a:t>peak of </a:t>
            </a:r>
            <a:r>
              <a:rPr lang="en-US" sz="3200" dirty="0">
                <a:solidFill>
                  <a:srgbClr val="002060"/>
                </a:solidFill>
                <a:latin typeface="Times New Roman" panose="02020603050405020304" pitchFamily="18" charset="0"/>
                <a:cs typeface="Times New Roman" panose="02020603050405020304" pitchFamily="18" charset="0"/>
              </a:rPr>
              <a:t>that solute. </a:t>
            </a:r>
          </a:p>
          <a:p>
            <a:r>
              <a:rPr lang="en-US" sz="3200" dirty="0" smtClean="0">
                <a:solidFill>
                  <a:srgbClr val="002060"/>
                </a:solidFill>
                <a:latin typeface="Times New Roman" panose="02020603050405020304" pitchFamily="18" charset="0"/>
                <a:cs typeface="Times New Roman" panose="02020603050405020304" pitchFamily="18" charset="0"/>
              </a:rPr>
              <a:t>Sample retention time will vary depending on the interaction between the stationary phase, the molecules being analyzed, and the solvent, or solvents used.</a:t>
            </a:r>
          </a:p>
          <a:p>
            <a:endParaRPr lang="en-US" sz="3200" dirty="0" smtClean="0">
              <a:solidFill>
                <a:srgbClr val="002060"/>
              </a:solidFill>
              <a:latin typeface="Times New Roman" panose="02020603050405020304" pitchFamily="18" charset="0"/>
              <a:cs typeface="Times New Roman" panose="02020603050405020304" pitchFamily="18" charset="0"/>
            </a:endParaRPr>
          </a:p>
          <a:p>
            <a:r>
              <a:rPr lang="en-US" sz="3200" dirty="0" smtClean="0">
                <a:solidFill>
                  <a:srgbClr val="002060"/>
                </a:solidFill>
                <a:latin typeface="Times New Roman" panose="02020603050405020304" pitchFamily="18" charset="0"/>
                <a:cs typeface="Times New Roman" panose="02020603050405020304" pitchFamily="18" charset="0"/>
              </a:rPr>
              <a:t>As the sample passes through the column it interacts between the two phases at different rate, primarily due to different polarities in the analytes.</a:t>
            </a:r>
          </a:p>
          <a:p>
            <a:r>
              <a:rPr lang="en-US" sz="3200" dirty="0" smtClean="0">
                <a:solidFill>
                  <a:srgbClr val="002060"/>
                </a:solidFill>
                <a:latin typeface="Times New Roman" panose="02020603050405020304" pitchFamily="18" charset="0"/>
                <a:cs typeface="Times New Roman" panose="02020603050405020304" pitchFamily="18" charset="0"/>
              </a:rPr>
              <a:t>Analytes that have the least amount of interaction with the stationary phase or the most amount of interaction with the mobile phase will exit the column faster.</a:t>
            </a:r>
          </a:p>
          <a:p>
            <a:endParaRPr lang="en-US" dirty="0" smtClean="0"/>
          </a:p>
          <a:p>
            <a:endParaRPr lang="en-US" dirty="0"/>
          </a:p>
        </p:txBody>
      </p:sp>
    </p:spTree>
    <p:extLst>
      <p:ext uri="{BB962C8B-B14F-4D97-AF65-F5344CB8AC3E}">
        <p14:creationId xmlns:p14="http://schemas.microsoft.com/office/powerpoint/2010/main" val="3888387740"/>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228600" y="133350"/>
            <a:ext cx="8229600" cy="668338"/>
          </a:xfrm>
          <a:ln w="28575">
            <a:noFill/>
            <a:miter lim="800000"/>
            <a:headEnd/>
            <a:tailEnd/>
          </a:ln>
        </p:spPr>
        <p:txBody>
          <a:bodyPr>
            <a:noAutofit/>
          </a:bodyPr>
          <a:lstStyle/>
          <a:p>
            <a:pPr eaLnBrk="1" hangingPunct="1"/>
            <a:r>
              <a:rPr lang="en-US" altLang="en-US" b="1" dirty="0" smtClean="0">
                <a:solidFill>
                  <a:srgbClr val="002060"/>
                </a:solidFill>
                <a:latin typeface="Times New Roman" panose="02020603050405020304" pitchFamily="18" charset="0"/>
                <a:cs typeface="Times New Roman" panose="02020603050405020304" pitchFamily="18" charset="0"/>
              </a:rPr>
              <a:t>Application of HPLC</a:t>
            </a:r>
          </a:p>
        </p:txBody>
      </p:sp>
      <p:sp>
        <p:nvSpPr>
          <p:cNvPr id="32771" name="Rectangle 3"/>
          <p:cNvSpPr>
            <a:spLocks noGrp="1" noChangeArrowheads="1"/>
          </p:cNvSpPr>
          <p:nvPr>
            <p:ph type="body" idx="1"/>
          </p:nvPr>
        </p:nvSpPr>
        <p:spPr>
          <a:xfrm>
            <a:off x="228600" y="1085850"/>
            <a:ext cx="11563350" cy="5638800"/>
          </a:xfrm>
        </p:spPr>
        <p:txBody>
          <a:bodyPr>
            <a:normAutofit fontScale="70000" lnSpcReduction="20000"/>
          </a:bodyPr>
          <a:lstStyle/>
          <a:p>
            <a:pPr marL="609600" indent="-609600">
              <a:lnSpc>
                <a:spcPct val="80000"/>
              </a:lnSpc>
              <a:buNone/>
              <a:defRPr/>
            </a:pPr>
            <a:r>
              <a:rPr lang="en-US" b="1" dirty="0">
                <a:solidFill>
                  <a:srgbClr val="002060"/>
                </a:solidFill>
                <a:latin typeface="Times New Roman" panose="02020603050405020304" pitchFamily="18" charset="0"/>
                <a:cs typeface="Times New Roman" panose="02020603050405020304" pitchFamily="18" charset="0"/>
              </a:rPr>
              <a:t>1</a:t>
            </a:r>
            <a:r>
              <a:rPr lang="en-US" sz="4100" b="1" dirty="0">
                <a:solidFill>
                  <a:srgbClr val="002060"/>
                </a:solidFill>
                <a:latin typeface="Times New Roman" panose="02020603050405020304" pitchFamily="18" charset="0"/>
                <a:cs typeface="Times New Roman" panose="02020603050405020304" pitchFamily="18" charset="0"/>
              </a:rPr>
              <a:t>. Pharmaceuticals industry</a:t>
            </a:r>
          </a:p>
          <a:p>
            <a:pPr marL="609600" indent="-609600">
              <a:lnSpc>
                <a:spcPct val="80000"/>
              </a:lnSpc>
              <a:defRPr/>
            </a:pPr>
            <a:r>
              <a:rPr lang="en-US" sz="4100" dirty="0">
                <a:solidFill>
                  <a:srgbClr val="002060"/>
                </a:solidFill>
                <a:latin typeface="Times New Roman" panose="02020603050405020304" pitchFamily="18" charset="0"/>
                <a:cs typeface="Times New Roman" panose="02020603050405020304" pitchFamily="18" charset="0"/>
              </a:rPr>
              <a:t>To control the drug stability</a:t>
            </a:r>
          </a:p>
          <a:p>
            <a:pPr marL="609600" indent="-609600">
              <a:lnSpc>
                <a:spcPct val="120000"/>
              </a:lnSpc>
              <a:defRPr/>
            </a:pPr>
            <a:r>
              <a:rPr lang="en-US" sz="4100" dirty="0">
                <a:solidFill>
                  <a:srgbClr val="002060"/>
                </a:solidFill>
                <a:latin typeface="Times New Roman" panose="02020603050405020304" pitchFamily="18" charset="0"/>
                <a:cs typeface="Times New Roman" panose="02020603050405020304" pitchFamily="18" charset="0"/>
              </a:rPr>
              <a:t>Quantity  of drug determination from pharmaceutical dosage forms, ex. </a:t>
            </a:r>
            <a:r>
              <a:rPr lang="en-US" sz="4100" dirty="0" err="1">
                <a:solidFill>
                  <a:srgbClr val="002060"/>
                </a:solidFill>
                <a:latin typeface="Times New Roman" panose="02020603050405020304" pitchFamily="18" charset="0"/>
                <a:cs typeface="Times New Roman" panose="02020603050405020304" pitchFamily="18" charset="0"/>
              </a:rPr>
              <a:t>Paracetamol</a:t>
            </a:r>
            <a:r>
              <a:rPr lang="en-US" sz="4100" dirty="0">
                <a:solidFill>
                  <a:srgbClr val="002060"/>
                </a:solidFill>
                <a:latin typeface="Times New Roman" panose="02020603050405020304" pitchFamily="18" charset="0"/>
                <a:cs typeface="Times New Roman" panose="02020603050405020304" pitchFamily="18" charset="0"/>
              </a:rPr>
              <a:t> determination in </a:t>
            </a:r>
            <a:r>
              <a:rPr lang="en-US" sz="4100" dirty="0" err="1">
                <a:solidFill>
                  <a:srgbClr val="002060"/>
                </a:solidFill>
                <a:latin typeface="Times New Roman" panose="02020603050405020304" pitchFamily="18" charset="0"/>
                <a:cs typeface="Times New Roman" panose="02020603050405020304" pitchFamily="18" charset="0"/>
              </a:rPr>
              <a:t>panadol</a:t>
            </a:r>
            <a:r>
              <a:rPr lang="en-US" sz="4100" dirty="0">
                <a:solidFill>
                  <a:srgbClr val="002060"/>
                </a:solidFill>
                <a:latin typeface="Times New Roman" panose="02020603050405020304" pitchFamily="18" charset="0"/>
                <a:cs typeface="Times New Roman" panose="02020603050405020304" pitchFamily="18" charset="0"/>
              </a:rPr>
              <a:t> tablet</a:t>
            </a:r>
          </a:p>
          <a:p>
            <a:pPr marL="609600" indent="-609600">
              <a:lnSpc>
                <a:spcPct val="80000"/>
              </a:lnSpc>
              <a:defRPr/>
            </a:pPr>
            <a:r>
              <a:rPr lang="en-US" sz="4100" dirty="0">
                <a:solidFill>
                  <a:srgbClr val="002060"/>
                </a:solidFill>
                <a:latin typeface="Times New Roman" panose="02020603050405020304" pitchFamily="18" charset="0"/>
                <a:cs typeface="Times New Roman" panose="02020603050405020304" pitchFamily="18" charset="0"/>
              </a:rPr>
              <a:t>Quantity of drug determination from biological fluids, ex: blood glucose </a:t>
            </a:r>
            <a:r>
              <a:rPr lang="en-US" sz="4100" dirty="0" smtClean="0">
                <a:solidFill>
                  <a:srgbClr val="002060"/>
                </a:solidFill>
                <a:latin typeface="Times New Roman" panose="02020603050405020304" pitchFamily="18" charset="0"/>
                <a:cs typeface="Times New Roman" panose="02020603050405020304" pitchFamily="18" charset="0"/>
              </a:rPr>
              <a:t>level</a:t>
            </a:r>
          </a:p>
          <a:p>
            <a:pPr marL="609600" indent="-609600">
              <a:lnSpc>
                <a:spcPct val="80000"/>
              </a:lnSpc>
              <a:defRPr/>
            </a:pPr>
            <a:endParaRPr lang="en-US" sz="4100" dirty="0">
              <a:solidFill>
                <a:srgbClr val="002060"/>
              </a:solidFill>
              <a:latin typeface="Times New Roman" panose="02020603050405020304" pitchFamily="18" charset="0"/>
              <a:cs typeface="Times New Roman" panose="02020603050405020304" pitchFamily="18" charset="0"/>
            </a:endParaRPr>
          </a:p>
          <a:p>
            <a:pPr marL="609600" indent="-609600">
              <a:lnSpc>
                <a:spcPct val="80000"/>
              </a:lnSpc>
              <a:buNone/>
              <a:defRPr/>
            </a:pPr>
            <a:r>
              <a:rPr lang="en-US" sz="4100" b="1" dirty="0">
                <a:solidFill>
                  <a:srgbClr val="002060"/>
                </a:solidFill>
                <a:latin typeface="Times New Roman" panose="02020603050405020304" pitchFamily="18" charset="0"/>
                <a:cs typeface="Times New Roman" panose="02020603050405020304" pitchFamily="18" charset="0"/>
              </a:rPr>
              <a:t>2. Analysis of natural contamination</a:t>
            </a:r>
          </a:p>
          <a:p>
            <a:pPr>
              <a:lnSpc>
                <a:spcPct val="80000"/>
              </a:lnSpc>
              <a:defRPr/>
            </a:pPr>
            <a:r>
              <a:rPr lang="en-US" sz="4100" dirty="0" smtClean="0">
                <a:solidFill>
                  <a:srgbClr val="002060"/>
                </a:solidFill>
                <a:latin typeface="Times New Roman" panose="02020603050405020304" pitchFamily="18" charset="0"/>
                <a:cs typeface="Times New Roman" panose="02020603050405020304" pitchFamily="18" charset="0"/>
              </a:rPr>
              <a:t>Phenol </a:t>
            </a:r>
            <a:r>
              <a:rPr lang="en-US" sz="4100" dirty="0">
                <a:solidFill>
                  <a:srgbClr val="002060"/>
                </a:solidFill>
                <a:latin typeface="Times New Roman" panose="02020603050405020304" pitchFamily="18" charset="0"/>
                <a:cs typeface="Times New Roman" panose="02020603050405020304" pitchFamily="18" charset="0"/>
              </a:rPr>
              <a:t>&amp; Mercury from sea water</a:t>
            </a:r>
          </a:p>
          <a:p>
            <a:pPr marL="609600" indent="-609600">
              <a:lnSpc>
                <a:spcPct val="80000"/>
              </a:lnSpc>
              <a:buNone/>
              <a:defRPr/>
            </a:pPr>
            <a:r>
              <a:rPr lang="en-US" sz="4100" dirty="0">
                <a:solidFill>
                  <a:srgbClr val="002060"/>
                </a:solidFill>
                <a:latin typeface="Times New Roman" panose="02020603050405020304" pitchFamily="18" charset="0"/>
                <a:cs typeface="Times New Roman" panose="02020603050405020304" pitchFamily="18" charset="0"/>
              </a:rPr>
              <a:t>	</a:t>
            </a:r>
          </a:p>
          <a:p>
            <a:pPr marL="609600" indent="-609600">
              <a:lnSpc>
                <a:spcPct val="80000"/>
              </a:lnSpc>
              <a:buNone/>
              <a:defRPr/>
            </a:pPr>
            <a:r>
              <a:rPr lang="en-US" sz="4100" b="1" dirty="0">
                <a:solidFill>
                  <a:srgbClr val="002060"/>
                </a:solidFill>
                <a:latin typeface="Times New Roman" panose="02020603050405020304" pitchFamily="18" charset="0"/>
                <a:cs typeface="Times New Roman" panose="02020603050405020304" pitchFamily="18" charset="0"/>
              </a:rPr>
              <a:t>3. Forensic test</a:t>
            </a:r>
          </a:p>
          <a:p>
            <a:pPr>
              <a:lnSpc>
                <a:spcPct val="80000"/>
              </a:lnSpc>
              <a:defRPr/>
            </a:pPr>
            <a:r>
              <a:rPr lang="en-US" sz="4100" dirty="0" smtClean="0">
                <a:solidFill>
                  <a:srgbClr val="002060"/>
                </a:solidFill>
                <a:latin typeface="Times New Roman" panose="02020603050405020304" pitchFamily="18" charset="0"/>
                <a:cs typeface="Times New Roman" panose="02020603050405020304" pitchFamily="18" charset="0"/>
              </a:rPr>
              <a:t> </a:t>
            </a:r>
            <a:r>
              <a:rPr lang="en-US" sz="4100" dirty="0">
                <a:solidFill>
                  <a:srgbClr val="002060"/>
                </a:solidFill>
                <a:latin typeface="Times New Roman" panose="02020603050405020304" pitchFamily="18" charset="0"/>
                <a:cs typeface="Times New Roman" panose="02020603050405020304" pitchFamily="18" charset="0"/>
              </a:rPr>
              <a:t>Determination of steroid in blood, urine &amp; sweat.</a:t>
            </a:r>
          </a:p>
          <a:p>
            <a:pPr eaLnBrk="1" hangingPunct="1">
              <a:lnSpc>
                <a:spcPct val="80000"/>
              </a:lnSpc>
              <a:buFontTx/>
              <a:buNone/>
              <a:defRPr/>
            </a:pPr>
            <a:r>
              <a:rPr lang="en-US" sz="4100" b="1" dirty="0">
                <a:solidFill>
                  <a:srgbClr val="002060"/>
                </a:solidFill>
                <a:latin typeface="Times New Roman" panose="02020603050405020304" pitchFamily="18" charset="0"/>
                <a:cs typeface="Times New Roman" panose="02020603050405020304" pitchFamily="18" charset="0"/>
              </a:rPr>
              <a:t>4. Clinical test</a:t>
            </a:r>
          </a:p>
          <a:p>
            <a:pPr eaLnBrk="1" hangingPunct="1">
              <a:lnSpc>
                <a:spcPct val="80000"/>
              </a:lnSpc>
              <a:buFontTx/>
              <a:buNone/>
              <a:defRPr/>
            </a:pPr>
            <a:r>
              <a:rPr lang="en-US" sz="4100" dirty="0">
                <a:latin typeface="Century Gothic" pitchFamily="34" charset="0"/>
              </a:rPr>
              <a:t>	</a:t>
            </a:r>
          </a:p>
          <a:p>
            <a:pPr marL="609600" indent="-609600">
              <a:lnSpc>
                <a:spcPct val="80000"/>
              </a:lnSpc>
              <a:buNone/>
              <a:defRPr/>
            </a:pPr>
            <a:endParaRPr lang="en-US" sz="2400" dirty="0">
              <a:latin typeface="Century Gothic" pitchFamily="34" charset="0"/>
            </a:endParaRPr>
          </a:p>
          <a:p>
            <a:pPr marL="609600" indent="-609600">
              <a:lnSpc>
                <a:spcPct val="80000"/>
              </a:lnSpc>
              <a:buNone/>
              <a:defRPr/>
            </a:pPr>
            <a:endParaRPr lang="en-US" sz="2400" dirty="0">
              <a:latin typeface="Century Gothic" pitchFamily="34" charset="0"/>
            </a:endParaRPr>
          </a:p>
        </p:txBody>
      </p:sp>
    </p:spTree>
    <p:extLst>
      <p:ext uri="{BB962C8B-B14F-4D97-AF65-F5344CB8AC3E}">
        <p14:creationId xmlns:p14="http://schemas.microsoft.com/office/powerpoint/2010/main" val="1874201477"/>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1" name="Rectangle 2"/>
          <p:cNvSpPr>
            <a:spLocks noGrp="1" noChangeArrowheads="1"/>
          </p:cNvSpPr>
          <p:nvPr>
            <p:ph type="title"/>
          </p:nvPr>
        </p:nvSpPr>
        <p:spPr>
          <a:xfrm>
            <a:off x="209550" y="0"/>
            <a:ext cx="5386789" cy="1143000"/>
          </a:xfrm>
        </p:spPr>
        <p:txBody>
          <a:bodyPr/>
          <a:lstStyle/>
          <a:p>
            <a:r>
              <a:rPr lang="en-US" altLang="en-US" b="1" dirty="0" smtClean="0">
                <a:solidFill>
                  <a:srgbClr val="002060"/>
                </a:solidFill>
                <a:latin typeface="Times New Roman" panose="02020603050405020304" pitchFamily="18" charset="0"/>
                <a:cs typeface="Times New Roman" panose="02020603050405020304" pitchFamily="18" charset="0"/>
              </a:rPr>
              <a:t>HPLC Applications</a:t>
            </a:r>
          </a:p>
        </p:txBody>
      </p:sp>
      <p:grpSp>
        <p:nvGrpSpPr>
          <p:cNvPr id="4102" name="Group 30"/>
          <p:cNvGrpSpPr>
            <a:grpSpLocks/>
          </p:cNvGrpSpPr>
          <p:nvPr/>
        </p:nvGrpSpPr>
        <p:grpSpPr bwMode="auto">
          <a:xfrm>
            <a:off x="297469" y="343954"/>
            <a:ext cx="11820237" cy="6416930"/>
            <a:chOff x="602" y="459"/>
            <a:chExt cx="5724" cy="4580"/>
          </a:xfrm>
        </p:grpSpPr>
        <p:pic>
          <p:nvPicPr>
            <p:cNvPr id="4103" name="Picture 3" descr="environ_in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2" y="3515"/>
              <a:ext cx="1200" cy="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4" name="Picture 4" descr="CHEM_IND"/>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2" y="1291"/>
              <a:ext cx="582" cy="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5" name="Picture 5" descr="consum_ind"/>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33" y="798"/>
              <a:ext cx="786" cy="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6" name="Picture 6" descr="pharm_ind"/>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72" y="3014"/>
              <a:ext cx="804"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098" name="Object 2"/>
            <p:cNvGraphicFramePr>
              <a:graphicFrameLocks noChangeAspect="1"/>
            </p:cNvGraphicFramePr>
            <p:nvPr/>
          </p:nvGraphicFramePr>
          <p:xfrm>
            <a:off x="3497" y="933"/>
            <a:ext cx="669" cy="891"/>
          </p:xfrm>
          <a:graphic>
            <a:graphicData uri="http://schemas.openxmlformats.org/presentationml/2006/ole">
              <mc:AlternateContent xmlns:mc="http://schemas.openxmlformats.org/markup-compatibility/2006">
                <mc:Choice xmlns:v="urn:schemas-microsoft-com:vml" Requires="v">
                  <p:oleObj spid="_x0000_s4125" name="CorelPhotoPaint.Image.7" r:id="rId8" imgW="990350" imgH="758889" progId="CorelPhotoPaint.Image.7">
                    <p:embed/>
                  </p:oleObj>
                </mc:Choice>
                <mc:Fallback>
                  <p:oleObj name="CorelPhotoPaint.Image.7" r:id="rId8" imgW="990350" imgH="758889" progId="CorelPhotoPaint.Image.7">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l="2153" t="3746" r="44498" b="3539"/>
                        <a:stretch>
                          <a:fillRect/>
                        </a:stretch>
                      </p:blipFill>
                      <p:spPr bwMode="auto">
                        <a:xfrm>
                          <a:off x="3497" y="933"/>
                          <a:ext cx="669" cy="8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4107" name="Group 10"/>
            <p:cNvGrpSpPr>
              <a:grpSpLocks/>
            </p:cNvGrpSpPr>
            <p:nvPr/>
          </p:nvGrpSpPr>
          <p:grpSpPr bwMode="auto">
            <a:xfrm>
              <a:off x="4861" y="3383"/>
              <a:ext cx="1245" cy="795"/>
              <a:chOff x="4912" y="2855"/>
              <a:chExt cx="1245" cy="795"/>
            </a:xfrm>
          </p:grpSpPr>
          <p:graphicFrame>
            <p:nvGraphicFramePr>
              <p:cNvPr id="4099" name="Object 3"/>
              <p:cNvGraphicFramePr>
                <a:graphicFrameLocks noChangeAspect="1"/>
              </p:cNvGraphicFramePr>
              <p:nvPr>
                <p:extLst>
                  <p:ext uri="{D42A27DB-BD31-4B8C-83A1-F6EECF244321}">
                    <p14:modId xmlns:p14="http://schemas.microsoft.com/office/powerpoint/2010/main" val="2245180319"/>
                  </p:ext>
                </p:extLst>
              </p:nvPr>
            </p:nvGraphicFramePr>
            <p:xfrm>
              <a:off x="5173" y="2855"/>
              <a:ext cx="984" cy="795"/>
            </p:xfrm>
            <a:graphic>
              <a:graphicData uri="http://schemas.openxmlformats.org/presentationml/2006/ole">
                <mc:AlternateContent xmlns:mc="http://schemas.openxmlformats.org/markup-compatibility/2006">
                  <mc:Choice xmlns:v="urn:schemas-microsoft-com:vml" Requires="v">
                    <p:oleObj spid="_x0000_s4126" name="CorelPhotoPaint.Image.7" r:id="rId10" imgW="990350" imgH="801354" progId="CorelPhotoPaint.Image.7">
                      <p:embed/>
                    </p:oleObj>
                  </mc:Choice>
                  <mc:Fallback>
                    <p:oleObj name="CorelPhotoPaint.Image.7" r:id="rId10" imgW="990350" imgH="801354" progId="CorelPhotoPaint.Image.7">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173" y="2855"/>
                            <a:ext cx="984" cy="7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4100" name="Object 4"/>
              <p:cNvGraphicFramePr>
                <a:graphicFrameLocks noChangeAspect="1"/>
              </p:cNvGraphicFramePr>
              <p:nvPr>
                <p:extLst>
                  <p:ext uri="{D42A27DB-BD31-4B8C-83A1-F6EECF244321}">
                    <p14:modId xmlns:p14="http://schemas.microsoft.com/office/powerpoint/2010/main" val="402024737"/>
                  </p:ext>
                </p:extLst>
              </p:nvPr>
            </p:nvGraphicFramePr>
            <p:xfrm>
              <a:off x="4912" y="3169"/>
              <a:ext cx="380" cy="472"/>
            </p:xfrm>
            <a:graphic>
              <a:graphicData uri="http://schemas.openxmlformats.org/presentationml/2006/ole">
                <mc:AlternateContent xmlns:mc="http://schemas.openxmlformats.org/markup-compatibility/2006">
                  <mc:Choice xmlns:v="urn:schemas-microsoft-com:vml" Requires="v">
                    <p:oleObj spid="_x0000_s4127" name="CorelPhotoPaint.Image.7" r:id="rId12" imgW="990350" imgH="1231186" progId="CorelPhotoPaint.Image.7">
                      <p:embed/>
                    </p:oleObj>
                  </mc:Choice>
                  <mc:Fallback>
                    <p:oleObj name="CorelPhotoPaint.Image.7" r:id="rId12" imgW="990350" imgH="1231186" progId="CorelPhotoPaint.Image.7">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912" y="3169"/>
                            <a:ext cx="380" cy="4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sp>
          <p:nvSpPr>
            <p:cNvPr id="4108" name="Text Box 11"/>
            <p:cNvSpPr txBox="1">
              <a:spLocks noChangeArrowheads="1"/>
            </p:cNvSpPr>
            <p:nvPr/>
          </p:nvSpPr>
          <p:spPr bwMode="auto">
            <a:xfrm>
              <a:off x="602" y="1006"/>
              <a:ext cx="568"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b="1" dirty="0">
                  <a:solidFill>
                    <a:srgbClr val="FF0000"/>
                  </a:solidFill>
                  <a:cs typeface="Times New Roman" panose="02020603050405020304" pitchFamily="18" charset="0"/>
                </a:rPr>
                <a:t>Chemical</a:t>
              </a:r>
              <a:r>
                <a:rPr lang="en-US" altLang="en-US" sz="1600" b="1" dirty="0">
                  <a:solidFill>
                    <a:srgbClr val="FF0000"/>
                  </a:solidFill>
                  <a:cs typeface="Times New Roman" panose="02020603050405020304" pitchFamily="18" charset="0"/>
                </a:rPr>
                <a:t> </a:t>
              </a:r>
            </a:p>
          </p:txBody>
        </p:sp>
        <p:sp>
          <p:nvSpPr>
            <p:cNvPr id="4109" name="Text Box 13"/>
            <p:cNvSpPr txBox="1">
              <a:spLocks noChangeArrowheads="1"/>
            </p:cNvSpPr>
            <p:nvPr/>
          </p:nvSpPr>
          <p:spPr bwMode="auto">
            <a:xfrm>
              <a:off x="618" y="3147"/>
              <a:ext cx="808"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b="1" dirty="0">
                  <a:solidFill>
                    <a:srgbClr val="FF0000"/>
                  </a:solidFill>
                  <a:cs typeface="Times New Roman" panose="02020603050405020304" pitchFamily="18" charset="0"/>
                </a:rPr>
                <a:t>Environmental</a:t>
              </a:r>
              <a:endParaRPr lang="en-US" altLang="en-US" sz="1600" b="1" dirty="0">
                <a:solidFill>
                  <a:srgbClr val="FF0000"/>
                </a:solidFill>
                <a:cs typeface="Times New Roman" panose="02020603050405020304" pitchFamily="18" charset="0"/>
              </a:endParaRPr>
            </a:p>
          </p:txBody>
        </p:sp>
        <p:sp>
          <p:nvSpPr>
            <p:cNvPr id="4110" name="Text Box 14"/>
            <p:cNvSpPr txBox="1">
              <a:spLocks noChangeArrowheads="1"/>
            </p:cNvSpPr>
            <p:nvPr/>
          </p:nvSpPr>
          <p:spPr bwMode="auto">
            <a:xfrm>
              <a:off x="2905" y="2681"/>
              <a:ext cx="1116"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b="1" dirty="0">
                  <a:solidFill>
                    <a:srgbClr val="FF0000"/>
                  </a:solidFill>
                  <a:cs typeface="Times New Roman" panose="02020603050405020304" pitchFamily="18" charset="0"/>
                </a:rPr>
                <a:t>Pharmaceuticals</a:t>
              </a:r>
            </a:p>
          </p:txBody>
        </p:sp>
        <p:sp>
          <p:nvSpPr>
            <p:cNvPr id="4111" name="Text Box 16"/>
            <p:cNvSpPr txBox="1">
              <a:spLocks noChangeArrowheads="1"/>
            </p:cNvSpPr>
            <p:nvPr/>
          </p:nvSpPr>
          <p:spPr bwMode="auto">
            <a:xfrm>
              <a:off x="5195" y="459"/>
              <a:ext cx="990"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b="1" dirty="0">
                  <a:solidFill>
                    <a:srgbClr val="FF0000"/>
                  </a:solidFill>
                  <a:cs typeface="Times New Roman" panose="02020603050405020304" pitchFamily="18" charset="0"/>
                </a:rPr>
                <a:t>Consumer</a:t>
              </a:r>
              <a:r>
                <a:rPr lang="en-US" altLang="en-US" sz="1600" b="1" dirty="0">
                  <a:solidFill>
                    <a:srgbClr val="FF0000"/>
                  </a:solidFill>
                  <a:cs typeface="Times New Roman" panose="02020603050405020304" pitchFamily="18" charset="0"/>
                </a:rPr>
                <a:t> Products</a:t>
              </a:r>
            </a:p>
          </p:txBody>
        </p:sp>
        <p:sp>
          <p:nvSpPr>
            <p:cNvPr id="4112" name="Text Box 17"/>
            <p:cNvSpPr txBox="1">
              <a:spLocks noChangeArrowheads="1"/>
            </p:cNvSpPr>
            <p:nvPr/>
          </p:nvSpPr>
          <p:spPr bwMode="auto">
            <a:xfrm>
              <a:off x="5468" y="3072"/>
              <a:ext cx="422"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600" b="1" dirty="0">
                  <a:solidFill>
                    <a:srgbClr val="FF0000"/>
                  </a:solidFill>
                  <a:cs typeface="Times New Roman" panose="02020603050405020304" pitchFamily="18" charset="0"/>
                </a:rPr>
                <a:t>Clinical</a:t>
              </a:r>
            </a:p>
          </p:txBody>
        </p:sp>
        <p:sp>
          <p:nvSpPr>
            <p:cNvPr id="4113" name="Text Box 21"/>
            <p:cNvSpPr txBox="1">
              <a:spLocks noChangeArrowheads="1"/>
            </p:cNvSpPr>
            <p:nvPr/>
          </p:nvSpPr>
          <p:spPr bwMode="auto">
            <a:xfrm>
              <a:off x="1245" y="1402"/>
              <a:ext cx="975" cy="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dirty="0">
                  <a:solidFill>
                    <a:srgbClr val="002060"/>
                  </a:solidFill>
                </a:rPr>
                <a:t>polystyrenes</a:t>
              </a:r>
            </a:p>
            <a:p>
              <a:r>
                <a:rPr lang="en-US" altLang="en-US" sz="1800" dirty="0">
                  <a:solidFill>
                    <a:srgbClr val="002060"/>
                  </a:solidFill>
                </a:rPr>
                <a:t>dyes</a:t>
              </a:r>
            </a:p>
            <a:p>
              <a:r>
                <a:rPr lang="en-US" altLang="en-US" sz="1800" dirty="0">
                  <a:solidFill>
                    <a:srgbClr val="002060"/>
                  </a:solidFill>
                </a:rPr>
                <a:t>phthalates</a:t>
              </a:r>
            </a:p>
            <a:p>
              <a:endParaRPr lang="en-US" altLang="en-US" sz="1400" dirty="0"/>
            </a:p>
            <a:p>
              <a:endParaRPr lang="en-US" altLang="en-US" sz="1400" dirty="0"/>
            </a:p>
          </p:txBody>
        </p:sp>
        <p:sp>
          <p:nvSpPr>
            <p:cNvPr id="4114" name="Text Box 22"/>
            <p:cNvSpPr txBox="1">
              <a:spLocks noChangeArrowheads="1"/>
            </p:cNvSpPr>
            <p:nvPr/>
          </p:nvSpPr>
          <p:spPr bwMode="auto">
            <a:xfrm>
              <a:off x="2972" y="3780"/>
              <a:ext cx="1049" cy="1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dirty="0" err="1">
                  <a:solidFill>
                    <a:srgbClr val="002060"/>
                  </a:solidFill>
                </a:rPr>
                <a:t>tetracyclines</a:t>
              </a:r>
              <a:endParaRPr lang="en-US" altLang="en-US" sz="1800" dirty="0">
                <a:solidFill>
                  <a:srgbClr val="002060"/>
                </a:solidFill>
              </a:endParaRPr>
            </a:p>
            <a:p>
              <a:r>
                <a:rPr lang="en-US" altLang="en-US" sz="1800" dirty="0">
                  <a:solidFill>
                    <a:srgbClr val="002060"/>
                  </a:solidFill>
                </a:rPr>
                <a:t>corticosteroids</a:t>
              </a:r>
            </a:p>
            <a:p>
              <a:r>
                <a:rPr lang="en-US" altLang="en-US" sz="1800" dirty="0">
                  <a:solidFill>
                    <a:srgbClr val="002060"/>
                  </a:solidFill>
                </a:rPr>
                <a:t>antidepressants</a:t>
              </a:r>
            </a:p>
            <a:p>
              <a:r>
                <a:rPr lang="en-US" altLang="en-US" sz="1800" dirty="0">
                  <a:solidFill>
                    <a:srgbClr val="002060"/>
                  </a:solidFill>
                </a:rPr>
                <a:t>barbiturates</a:t>
              </a:r>
            </a:p>
            <a:p>
              <a:endParaRPr lang="en-US" altLang="en-US" sz="1400" dirty="0"/>
            </a:p>
            <a:p>
              <a:endParaRPr lang="en-US" altLang="en-US" sz="1400" dirty="0"/>
            </a:p>
          </p:txBody>
        </p:sp>
        <p:sp>
          <p:nvSpPr>
            <p:cNvPr id="4115" name="Text Box 23"/>
            <p:cNvSpPr txBox="1">
              <a:spLocks noChangeArrowheads="1"/>
            </p:cNvSpPr>
            <p:nvPr/>
          </p:nvSpPr>
          <p:spPr bwMode="auto">
            <a:xfrm>
              <a:off x="5333" y="4380"/>
              <a:ext cx="993"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dirty="0">
                  <a:solidFill>
                    <a:srgbClr val="002060"/>
                  </a:solidFill>
                </a:rPr>
                <a:t>amino acids</a:t>
              </a:r>
            </a:p>
            <a:p>
              <a:r>
                <a:rPr lang="en-US" altLang="en-US" sz="1800" dirty="0">
                  <a:solidFill>
                    <a:srgbClr val="002060"/>
                  </a:solidFill>
                </a:rPr>
                <a:t>vitamins</a:t>
              </a:r>
            </a:p>
            <a:p>
              <a:r>
                <a:rPr lang="en-US" altLang="en-US" sz="1800" dirty="0">
                  <a:solidFill>
                    <a:srgbClr val="002060"/>
                  </a:solidFill>
                </a:rPr>
                <a:t>homocysteine</a:t>
              </a:r>
            </a:p>
          </p:txBody>
        </p:sp>
        <p:grpSp>
          <p:nvGrpSpPr>
            <p:cNvPr id="4116" name="Group 29"/>
            <p:cNvGrpSpPr>
              <a:grpSpLocks/>
            </p:cNvGrpSpPr>
            <p:nvPr/>
          </p:nvGrpSpPr>
          <p:grpSpPr bwMode="auto">
            <a:xfrm>
              <a:off x="3535" y="555"/>
              <a:ext cx="1422" cy="1169"/>
              <a:chOff x="3620" y="759"/>
              <a:chExt cx="1422" cy="1169"/>
            </a:xfrm>
          </p:grpSpPr>
          <p:sp>
            <p:nvSpPr>
              <p:cNvPr id="4119" name="Text Box 15"/>
              <p:cNvSpPr txBox="1">
                <a:spLocks noChangeArrowheads="1"/>
              </p:cNvSpPr>
              <p:nvPr/>
            </p:nvSpPr>
            <p:spPr bwMode="auto">
              <a:xfrm>
                <a:off x="3620" y="759"/>
                <a:ext cx="586"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b="1" dirty="0">
                    <a:solidFill>
                      <a:srgbClr val="FF0000"/>
                    </a:solidFill>
                    <a:cs typeface="Times New Roman" panose="02020603050405020304" pitchFamily="18" charset="0"/>
                  </a:rPr>
                  <a:t>Bioscience</a:t>
                </a:r>
                <a:endParaRPr lang="en-US" altLang="en-US" sz="1600" b="1" dirty="0">
                  <a:solidFill>
                    <a:srgbClr val="FF0000"/>
                  </a:solidFill>
                  <a:cs typeface="Times New Roman" panose="02020603050405020304" pitchFamily="18" charset="0"/>
                </a:endParaRPr>
              </a:p>
            </p:txBody>
          </p:sp>
          <p:sp>
            <p:nvSpPr>
              <p:cNvPr id="4120" name="Text Box 25"/>
              <p:cNvSpPr txBox="1">
                <a:spLocks noChangeArrowheads="1"/>
              </p:cNvSpPr>
              <p:nvPr/>
            </p:nvSpPr>
            <p:spPr bwMode="auto">
              <a:xfrm>
                <a:off x="4270" y="1269"/>
                <a:ext cx="772"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dirty="0">
                    <a:solidFill>
                      <a:srgbClr val="002060"/>
                    </a:solidFill>
                  </a:rPr>
                  <a:t>proteins</a:t>
                </a:r>
              </a:p>
              <a:p>
                <a:r>
                  <a:rPr lang="en-US" altLang="en-US" sz="1800" dirty="0">
                    <a:solidFill>
                      <a:srgbClr val="002060"/>
                    </a:solidFill>
                  </a:rPr>
                  <a:t>peptides</a:t>
                </a:r>
              </a:p>
              <a:p>
                <a:r>
                  <a:rPr lang="en-US" altLang="en-US" sz="1800" dirty="0">
                    <a:solidFill>
                      <a:srgbClr val="002060"/>
                    </a:solidFill>
                  </a:rPr>
                  <a:t>nucleotides</a:t>
                </a:r>
              </a:p>
            </p:txBody>
          </p:sp>
        </p:grpSp>
        <p:sp>
          <p:nvSpPr>
            <p:cNvPr id="4117" name="Text Box 27"/>
            <p:cNvSpPr txBox="1">
              <a:spLocks noChangeArrowheads="1"/>
            </p:cNvSpPr>
            <p:nvPr/>
          </p:nvSpPr>
          <p:spPr bwMode="auto">
            <a:xfrm>
              <a:off x="5333" y="1850"/>
              <a:ext cx="907" cy="8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dirty="0">
                  <a:solidFill>
                    <a:srgbClr val="002060"/>
                  </a:solidFill>
                </a:rPr>
                <a:t>lipids</a:t>
              </a:r>
            </a:p>
            <a:p>
              <a:r>
                <a:rPr lang="en-US" altLang="en-US" sz="1800" dirty="0">
                  <a:solidFill>
                    <a:srgbClr val="002060"/>
                  </a:solidFill>
                </a:rPr>
                <a:t>antioxidants</a:t>
              </a:r>
            </a:p>
            <a:p>
              <a:r>
                <a:rPr lang="en-US" altLang="en-US" sz="1800" dirty="0">
                  <a:solidFill>
                    <a:srgbClr val="002060"/>
                  </a:solidFill>
                </a:rPr>
                <a:t>sugars</a:t>
              </a:r>
            </a:p>
            <a:p>
              <a:endParaRPr lang="en-US" altLang="en-US" sz="1800" dirty="0"/>
            </a:p>
          </p:txBody>
        </p:sp>
        <p:sp>
          <p:nvSpPr>
            <p:cNvPr id="4118" name="Text Box 28"/>
            <p:cNvSpPr txBox="1">
              <a:spLocks noChangeArrowheads="1"/>
            </p:cNvSpPr>
            <p:nvPr/>
          </p:nvSpPr>
          <p:spPr bwMode="auto">
            <a:xfrm>
              <a:off x="618" y="4216"/>
              <a:ext cx="1316"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dirty="0" err="1">
                  <a:solidFill>
                    <a:srgbClr val="002060"/>
                  </a:solidFill>
                </a:rPr>
                <a:t>polyaromatic</a:t>
              </a:r>
              <a:r>
                <a:rPr lang="en-US" altLang="en-US" sz="1800" dirty="0">
                  <a:solidFill>
                    <a:srgbClr val="002060"/>
                  </a:solidFill>
                </a:rPr>
                <a:t> hydrocarbons</a:t>
              </a:r>
            </a:p>
            <a:p>
              <a:r>
                <a:rPr lang="en-US" altLang="en-US" sz="1800" dirty="0">
                  <a:solidFill>
                    <a:srgbClr val="002060"/>
                  </a:solidFill>
                </a:rPr>
                <a:t>Inorganic ions</a:t>
              </a:r>
            </a:p>
            <a:p>
              <a:r>
                <a:rPr lang="en-US" altLang="en-US" sz="1800" dirty="0">
                  <a:solidFill>
                    <a:srgbClr val="002060"/>
                  </a:solidFill>
                </a:rPr>
                <a:t>herbicides</a:t>
              </a:r>
            </a:p>
          </p:txBody>
        </p:sp>
      </p:grpSp>
    </p:spTree>
    <p:extLst>
      <p:ext uri="{BB962C8B-B14F-4D97-AF65-F5344CB8AC3E}">
        <p14:creationId xmlns:p14="http://schemas.microsoft.com/office/powerpoint/2010/main" val="413808013"/>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a:xfrm>
            <a:off x="0" y="0"/>
            <a:ext cx="12001500" cy="1143000"/>
          </a:xfrm>
        </p:spPr>
        <p:txBody>
          <a:bodyPr>
            <a:noAutofit/>
          </a:bodyPr>
          <a:lstStyle/>
          <a:p>
            <a:pPr eaLnBrk="1" hangingPunct="1"/>
            <a:r>
              <a:rPr lang="en-US" altLang="en-US" sz="4000" b="1" dirty="0" smtClean="0">
                <a:solidFill>
                  <a:srgbClr val="002060"/>
                </a:solidFill>
                <a:latin typeface="Times New Roman" panose="02020603050405020304" pitchFamily="18" charset="0"/>
                <a:cs typeface="Times New Roman" panose="02020603050405020304" pitchFamily="18" charset="0"/>
              </a:rPr>
              <a:t>The Factors Which Influence The HPLC Performance:</a:t>
            </a:r>
            <a:endParaRPr lang="en-US" altLang="en-US" sz="4000" b="1" dirty="0">
              <a:solidFill>
                <a:srgbClr val="002060"/>
              </a:solidFill>
              <a:latin typeface="Times New Roman" panose="02020603050405020304" pitchFamily="18" charset="0"/>
              <a:cs typeface="Times New Roman" panose="02020603050405020304" pitchFamily="18" charset="0"/>
            </a:endParaRPr>
          </a:p>
        </p:txBody>
      </p:sp>
      <p:sp>
        <p:nvSpPr>
          <p:cNvPr id="33795" name="Rectangle 3"/>
          <p:cNvSpPr>
            <a:spLocks noGrp="1" noChangeArrowheads="1"/>
          </p:cNvSpPr>
          <p:nvPr>
            <p:ph type="body" idx="1"/>
          </p:nvPr>
        </p:nvSpPr>
        <p:spPr>
          <a:xfrm>
            <a:off x="285750" y="2400300"/>
            <a:ext cx="9963150" cy="4876800"/>
          </a:xfrm>
        </p:spPr>
        <p:txBody>
          <a:bodyPr>
            <a:normAutofit lnSpcReduction="10000"/>
          </a:bodyPr>
          <a:lstStyle/>
          <a:p>
            <a:pPr>
              <a:lnSpc>
                <a:spcPct val="80000"/>
              </a:lnSpc>
            </a:pPr>
            <a:r>
              <a:rPr lang="en-US" altLang="en-US" sz="3600" b="1" dirty="0">
                <a:solidFill>
                  <a:srgbClr val="002060"/>
                </a:solidFill>
                <a:latin typeface="Times New Roman" panose="02020603050405020304" pitchFamily="18" charset="0"/>
                <a:cs typeface="Times New Roman" panose="02020603050405020304" pitchFamily="18" charset="0"/>
              </a:rPr>
              <a:t>Internal diameter of column</a:t>
            </a:r>
          </a:p>
          <a:p>
            <a:pPr marL="0" indent="0">
              <a:lnSpc>
                <a:spcPct val="80000"/>
              </a:lnSpc>
              <a:buNone/>
            </a:pPr>
            <a:r>
              <a:rPr lang="en-US" altLang="en-US" sz="3600" dirty="0">
                <a:solidFill>
                  <a:srgbClr val="002060"/>
                </a:solidFill>
                <a:latin typeface="Times New Roman" panose="02020603050405020304" pitchFamily="18" charset="0"/>
                <a:cs typeface="Times New Roman" panose="02020603050405020304" pitchFamily="18" charset="0"/>
              </a:rPr>
              <a:t>T</a:t>
            </a:r>
            <a:r>
              <a:rPr lang="en-US" altLang="en-US" sz="3600" dirty="0" smtClean="0">
                <a:solidFill>
                  <a:srgbClr val="002060"/>
                </a:solidFill>
                <a:latin typeface="Times New Roman" panose="02020603050405020304" pitchFamily="18" charset="0"/>
                <a:cs typeface="Times New Roman" panose="02020603050405020304" pitchFamily="18" charset="0"/>
              </a:rPr>
              <a:t>he </a:t>
            </a:r>
            <a:r>
              <a:rPr lang="en-US" altLang="en-US" sz="3600" dirty="0">
                <a:solidFill>
                  <a:srgbClr val="002060"/>
                </a:solidFill>
                <a:latin typeface="Times New Roman" panose="02020603050405020304" pitchFamily="18" charset="0"/>
                <a:cs typeface="Times New Roman" panose="02020603050405020304" pitchFamily="18" charset="0"/>
              </a:rPr>
              <a:t>smaller in diameter, the higher in </a:t>
            </a:r>
            <a:r>
              <a:rPr lang="en-US" altLang="en-US" sz="3600" dirty="0" smtClean="0">
                <a:solidFill>
                  <a:srgbClr val="002060"/>
                </a:solidFill>
                <a:latin typeface="Times New Roman" panose="02020603050405020304" pitchFamily="18" charset="0"/>
                <a:cs typeface="Times New Roman" panose="02020603050405020304" pitchFamily="18" charset="0"/>
              </a:rPr>
              <a:t>sensitivity.</a:t>
            </a:r>
            <a:endParaRPr lang="en-US" altLang="en-US" sz="3600" dirty="0">
              <a:solidFill>
                <a:srgbClr val="002060"/>
              </a:solidFill>
              <a:latin typeface="Times New Roman" panose="02020603050405020304" pitchFamily="18" charset="0"/>
              <a:cs typeface="Times New Roman" panose="02020603050405020304" pitchFamily="18" charset="0"/>
            </a:endParaRPr>
          </a:p>
          <a:p>
            <a:pPr>
              <a:lnSpc>
                <a:spcPct val="80000"/>
              </a:lnSpc>
            </a:pPr>
            <a:r>
              <a:rPr lang="en-US" altLang="en-US" sz="3600" b="1" dirty="0" smtClean="0">
                <a:solidFill>
                  <a:srgbClr val="002060"/>
                </a:solidFill>
                <a:latin typeface="Times New Roman" panose="02020603050405020304" pitchFamily="18" charset="0"/>
                <a:cs typeface="Times New Roman" panose="02020603050405020304" pitchFamily="18" charset="0"/>
              </a:rPr>
              <a:t>Pump </a:t>
            </a:r>
            <a:r>
              <a:rPr lang="en-US" altLang="en-US" sz="3600" b="1" dirty="0">
                <a:solidFill>
                  <a:srgbClr val="002060"/>
                </a:solidFill>
                <a:latin typeface="Times New Roman" panose="02020603050405020304" pitchFamily="18" charset="0"/>
                <a:cs typeface="Times New Roman" panose="02020603050405020304" pitchFamily="18" charset="0"/>
              </a:rPr>
              <a:t>pressure</a:t>
            </a:r>
          </a:p>
          <a:p>
            <a:pPr marL="0" indent="0">
              <a:lnSpc>
                <a:spcPct val="80000"/>
              </a:lnSpc>
              <a:buNone/>
            </a:pPr>
            <a:r>
              <a:rPr lang="en-US" altLang="en-US" sz="3600" dirty="0">
                <a:solidFill>
                  <a:srgbClr val="002060"/>
                </a:solidFill>
                <a:latin typeface="Times New Roman" panose="02020603050405020304" pitchFamily="18" charset="0"/>
                <a:cs typeface="Times New Roman" panose="02020603050405020304" pitchFamily="18" charset="0"/>
              </a:rPr>
              <a:t>T</a:t>
            </a:r>
            <a:r>
              <a:rPr lang="en-US" altLang="en-US" sz="3600" dirty="0" smtClean="0">
                <a:solidFill>
                  <a:srgbClr val="002060"/>
                </a:solidFill>
                <a:latin typeface="Times New Roman" panose="02020603050405020304" pitchFamily="18" charset="0"/>
                <a:cs typeface="Times New Roman" panose="02020603050405020304" pitchFamily="18" charset="0"/>
              </a:rPr>
              <a:t>he </a:t>
            </a:r>
            <a:r>
              <a:rPr lang="en-US" altLang="en-US" sz="3600" dirty="0">
                <a:solidFill>
                  <a:srgbClr val="002060"/>
                </a:solidFill>
                <a:latin typeface="Times New Roman" panose="02020603050405020304" pitchFamily="18" charset="0"/>
                <a:cs typeface="Times New Roman" panose="02020603050405020304" pitchFamily="18" charset="0"/>
              </a:rPr>
              <a:t>higher in pressure, the higher in </a:t>
            </a:r>
            <a:r>
              <a:rPr lang="en-US" altLang="en-US" sz="3600" dirty="0" smtClean="0">
                <a:solidFill>
                  <a:srgbClr val="002060"/>
                </a:solidFill>
                <a:latin typeface="Times New Roman" panose="02020603050405020304" pitchFamily="18" charset="0"/>
                <a:cs typeface="Times New Roman" panose="02020603050405020304" pitchFamily="18" charset="0"/>
              </a:rPr>
              <a:t>separation.</a:t>
            </a:r>
            <a:endParaRPr lang="en-US" altLang="en-US" sz="3600" dirty="0">
              <a:solidFill>
                <a:srgbClr val="002060"/>
              </a:solidFill>
              <a:latin typeface="Times New Roman" panose="02020603050405020304" pitchFamily="18" charset="0"/>
              <a:cs typeface="Times New Roman" panose="02020603050405020304" pitchFamily="18" charset="0"/>
            </a:endParaRPr>
          </a:p>
          <a:p>
            <a:pPr>
              <a:lnSpc>
                <a:spcPct val="80000"/>
              </a:lnSpc>
            </a:pPr>
            <a:r>
              <a:rPr lang="en-US" altLang="en-US" sz="3600" b="1" dirty="0" smtClean="0">
                <a:solidFill>
                  <a:srgbClr val="002060"/>
                </a:solidFill>
                <a:latin typeface="Times New Roman" panose="02020603050405020304" pitchFamily="18" charset="0"/>
                <a:cs typeface="Times New Roman" panose="02020603050405020304" pitchFamily="18" charset="0"/>
              </a:rPr>
              <a:t>Sample size</a:t>
            </a:r>
          </a:p>
          <a:p>
            <a:pPr>
              <a:lnSpc>
                <a:spcPct val="80000"/>
              </a:lnSpc>
            </a:pPr>
            <a:r>
              <a:rPr lang="en-US" altLang="en-US" sz="3600" b="1" dirty="0" smtClean="0">
                <a:solidFill>
                  <a:srgbClr val="002060"/>
                </a:solidFill>
                <a:latin typeface="Times New Roman" panose="02020603050405020304" pitchFamily="18" charset="0"/>
                <a:cs typeface="Times New Roman" panose="02020603050405020304" pitchFamily="18" charset="0"/>
              </a:rPr>
              <a:t> The polarity sample, solvent and column</a:t>
            </a:r>
          </a:p>
          <a:p>
            <a:pPr>
              <a:lnSpc>
                <a:spcPct val="80000"/>
              </a:lnSpc>
            </a:pPr>
            <a:r>
              <a:rPr lang="en-US" altLang="en-US" sz="3600" b="1" dirty="0" smtClean="0">
                <a:solidFill>
                  <a:srgbClr val="002060"/>
                </a:solidFill>
                <a:latin typeface="Times New Roman" panose="02020603050405020304" pitchFamily="18" charset="0"/>
                <a:cs typeface="Times New Roman" panose="02020603050405020304" pitchFamily="18" charset="0"/>
              </a:rPr>
              <a:t>Temperature</a:t>
            </a:r>
            <a:endParaRPr lang="en-US" altLang="en-US" sz="3600" b="1" dirty="0">
              <a:solidFill>
                <a:srgbClr val="002060"/>
              </a:solidFill>
              <a:latin typeface="Times New Roman" panose="02020603050405020304" pitchFamily="18" charset="0"/>
              <a:cs typeface="Times New Roman" panose="02020603050405020304" pitchFamily="18" charset="0"/>
            </a:endParaRPr>
          </a:p>
          <a:p>
            <a:pPr marL="0" indent="0">
              <a:lnSpc>
                <a:spcPct val="80000"/>
              </a:lnSpc>
              <a:buNone/>
            </a:pPr>
            <a:r>
              <a:rPr lang="en-US" altLang="en-US" sz="3600" dirty="0">
                <a:solidFill>
                  <a:srgbClr val="002060"/>
                </a:solidFill>
                <a:latin typeface="Times New Roman" panose="02020603050405020304" pitchFamily="18" charset="0"/>
                <a:cs typeface="Times New Roman" panose="02020603050405020304" pitchFamily="18" charset="0"/>
              </a:rPr>
              <a:t>T</a:t>
            </a:r>
            <a:r>
              <a:rPr lang="en-US" altLang="en-US" sz="3600" dirty="0" smtClean="0">
                <a:solidFill>
                  <a:srgbClr val="002060"/>
                </a:solidFill>
                <a:latin typeface="Times New Roman" panose="02020603050405020304" pitchFamily="18" charset="0"/>
                <a:cs typeface="Times New Roman" panose="02020603050405020304" pitchFamily="18" charset="0"/>
              </a:rPr>
              <a:t>he </a:t>
            </a:r>
            <a:r>
              <a:rPr lang="en-US" altLang="en-US" sz="3600" dirty="0">
                <a:solidFill>
                  <a:srgbClr val="002060"/>
                </a:solidFill>
                <a:latin typeface="Times New Roman" panose="02020603050405020304" pitchFamily="18" charset="0"/>
                <a:cs typeface="Times New Roman" panose="02020603050405020304" pitchFamily="18" charset="0"/>
              </a:rPr>
              <a:t>higher in temperature, the higher in </a:t>
            </a:r>
            <a:r>
              <a:rPr lang="en-US" altLang="en-US" sz="3600" dirty="0" smtClean="0">
                <a:solidFill>
                  <a:srgbClr val="002060"/>
                </a:solidFill>
                <a:latin typeface="Times New Roman" panose="02020603050405020304" pitchFamily="18" charset="0"/>
                <a:cs typeface="Times New Roman" panose="02020603050405020304" pitchFamily="18" charset="0"/>
              </a:rPr>
              <a:t>separation.</a:t>
            </a:r>
            <a:endParaRPr lang="en-US" altLang="en-US" sz="3600" dirty="0">
              <a:solidFill>
                <a:srgbClr val="002060"/>
              </a:solidFill>
              <a:latin typeface="Times New Roman" panose="02020603050405020304" pitchFamily="18" charset="0"/>
              <a:cs typeface="Times New Roman" panose="02020603050405020304" pitchFamily="18" charset="0"/>
            </a:endParaRPr>
          </a:p>
          <a:p>
            <a:pPr marL="609600" indent="-609600">
              <a:lnSpc>
                <a:spcPct val="80000"/>
              </a:lnSpc>
              <a:buNone/>
            </a:pPr>
            <a:r>
              <a:rPr lang="en-US" altLang="en-US" sz="3600" dirty="0">
                <a:solidFill>
                  <a:srgbClr val="002060"/>
                </a:solidFill>
                <a:latin typeface="Times New Roman" panose="02020603050405020304" pitchFamily="18" charset="0"/>
                <a:cs typeface="Times New Roman" panose="02020603050405020304" pitchFamily="18" charset="0"/>
              </a:rPr>
              <a:t> </a:t>
            </a:r>
          </a:p>
          <a:p>
            <a:pPr marL="609600" indent="-609600">
              <a:lnSpc>
                <a:spcPct val="80000"/>
              </a:lnSpc>
              <a:buNone/>
            </a:pPr>
            <a:endParaRPr lang="en-US" altLang="en-US" dirty="0">
              <a:latin typeface="Century Gothic" panose="020B0502020202020204" pitchFamily="34" charset="0"/>
            </a:endParaRPr>
          </a:p>
        </p:txBody>
      </p:sp>
    </p:spTree>
    <p:extLst>
      <p:ext uri="{BB962C8B-B14F-4D97-AF65-F5344CB8AC3E}">
        <p14:creationId xmlns:p14="http://schemas.microsoft.com/office/powerpoint/2010/main" val="293006271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a:xfrm>
            <a:off x="209550" y="334964"/>
            <a:ext cx="4457700" cy="668337"/>
          </a:xfrm>
        </p:spPr>
        <p:txBody>
          <a:bodyPr/>
          <a:lstStyle/>
          <a:p>
            <a:pPr eaLnBrk="1" hangingPunct="1"/>
            <a:r>
              <a:rPr lang="en-US" altLang="en-US" sz="4000" b="1" dirty="0" smtClean="0">
                <a:solidFill>
                  <a:srgbClr val="002060"/>
                </a:solidFill>
                <a:latin typeface="Times New Roman" panose="02020603050405020304" pitchFamily="18" charset="0"/>
                <a:cs typeface="Times New Roman" panose="02020603050405020304" pitchFamily="18" charset="0"/>
              </a:rPr>
              <a:t>Advantages:</a:t>
            </a:r>
            <a:endParaRPr lang="en-US" altLang="en-US" sz="4000" b="1" dirty="0">
              <a:solidFill>
                <a:srgbClr val="002060"/>
              </a:solidFill>
              <a:latin typeface="Times New Roman" panose="02020603050405020304" pitchFamily="18" charset="0"/>
              <a:cs typeface="Times New Roman" panose="02020603050405020304" pitchFamily="18" charset="0"/>
            </a:endParaRPr>
          </a:p>
        </p:txBody>
      </p:sp>
      <p:sp>
        <p:nvSpPr>
          <p:cNvPr id="34819" name="Rectangle 3"/>
          <p:cNvSpPr>
            <a:spLocks noGrp="1" noChangeArrowheads="1"/>
          </p:cNvSpPr>
          <p:nvPr>
            <p:ph type="body" idx="1"/>
          </p:nvPr>
        </p:nvSpPr>
        <p:spPr>
          <a:xfrm>
            <a:off x="838200" y="1825625"/>
            <a:ext cx="11029950" cy="4351338"/>
          </a:xfrm>
        </p:spPr>
        <p:txBody>
          <a:bodyPr/>
          <a:lstStyle/>
          <a:p>
            <a:pPr marL="609600" indent="-609600">
              <a:buNone/>
            </a:pPr>
            <a:endParaRPr lang="en-US" altLang="en-US" dirty="0" smtClean="0">
              <a:latin typeface="Century Gothic" panose="020B0502020202020204" pitchFamily="34" charset="0"/>
            </a:endParaRPr>
          </a:p>
          <a:p>
            <a:r>
              <a:rPr lang="en-US" altLang="en-US" sz="3600" dirty="0" smtClean="0">
                <a:solidFill>
                  <a:srgbClr val="002060"/>
                </a:solidFill>
                <a:latin typeface="Times New Roman" panose="02020603050405020304" pitchFamily="18" charset="0"/>
                <a:cs typeface="Times New Roman" panose="02020603050405020304" pitchFamily="18" charset="0"/>
              </a:rPr>
              <a:t>Needs a small sample with a high accuracy and precis</a:t>
            </a:r>
          </a:p>
          <a:p>
            <a:r>
              <a:rPr lang="en-US" altLang="en-US" sz="3600" dirty="0" smtClean="0">
                <a:solidFill>
                  <a:srgbClr val="002060"/>
                </a:solidFill>
                <a:latin typeface="Times New Roman" panose="02020603050405020304" pitchFamily="18" charset="0"/>
                <a:cs typeface="Times New Roman" panose="02020603050405020304" pitchFamily="18" charset="0"/>
              </a:rPr>
              <a:t>Non-destructed sample during operation compared to GC.</a:t>
            </a:r>
          </a:p>
        </p:txBody>
      </p:sp>
    </p:spTree>
    <p:extLst>
      <p:ext uri="{BB962C8B-B14F-4D97-AF65-F5344CB8AC3E}">
        <p14:creationId xmlns:p14="http://schemas.microsoft.com/office/powerpoint/2010/main" val="2513721034"/>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a:xfrm>
            <a:off x="285750" y="163514"/>
            <a:ext cx="8229600" cy="777875"/>
          </a:xfrm>
        </p:spPr>
        <p:txBody>
          <a:bodyPr/>
          <a:lstStyle/>
          <a:p>
            <a:pPr eaLnBrk="1" hangingPunct="1"/>
            <a:r>
              <a:rPr lang="en-US" altLang="en-US" sz="4000" b="1" dirty="0" smtClean="0">
                <a:solidFill>
                  <a:srgbClr val="002060"/>
                </a:solidFill>
                <a:latin typeface="Times New Roman" panose="02020603050405020304" pitchFamily="18" charset="0"/>
                <a:cs typeface="Times New Roman" panose="02020603050405020304" pitchFamily="18" charset="0"/>
              </a:rPr>
              <a:t>Disadvantages:</a:t>
            </a:r>
            <a:endParaRPr lang="en-US" altLang="en-US" sz="4000" b="1" dirty="0">
              <a:solidFill>
                <a:srgbClr val="002060"/>
              </a:solidFill>
              <a:latin typeface="Times New Roman" panose="02020603050405020304" pitchFamily="18" charset="0"/>
              <a:cs typeface="Times New Roman" panose="02020603050405020304" pitchFamily="18" charset="0"/>
            </a:endParaRPr>
          </a:p>
        </p:txBody>
      </p:sp>
      <p:sp>
        <p:nvSpPr>
          <p:cNvPr id="35843" name="Rectangle 3"/>
          <p:cNvSpPr>
            <a:spLocks noGrp="1" noChangeArrowheads="1"/>
          </p:cNvSpPr>
          <p:nvPr>
            <p:ph type="body" idx="1"/>
          </p:nvPr>
        </p:nvSpPr>
        <p:spPr/>
        <p:txBody>
          <a:bodyPr/>
          <a:lstStyle/>
          <a:p>
            <a:pPr eaLnBrk="1" hangingPunct="1"/>
            <a:r>
              <a:rPr lang="en-US" altLang="en-US" sz="3600" dirty="0" smtClean="0">
                <a:solidFill>
                  <a:srgbClr val="002060"/>
                </a:solidFill>
                <a:latin typeface="Times New Roman" panose="02020603050405020304" pitchFamily="18" charset="0"/>
                <a:cs typeface="Times New Roman" panose="02020603050405020304" pitchFamily="18" charset="0"/>
              </a:rPr>
              <a:t>Need  a skill to run the </a:t>
            </a:r>
            <a:r>
              <a:rPr lang="en-US" altLang="en-US" sz="3600" dirty="0" smtClean="0">
                <a:solidFill>
                  <a:srgbClr val="002060"/>
                </a:solidFill>
                <a:latin typeface="Times New Roman" panose="02020603050405020304" pitchFamily="18" charset="0"/>
                <a:cs typeface="Times New Roman" panose="02020603050405020304" pitchFamily="18" charset="0"/>
              </a:rPr>
              <a:t>instruments.</a:t>
            </a:r>
            <a:endParaRPr lang="en-US" altLang="en-US" sz="3600" dirty="0" smtClean="0">
              <a:solidFill>
                <a:srgbClr val="002060"/>
              </a:solidFill>
              <a:latin typeface="Times New Roman" panose="02020603050405020304" pitchFamily="18" charset="0"/>
              <a:cs typeface="Times New Roman" panose="02020603050405020304" pitchFamily="18" charset="0"/>
            </a:endParaRPr>
          </a:p>
          <a:p>
            <a:pPr eaLnBrk="1" hangingPunct="1"/>
            <a:r>
              <a:rPr lang="en-US" altLang="en-US" sz="3600" dirty="0" smtClean="0">
                <a:solidFill>
                  <a:srgbClr val="002060"/>
                </a:solidFill>
                <a:latin typeface="Times New Roman" panose="02020603050405020304" pitchFamily="18" charset="0"/>
                <a:cs typeface="Times New Roman" panose="02020603050405020304" pitchFamily="18" charset="0"/>
              </a:rPr>
              <a:t>Solvents </a:t>
            </a:r>
            <a:r>
              <a:rPr lang="en-US" altLang="en-US" sz="3600" dirty="0" smtClean="0">
                <a:solidFill>
                  <a:srgbClr val="002060"/>
                </a:solidFill>
                <a:latin typeface="Times New Roman" panose="02020603050405020304" pitchFamily="18" charset="0"/>
                <a:cs typeface="Times New Roman" panose="02020603050405020304" pitchFamily="18" charset="0"/>
              </a:rPr>
              <a:t>consuming.</a:t>
            </a:r>
            <a:endParaRPr lang="en-US" altLang="en-US" sz="3600" dirty="0" smtClean="0">
              <a:solidFill>
                <a:srgbClr val="002060"/>
              </a:solidFill>
              <a:latin typeface="Times New Roman" panose="02020603050405020304" pitchFamily="18" charset="0"/>
              <a:cs typeface="Times New Roman" panose="02020603050405020304" pitchFamily="18" charset="0"/>
            </a:endParaRPr>
          </a:p>
          <a:p>
            <a:pPr eaLnBrk="1" hangingPunct="1"/>
            <a:endParaRPr lang="en-US" altLang="en-US" dirty="0" smtClean="0">
              <a:latin typeface="Century Gothic" panose="020B0502020202020204" pitchFamily="34" charset="0"/>
            </a:endParaRPr>
          </a:p>
        </p:txBody>
      </p:sp>
    </p:spTree>
    <p:extLst>
      <p:ext uri="{BB962C8B-B14F-4D97-AF65-F5344CB8AC3E}">
        <p14:creationId xmlns:p14="http://schemas.microsoft.com/office/powerpoint/2010/main" val="458552094"/>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p:cNvPicPr>
            <a:picLocks noGrp="1" noChangeAspect="1" noChangeArrowheads="1"/>
          </p:cNvPicPr>
          <p:nvPr>
            <p:ph idx="1"/>
          </p:nvPr>
        </p:nvPicPr>
        <p:blipFill>
          <a:blip r:embed="rId2" cstate="print">
            <a:extLst>
              <a:ext uri="{28A0092B-C50C-407E-A947-70E740481C1C}">
                <a14:useLocalDpi xmlns:a14="http://schemas.microsoft.com/office/drawing/2010/main" val="0"/>
              </a:ext>
            </a:extLst>
          </a:blip>
          <a:srcRect/>
          <a:stretch>
            <a:fillRect/>
          </a:stretch>
        </p:blipFill>
        <p:spPr bwMode="auto">
          <a:xfrm>
            <a:off x="-92102" y="133350"/>
            <a:ext cx="12131702" cy="632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92845139"/>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114"/>
            <a:ext cx="10515600" cy="749300"/>
          </a:xfrm>
        </p:spPr>
        <p:txBody>
          <a:bodyPr/>
          <a:lstStyle/>
          <a:p>
            <a:r>
              <a:rPr lang="en-US" b="1" dirty="0" smtClean="0">
                <a:solidFill>
                  <a:srgbClr val="002060"/>
                </a:solidFill>
                <a:latin typeface="Times New Roman" panose="02020603050405020304" pitchFamily="18" charset="0"/>
                <a:cs typeface="Times New Roman" panose="02020603050405020304" pitchFamily="18" charset="0"/>
              </a:rPr>
              <a:t>Instrumentation</a:t>
            </a:r>
            <a:r>
              <a:rPr lang="en-US" b="1" dirty="0" smtClean="0"/>
              <a:t>:</a:t>
            </a:r>
            <a:endParaRPr lang="en-US" dirty="0"/>
          </a:p>
        </p:txBody>
      </p:sp>
      <p:sp>
        <p:nvSpPr>
          <p:cNvPr id="3" name="Content Placeholder 2"/>
          <p:cNvSpPr>
            <a:spLocks noGrp="1"/>
          </p:cNvSpPr>
          <p:nvPr>
            <p:ph idx="1"/>
          </p:nvPr>
        </p:nvSpPr>
        <p:spPr>
          <a:xfrm>
            <a:off x="83344" y="760414"/>
            <a:ext cx="11849100" cy="5062537"/>
          </a:xfrm>
        </p:spPr>
        <p:txBody>
          <a:bodyPr/>
          <a:lstStyle/>
          <a:p>
            <a:r>
              <a:rPr lang="en-US" sz="3600" dirty="0" smtClean="0">
                <a:solidFill>
                  <a:srgbClr val="002060"/>
                </a:solidFill>
                <a:latin typeface="Times New Roman" panose="02020603050405020304" pitchFamily="18" charset="0"/>
                <a:cs typeface="Times New Roman" panose="02020603050405020304" pitchFamily="18" charset="0"/>
              </a:rPr>
              <a:t>Main components in an HPLC system include the solvent </a:t>
            </a:r>
            <a:r>
              <a:rPr lang="en-US" sz="3600" b="1" dirty="0" smtClean="0">
                <a:solidFill>
                  <a:srgbClr val="002060"/>
                </a:solidFill>
                <a:latin typeface="Times New Roman" panose="02020603050405020304" pitchFamily="18" charset="0"/>
                <a:cs typeface="Times New Roman" panose="02020603050405020304" pitchFamily="18" charset="0"/>
              </a:rPr>
              <a:t>reservoir</a:t>
            </a:r>
            <a:r>
              <a:rPr lang="en-US" sz="3600" dirty="0" smtClean="0">
                <a:solidFill>
                  <a:srgbClr val="002060"/>
                </a:solidFill>
                <a:latin typeface="Times New Roman" panose="02020603050405020304" pitchFamily="18" charset="0"/>
                <a:cs typeface="Times New Roman" panose="02020603050405020304" pitchFamily="18" charset="0"/>
              </a:rPr>
              <a:t>, or multiple reservoirs, a high-pressure </a:t>
            </a:r>
            <a:r>
              <a:rPr lang="en-US" sz="3600" b="1" dirty="0" smtClean="0">
                <a:solidFill>
                  <a:srgbClr val="002060"/>
                </a:solidFill>
                <a:latin typeface="Times New Roman" panose="02020603050405020304" pitchFamily="18" charset="0"/>
                <a:cs typeface="Times New Roman" panose="02020603050405020304" pitchFamily="18" charset="0"/>
              </a:rPr>
              <a:t>pump</a:t>
            </a:r>
            <a:r>
              <a:rPr lang="en-US" sz="3600" dirty="0" smtClean="0">
                <a:solidFill>
                  <a:srgbClr val="002060"/>
                </a:solidFill>
                <a:latin typeface="Times New Roman" panose="02020603050405020304" pitchFamily="18" charset="0"/>
                <a:cs typeface="Times New Roman" panose="02020603050405020304" pitchFamily="18" charset="0"/>
              </a:rPr>
              <a:t>, a </a:t>
            </a:r>
            <a:r>
              <a:rPr lang="en-US" sz="3600" b="1" dirty="0" smtClean="0">
                <a:solidFill>
                  <a:srgbClr val="002060"/>
                </a:solidFill>
                <a:latin typeface="Times New Roman" panose="02020603050405020304" pitchFamily="18" charset="0"/>
                <a:cs typeface="Times New Roman" panose="02020603050405020304" pitchFamily="18" charset="0"/>
              </a:rPr>
              <a:t>column</a:t>
            </a:r>
            <a:r>
              <a:rPr lang="en-US" sz="3600" dirty="0" smtClean="0">
                <a:solidFill>
                  <a:srgbClr val="002060"/>
                </a:solidFill>
                <a:latin typeface="Times New Roman" panose="02020603050405020304" pitchFamily="18" charset="0"/>
                <a:cs typeface="Times New Roman" panose="02020603050405020304" pitchFamily="18" charset="0"/>
              </a:rPr>
              <a:t>, </a:t>
            </a:r>
            <a:r>
              <a:rPr lang="en-US" sz="3600" b="1" dirty="0" smtClean="0">
                <a:solidFill>
                  <a:srgbClr val="002060"/>
                </a:solidFill>
                <a:latin typeface="Times New Roman" panose="02020603050405020304" pitchFamily="18" charset="0"/>
                <a:cs typeface="Times New Roman" panose="02020603050405020304" pitchFamily="18" charset="0"/>
              </a:rPr>
              <a:t>injector</a:t>
            </a:r>
            <a:r>
              <a:rPr lang="en-US" sz="3600" dirty="0" smtClean="0">
                <a:solidFill>
                  <a:srgbClr val="002060"/>
                </a:solidFill>
                <a:latin typeface="Times New Roman" panose="02020603050405020304" pitchFamily="18" charset="0"/>
                <a:cs typeface="Times New Roman" panose="02020603050405020304" pitchFamily="18" charset="0"/>
              </a:rPr>
              <a:t> system, the </a:t>
            </a:r>
            <a:r>
              <a:rPr lang="en-US" sz="3600" b="1" dirty="0" smtClean="0">
                <a:solidFill>
                  <a:srgbClr val="002060"/>
                </a:solidFill>
                <a:latin typeface="Times New Roman" panose="02020603050405020304" pitchFamily="18" charset="0"/>
                <a:cs typeface="Times New Roman" panose="02020603050405020304" pitchFamily="18" charset="0"/>
              </a:rPr>
              <a:t>detector </a:t>
            </a:r>
            <a:r>
              <a:rPr lang="en-US" sz="3600" dirty="0" smtClean="0">
                <a:solidFill>
                  <a:srgbClr val="002060"/>
                </a:solidFill>
                <a:latin typeface="Times New Roman" panose="02020603050405020304" pitchFamily="18" charset="0"/>
                <a:cs typeface="Times New Roman" panose="02020603050405020304" pitchFamily="18" charset="0"/>
              </a:rPr>
              <a:t>and</a:t>
            </a:r>
            <a:r>
              <a:rPr lang="en-US" sz="3600" b="1" dirty="0" smtClean="0">
                <a:solidFill>
                  <a:srgbClr val="002060"/>
                </a:solidFill>
                <a:latin typeface="Times New Roman" panose="02020603050405020304" pitchFamily="18" charset="0"/>
                <a:cs typeface="Times New Roman" panose="02020603050405020304" pitchFamily="18" charset="0"/>
              </a:rPr>
              <a:t> waste</a:t>
            </a:r>
            <a:r>
              <a:rPr lang="en-US" sz="3600" dirty="0" smtClean="0">
                <a:solidFill>
                  <a:srgbClr val="002060"/>
                </a:solidFill>
                <a:latin typeface="Times New Roman" panose="02020603050405020304" pitchFamily="18" charset="0"/>
                <a:cs typeface="Times New Roman" panose="02020603050405020304" pitchFamily="18" charset="0"/>
              </a:rPr>
              <a:t>.</a:t>
            </a:r>
          </a:p>
          <a:p>
            <a:endParaRPr lang="en-US" dirty="0"/>
          </a:p>
        </p:txBody>
      </p:sp>
      <p:pic>
        <p:nvPicPr>
          <p:cNvPr id="4" name="صورة 1" descr="HPLCSystem1"/>
          <p:cNvPicPr/>
          <p:nvPr/>
        </p:nvPicPr>
        <p:blipFill>
          <a:blip r:embed="rId2"/>
          <a:srcRect/>
          <a:stretch>
            <a:fillRect/>
          </a:stretch>
        </p:blipFill>
        <p:spPr bwMode="auto">
          <a:xfrm>
            <a:off x="2271713" y="2571750"/>
            <a:ext cx="7472362" cy="4143375"/>
          </a:xfrm>
          <a:prstGeom prst="rect">
            <a:avLst/>
          </a:prstGeom>
          <a:noFill/>
          <a:ln w="9525">
            <a:noFill/>
            <a:miter lim="800000"/>
            <a:headEnd/>
            <a:tailEnd/>
          </a:ln>
        </p:spPr>
      </p:pic>
    </p:spTree>
    <p:extLst>
      <p:ext uri="{BB962C8B-B14F-4D97-AF65-F5344CB8AC3E}">
        <p14:creationId xmlns:p14="http://schemas.microsoft.com/office/powerpoint/2010/main" val="4149805368"/>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838200" y="571500"/>
            <a:ext cx="10515600" cy="5605463"/>
          </a:xfrm>
        </p:spPr>
        <p:txBody>
          <a:bodyPr>
            <a:noAutofit/>
          </a:bodyPr>
          <a:lstStyle/>
          <a:p>
            <a:r>
              <a:rPr lang="en-US" sz="3600" dirty="0" smtClean="0">
                <a:solidFill>
                  <a:srgbClr val="002060"/>
                </a:solidFill>
                <a:latin typeface="Times New Roman" panose="02020603050405020304" pitchFamily="18" charset="0"/>
                <a:cs typeface="Times New Roman" panose="02020603050405020304" pitchFamily="18" charset="0"/>
              </a:rPr>
              <a:t>The </a:t>
            </a:r>
            <a:r>
              <a:rPr lang="en-US" sz="3600" b="1" dirty="0" smtClean="0">
                <a:solidFill>
                  <a:srgbClr val="002060"/>
                </a:solidFill>
                <a:latin typeface="Times New Roman" panose="02020603050405020304" pitchFamily="18" charset="0"/>
                <a:cs typeface="Times New Roman" panose="02020603050405020304" pitchFamily="18" charset="0"/>
              </a:rPr>
              <a:t>reservoir</a:t>
            </a:r>
            <a:r>
              <a:rPr lang="en-US" sz="3600" dirty="0" smtClean="0">
                <a:solidFill>
                  <a:srgbClr val="002060"/>
                </a:solidFill>
                <a:latin typeface="Times New Roman" panose="02020603050405020304" pitchFamily="18" charset="0"/>
                <a:cs typeface="Times New Roman" panose="02020603050405020304" pitchFamily="18" charset="0"/>
              </a:rPr>
              <a:t> holds the solvent, which is referred to as the mobile phase because it moves. There are usually a minimum of two reservoirs in a system, with each holding up to 1000 cc of solvent and usually fitted with a gas diffuser through which helium can be bubbled.</a:t>
            </a:r>
          </a:p>
          <a:p>
            <a:r>
              <a:rPr lang="en-US" sz="3600" dirty="0" smtClean="0">
                <a:solidFill>
                  <a:srgbClr val="002060"/>
                </a:solidFill>
                <a:latin typeface="Times New Roman" panose="02020603050405020304" pitchFamily="18" charset="0"/>
                <a:cs typeface="Times New Roman" panose="02020603050405020304" pitchFamily="18" charset="0"/>
              </a:rPr>
              <a:t>A </a:t>
            </a:r>
            <a:r>
              <a:rPr lang="en-US" sz="3600" b="1" dirty="0" smtClean="0">
                <a:solidFill>
                  <a:srgbClr val="002060"/>
                </a:solidFill>
                <a:latin typeface="Times New Roman" panose="02020603050405020304" pitchFamily="18" charset="0"/>
                <a:cs typeface="Times New Roman" panose="02020603050405020304" pitchFamily="18" charset="0"/>
              </a:rPr>
              <a:t>pump</a:t>
            </a:r>
            <a:r>
              <a:rPr lang="en-US" sz="3600" dirty="0" smtClean="0">
                <a:solidFill>
                  <a:srgbClr val="002060"/>
                </a:solidFill>
                <a:latin typeface="Times New Roman" panose="02020603050405020304" pitchFamily="18" charset="0"/>
                <a:cs typeface="Times New Roman" panose="02020603050405020304" pitchFamily="18" charset="0"/>
              </a:rPr>
              <a:t> is used to generate a specified flow of the mobile phase. </a:t>
            </a:r>
          </a:p>
          <a:p>
            <a:r>
              <a:rPr lang="en-US" sz="3600" dirty="0" smtClean="0">
                <a:solidFill>
                  <a:srgbClr val="002060"/>
                </a:solidFill>
                <a:latin typeface="Times New Roman" panose="02020603050405020304" pitchFamily="18" charset="0"/>
                <a:cs typeface="Times New Roman" panose="02020603050405020304" pitchFamily="18" charset="0"/>
              </a:rPr>
              <a:t>Although manual injection of samples is still possible, most HPLCs are now fully automated and controlled by computer. </a:t>
            </a:r>
            <a:endParaRPr lang="en-US" sz="36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58570107"/>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247650"/>
            <a:ext cx="11353800" cy="5738813"/>
          </a:xfrm>
        </p:spPr>
        <p:txBody>
          <a:bodyPr>
            <a:noAutofit/>
          </a:bodyPr>
          <a:lstStyle/>
          <a:p>
            <a:r>
              <a:rPr lang="en-US" sz="3600" dirty="0" smtClean="0">
                <a:solidFill>
                  <a:srgbClr val="002060"/>
                </a:solidFill>
                <a:latin typeface="Times New Roman" panose="02020603050405020304" pitchFamily="18" charset="0"/>
                <a:cs typeface="Times New Roman" panose="02020603050405020304" pitchFamily="18" charset="0"/>
              </a:rPr>
              <a:t>The </a:t>
            </a:r>
            <a:r>
              <a:rPr lang="en-US" sz="3600" b="1" dirty="0" smtClean="0">
                <a:solidFill>
                  <a:srgbClr val="002060"/>
                </a:solidFill>
                <a:latin typeface="Times New Roman" panose="02020603050405020304" pitchFamily="18" charset="0"/>
                <a:cs typeface="Times New Roman" panose="02020603050405020304" pitchFamily="18" charset="0"/>
              </a:rPr>
              <a:t>injector</a:t>
            </a:r>
            <a:r>
              <a:rPr lang="en-US" sz="3600" dirty="0" smtClean="0">
                <a:solidFill>
                  <a:srgbClr val="002060"/>
                </a:solidFill>
                <a:latin typeface="Times New Roman" panose="02020603050405020304" pitchFamily="18" charset="0"/>
                <a:cs typeface="Times New Roman" panose="02020603050405020304" pitchFamily="18" charset="0"/>
              </a:rPr>
              <a:t>, or auto sampler, introduces the solvent into a phase stream that carries the sample into the high pressure (up to 400 bar) column, which contains specific packing material needed to effect separation. The packing material is referred to as the stationary phase because it is held in place by the column hardware. </a:t>
            </a:r>
          </a:p>
          <a:p>
            <a:r>
              <a:rPr lang="en-US" sz="3600" dirty="0" smtClean="0">
                <a:solidFill>
                  <a:srgbClr val="002060"/>
                </a:solidFill>
                <a:latin typeface="Times New Roman" panose="02020603050405020304" pitchFamily="18" charset="0"/>
                <a:cs typeface="Times New Roman" panose="02020603050405020304" pitchFamily="18" charset="0"/>
              </a:rPr>
              <a:t>A </a:t>
            </a:r>
            <a:r>
              <a:rPr lang="en-US" sz="3600" b="1" dirty="0" smtClean="0">
                <a:solidFill>
                  <a:srgbClr val="002060"/>
                </a:solidFill>
                <a:latin typeface="Times New Roman" panose="02020603050405020304" pitchFamily="18" charset="0"/>
                <a:cs typeface="Times New Roman" panose="02020603050405020304" pitchFamily="18" charset="0"/>
              </a:rPr>
              <a:t>detector</a:t>
            </a:r>
            <a:r>
              <a:rPr lang="en-US" sz="3600" dirty="0" smtClean="0">
                <a:solidFill>
                  <a:srgbClr val="002060"/>
                </a:solidFill>
                <a:latin typeface="Times New Roman" panose="02020603050405020304" pitchFamily="18" charset="0"/>
                <a:cs typeface="Times New Roman" panose="02020603050405020304" pitchFamily="18" charset="0"/>
              </a:rPr>
              <a:t> is needed to see the separated compound bands as they elute from the high pressure column. </a:t>
            </a:r>
          </a:p>
          <a:p>
            <a:r>
              <a:rPr lang="en-US" sz="3600" dirty="0" smtClean="0">
                <a:solidFill>
                  <a:srgbClr val="002060"/>
                </a:solidFill>
                <a:latin typeface="Times New Roman" panose="02020603050405020304" pitchFamily="18" charset="0"/>
                <a:cs typeface="Times New Roman" panose="02020603050405020304" pitchFamily="18" charset="0"/>
              </a:rPr>
              <a:t>The information is sent from the detector to a computer which generates the chromatogram. </a:t>
            </a:r>
          </a:p>
          <a:p>
            <a:r>
              <a:rPr lang="en-US" sz="3600" dirty="0" smtClean="0">
                <a:solidFill>
                  <a:srgbClr val="002060"/>
                </a:solidFill>
                <a:latin typeface="Times New Roman" panose="02020603050405020304" pitchFamily="18" charset="0"/>
                <a:cs typeface="Times New Roman" panose="02020603050405020304" pitchFamily="18" charset="0"/>
              </a:rPr>
              <a:t>The mobile phase exits the detector and is either sent to a waste, or collected, as desired. </a:t>
            </a:r>
            <a:endParaRPr lang="en-US" sz="36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85218752"/>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7" name="Rectangle 2050"/>
          <p:cNvSpPr>
            <a:spLocks noGrp="1" noChangeArrowheads="1"/>
          </p:cNvSpPr>
          <p:nvPr>
            <p:ph type="title"/>
          </p:nvPr>
        </p:nvSpPr>
        <p:spPr>
          <a:xfrm>
            <a:off x="341019" y="58033"/>
            <a:ext cx="3233057" cy="1143000"/>
          </a:xfrm>
        </p:spPr>
        <p:txBody>
          <a:bodyPr/>
          <a:lstStyle/>
          <a:p>
            <a:r>
              <a:rPr lang="en-US" altLang="en-US" b="1" dirty="0" smtClean="0">
                <a:solidFill>
                  <a:srgbClr val="002060"/>
                </a:solidFill>
                <a:latin typeface="Times New Roman" panose="02020603050405020304" pitchFamily="18" charset="0"/>
                <a:cs typeface="Times New Roman" panose="02020603050405020304" pitchFamily="18" charset="0"/>
              </a:rPr>
              <a:t>Separation:</a:t>
            </a:r>
            <a:endParaRPr lang="en-US" altLang="en-US" b="1" dirty="0" smtClean="0">
              <a:solidFill>
                <a:srgbClr val="002060"/>
              </a:solidFill>
              <a:latin typeface="Times New Roman" panose="02020603050405020304" pitchFamily="18" charset="0"/>
              <a:cs typeface="Times New Roman" panose="02020603050405020304" pitchFamily="18" charset="0"/>
            </a:endParaRPr>
          </a:p>
        </p:txBody>
      </p:sp>
      <p:grpSp>
        <p:nvGrpSpPr>
          <p:cNvPr id="11268" name="Group 2271"/>
          <p:cNvGrpSpPr>
            <a:grpSpLocks/>
          </p:cNvGrpSpPr>
          <p:nvPr/>
        </p:nvGrpSpPr>
        <p:grpSpPr bwMode="auto">
          <a:xfrm>
            <a:off x="2216151" y="1006476"/>
            <a:ext cx="7827963" cy="4887913"/>
            <a:chOff x="480" y="912"/>
            <a:chExt cx="5424" cy="3489"/>
          </a:xfrm>
        </p:grpSpPr>
        <p:sp>
          <p:nvSpPr>
            <p:cNvPr id="11269" name="AutoShape 2051"/>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0" name="AutoShape 2052"/>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1" name="Line 2053"/>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72" name="AutoShape 2054"/>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3" name="Freeform 2055"/>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4" name="AutoShape 2056"/>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5" name="Freeform 2057"/>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6" name="Freeform 2058"/>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7" name="Freeform 2059"/>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8" name="Freeform 2060"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9" name="AutoShape 2061"/>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80" name="Freeform 2062"/>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81" name="Line 2063"/>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82" name="Line 2064"/>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83" name="Line 2065"/>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84" name="Freeform 2066"/>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85" name="Freeform 2067"/>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86" name="Freeform 2068"/>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87" name="Freeform 2069"/>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88" name="Freeform 2070"/>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89" name="Freeform 2071"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0" name="Line 2072"/>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91" name="Freeform 2073"/>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2" name="AutoShape 2074"/>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3" name="Freeform 2075"/>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4" name="Freeform 2076"/>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5" name="Freeform 2077"/>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6" name="Freeform 2078"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7" name="AutoShape 2079"/>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8" name="Freeform 2080"/>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9" name="Line 2081"/>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00" name="Line 2082"/>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01" name="Line 2083"/>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02" name="Freeform 2084"/>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03" name="Freeform 2085"/>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04" name="Freeform 2086"/>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05" name="Freeform 2087"/>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06" name="Freeform 2088"/>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07" name="Freeform 2089"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08" name="Line 2090"/>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09" name="AutoShape 2091"/>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0" name="Freeform 2092"/>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1" name="Freeform 2093"/>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2" name="Freeform 2094"/>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3" name="Freeform 2095"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4" name="AutoShape 2096"/>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5" name="Text Box 2097"/>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1316" name="Text Box 2098"/>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1317" name="Freeform 2099"/>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8" name="Freeform 2100"/>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9" name="Freeform 2101"/>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20" name="Freeform 2102"/>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21" name="Freeform 2103"/>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22" name="Line 2104"/>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23" name="Line 2105"/>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24" name="Freeform 2106"/>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25" name="Freeform 2107"/>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26" name="Freeform 2108"/>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27" name="Text Box 2109"/>
            <p:cNvSpPr txBox="1">
              <a:spLocks noChangeAspect="1" noChangeArrowheads="1"/>
            </p:cNvSpPr>
            <p:nvPr/>
          </p:nvSpPr>
          <p:spPr bwMode="auto">
            <a:xfrm>
              <a:off x="2640" y="2688"/>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1328" name="Text Box 2110"/>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1329" name="Text Box 2111"/>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1330" name="Freeform 2112"/>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1" name="Freeform 2113"/>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2" name="Freeform 2114"/>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3" name="Freeform 2115"/>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4" name="Freeform 2116"/>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5" name="Freeform 2117"/>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6" name="Freeform 2118"/>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7" name="Freeform 2119"/>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8" name="Freeform 2120"/>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9" name="Freeform 2121"/>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40" name="Line 2122"/>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41" name="Line 2123"/>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42" name="Line 2124"/>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43" name="Freeform 2125"/>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44" name="Freeform 2126"/>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45" name="Freeform 2127"/>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46" name="Line 2128"/>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47" name="AutoShape 2129"/>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48" name="Freeform 2130"/>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49" name="Freeform 2131"/>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0" name="Freeform 2132"/>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1" name="Freeform 2133"/>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2" name="Freeform 2134"/>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3" name="Freeform 2135"/>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4" name="Freeform 2136"/>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5" name="Freeform 2137"/>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6" name="Freeform 2138"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7" name="Freeform 2139"/>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8" name="Freeform 2140"/>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9" name="Freeform 2141"/>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0" name="Freeform 2142"/>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1" name="Freeform 2143"/>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2" name="Freeform 2144"/>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3" name="Line 2145"/>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64" name="Line 2146"/>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65" name="Freeform 2147"/>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6" name="Freeform 2148"/>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7" name="Freeform 2149"/>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8" name="Freeform 2150"/>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9" name="Freeform 2151"/>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0" name="Freeform 2152"/>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1" name="Freeform 2153"/>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2" name="Line 2154"/>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73" name="Line 2155"/>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74" name="Freeform 2156"/>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5" name="Freeform 2157"/>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6" name="Freeform 2158"/>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7" name="Freeform 2159"/>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8" name="Freeform 2160"/>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9" name="Freeform 2161"/>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80" name="Freeform 2162"/>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81" name="Freeform 2163"/>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82" name="Freeform 2164"/>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83" name="Freeform 2165"/>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84" name="Freeform 2166"/>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85" name="Freeform 2167"/>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86" name="Line 2168"/>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87" name="Line 2169"/>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88" name="Line 2170"/>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89" name="Freeform 2171"/>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90" name="Freeform 2172"/>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91" name="Freeform 2173"/>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92" name="Line 2174"/>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93" name="AutoShape 2175"/>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nvGrpSpPr>
            <p:cNvPr id="11394" name="Group 2176"/>
            <p:cNvGrpSpPr>
              <a:grpSpLocks/>
            </p:cNvGrpSpPr>
            <p:nvPr/>
          </p:nvGrpSpPr>
          <p:grpSpPr bwMode="auto">
            <a:xfrm>
              <a:off x="480" y="2072"/>
              <a:ext cx="1721" cy="915"/>
              <a:chOff x="480" y="2072"/>
              <a:chExt cx="1721" cy="915"/>
            </a:xfrm>
          </p:grpSpPr>
          <p:sp>
            <p:nvSpPr>
              <p:cNvPr id="11418" name="Freeform 2177"/>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9" name="Freeform 2178"/>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0" name="Freeform 2179"/>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1" name="Freeform 2180"/>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2" name="AutoShape 2181"/>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3" name="Freeform 2182"/>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4" name="Freeform 2183"/>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5" name="Freeform 2184"/>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6" name="Freeform 2185"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7" name="AutoShape 2186"/>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8" name="AutoShape 2187"/>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9" name="Freeform 2188"/>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0" name="Freeform 2189"/>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1" name="Freeform 2190"/>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2" name="Freeform 2191"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3" name="AutoShape 2192"/>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4" name="Freeform 2193"/>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5" name="Freeform 2194"/>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6" name="Freeform 2195"/>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7" name="Freeform 2196"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8" name="Freeform 2197"/>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9" name="Freeform 2198"/>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0" name="Freeform 2199"/>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1" name="Freeform 2200"/>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2" name="Text Box 2201"/>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1443" name="AutoShape 2202"/>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4" name="Freeform 2203"/>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5" name="Freeform 2204"/>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6" name="Freeform 2205"/>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7" name="Freeform 2206"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8" name="AutoShape 2207"/>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9" name="Freeform 2208"/>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0" name="Freeform 2209"/>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1" name="Freeform 2210"/>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2" name="Freeform 2211"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3" name="AutoShape 2212"/>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4" name="Freeform 2213"/>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5" name="Freeform 2214"/>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6" name="Freeform 2215"/>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7" name="Freeform 2216"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8" name="AutoShape 2217"/>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9" name="Freeform 2218"/>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0" name="Freeform 2219"/>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1" name="Freeform 2220"/>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2" name="Freeform 2221"/>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3" name="AutoShape 2222"/>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4" name="Freeform 2223"/>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5" name="Freeform 2224"/>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6" name="Freeform 2225"/>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7" name="Freeform 2226"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8" name="AutoShape 2227"/>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9" name="Freeform 2228"/>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70" name="Line 2229"/>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1" name="Line 2230"/>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2" name="Line 2231"/>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3" name="Freeform 2232"/>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74" name="Line 2233"/>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5" name="Freeform 2234"/>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76" name="Freeform 2235"/>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77" name="AutoShape 2236"/>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78" name="Freeform 2237"/>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79" name="Freeform 2238"/>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80" name="Freeform 2239"/>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81" name="Freeform 2240"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82" name="AutoShape 2241"/>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83" name="Freeform 2242"/>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84" name="Line 2243"/>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85" name="Line 2244"/>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86" name="Line 2245"/>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87" name="Freeform 2246"/>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88" name="Line 2247"/>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1395" name="Text Box 2248"/>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1396" name="Group 2249"/>
            <p:cNvGrpSpPr>
              <a:grpSpLocks/>
            </p:cNvGrpSpPr>
            <p:nvPr/>
          </p:nvGrpSpPr>
          <p:grpSpPr bwMode="auto">
            <a:xfrm>
              <a:off x="3696" y="1029"/>
              <a:ext cx="2160" cy="1275"/>
              <a:chOff x="3696" y="1029"/>
              <a:chExt cx="1803" cy="1058"/>
            </a:xfrm>
          </p:grpSpPr>
          <p:sp>
            <p:nvSpPr>
              <p:cNvPr id="11403" name="Freeform 2250"/>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04" name="Freeform 2251"/>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05" name="Freeform 2252"/>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06" name="Freeform 2253"/>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07" name="Freeform 2254"/>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08" name="Freeform 2255"/>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09" name="Freeform 2256"/>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0" name="Freeform 2257"/>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1" name="Freeform 2258"/>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2" name="Freeform 2259"/>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3" name="Freeform 2260"/>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4" name="Freeform 2261"/>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5" name="Freeform 2262"/>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6" name="Line 2263"/>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17" name="Line 2264"/>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1397" name="Line 2265"/>
            <p:cNvSpPr>
              <a:spLocks noChangeShapeType="1"/>
            </p:cNvSpPr>
            <p:nvPr/>
          </p:nvSpPr>
          <p:spPr bwMode="auto">
            <a:xfrm>
              <a:off x="2400" y="1210"/>
              <a:ext cx="144" cy="0"/>
            </a:xfrm>
            <a:prstGeom prst="line">
              <a:avLst/>
            </a:prstGeom>
            <a:noFill/>
            <a:ln w="76200">
              <a:solidFill>
                <a:srgbClr val="FF33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98" name="Rectangle 2266"/>
            <p:cNvSpPr>
              <a:spLocks noChangeArrowheads="1"/>
            </p:cNvSpPr>
            <p:nvPr/>
          </p:nvSpPr>
          <p:spPr bwMode="auto">
            <a:xfrm>
              <a:off x="3795" y="1104"/>
              <a:ext cx="2109"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99" name="Line 226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400" name="Text Box 226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1401" name="Text Box 226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1402" name="Text Box 227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grpSp>
    </p:spTree>
    <p:extLst>
      <p:ext uri="{BB962C8B-B14F-4D97-AF65-F5344CB8AC3E}">
        <p14:creationId xmlns:p14="http://schemas.microsoft.com/office/powerpoint/2010/main" val="3926847997"/>
      </p:ext>
    </p:extLst>
  </p:cSld>
  <p:clrMapOvr>
    <a:masterClrMapping/>
  </p:clrMapOvr>
  <p:transition advClick="0" advTm="5000"/>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Rectangle 2"/>
          <p:cNvSpPr>
            <a:spLocks noGrp="1" noChangeArrowheads="1"/>
          </p:cNvSpPr>
          <p:nvPr>
            <p:ph type="title"/>
          </p:nvPr>
        </p:nvSpPr>
        <p:spPr>
          <a:xfrm>
            <a:off x="2133600" y="152400"/>
            <a:ext cx="7772400" cy="838200"/>
          </a:xfrm>
        </p:spPr>
        <p:txBody>
          <a:bodyPr/>
          <a:lstStyle/>
          <a:p>
            <a:r>
              <a:rPr lang="en-US" altLang="en-US" smtClean="0"/>
              <a:t>Separations</a:t>
            </a:r>
          </a:p>
        </p:txBody>
      </p:sp>
      <p:grpSp>
        <p:nvGrpSpPr>
          <p:cNvPr id="12292" name="Group 222"/>
          <p:cNvGrpSpPr>
            <a:grpSpLocks/>
          </p:cNvGrpSpPr>
          <p:nvPr/>
        </p:nvGrpSpPr>
        <p:grpSpPr bwMode="auto">
          <a:xfrm>
            <a:off x="2216151" y="1006476"/>
            <a:ext cx="7827963" cy="4887913"/>
            <a:chOff x="480" y="912"/>
            <a:chExt cx="5424" cy="3489"/>
          </a:xfrm>
        </p:grpSpPr>
        <p:sp>
          <p:nvSpPr>
            <p:cNvPr id="12293"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294"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295"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296"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297"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298"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9"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0"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1"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2"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3"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4"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5"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6"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7"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8"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09"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10"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11"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12"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13"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14"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15"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16"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17"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18"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19"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20"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21"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22"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23"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24"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25"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26"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27"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28"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29"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0"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1"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2"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3"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4"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5"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36"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7"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8"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9"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0"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1"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2"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3"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4"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5"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6"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7"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8"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9"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0"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1"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2"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3"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4"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5"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6"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7"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8"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9"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0"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1"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2"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3"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2364"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2365"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6"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7"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8"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9"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70"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71"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72"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73"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74"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75" name="Text Box 85"/>
            <p:cNvSpPr txBox="1">
              <a:spLocks noChangeAspect="1" noChangeArrowheads="1"/>
            </p:cNvSpPr>
            <p:nvPr/>
          </p:nvSpPr>
          <p:spPr bwMode="auto">
            <a:xfrm>
              <a:off x="2640" y="2688"/>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2376"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2377"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2378"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2379"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0"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1"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2"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3"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4"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5"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6"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7"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8"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9"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0"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1"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2"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93"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94"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95"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6"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97"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98"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99"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0"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1"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2"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3"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4"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5"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6"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7"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8"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9"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0"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1"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2"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3"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4"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5"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6"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7"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8"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9"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0"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1"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2"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3"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4"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5"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6"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7"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8"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29"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30"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31"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32"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33"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34"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35"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36"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37"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38"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39"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0"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1"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2"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3"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4"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5"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6"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7"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8"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9"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50"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51"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52"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53"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54"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55"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56"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57"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58"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59"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0"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1"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2"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3"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4"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5"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6"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7"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8"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9"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70"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71"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72"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73"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74"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75"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76"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77"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78"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79"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80"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81"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82"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83"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84"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85"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86"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87"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88"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89"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2490" name="Group 200"/>
            <p:cNvGrpSpPr>
              <a:grpSpLocks/>
            </p:cNvGrpSpPr>
            <p:nvPr/>
          </p:nvGrpSpPr>
          <p:grpSpPr bwMode="auto">
            <a:xfrm>
              <a:off x="3696" y="1029"/>
              <a:ext cx="2160" cy="1275"/>
              <a:chOff x="3696" y="1029"/>
              <a:chExt cx="1803" cy="1058"/>
            </a:xfrm>
          </p:grpSpPr>
          <p:sp>
            <p:nvSpPr>
              <p:cNvPr id="12497"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98"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99"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0"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1"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2"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3"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4"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5"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6"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7"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8"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9"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10"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11"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2491" name="Line 216"/>
            <p:cNvSpPr>
              <a:spLocks noChangeShapeType="1"/>
            </p:cNvSpPr>
            <p:nvPr/>
          </p:nvSpPr>
          <p:spPr bwMode="auto">
            <a:xfrm>
              <a:off x="2697" y="1209"/>
              <a:ext cx="144" cy="0"/>
            </a:xfrm>
            <a:prstGeom prst="line">
              <a:avLst/>
            </a:prstGeom>
            <a:noFill/>
            <a:ln w="76200">
              <a:solidFill>
                <a:srgbClr val="FF33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92" name="Rectangle 217"/>
            <p:cNvSpPr>
              <a:spLocks noChangeArrowheads="1"/>
            </p:cNvSpPr>
            <p:nvPr/>
          </p:nvSpPr>
          <p:spPr bwMode="auto">
            <a:xfrm>
              <a:off x="3854" y="1104"/>
              <a:ext cx="2050"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93" name="Line 218"/>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494" name="Text Box 219"/>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2495" name="Text Box 220"/>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2496" name="Text Box 221"/>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grpSp>
    </p:spTree>
    <p:extLst>
      <p:ext uri="{BB962C8B-B14F-4D97-AF65-F5344CB8AC3E}">
        <p14:creationId xmlns:p14="http://schemas.microsoft.com/office/powerpoint/2010/main" val="1792489241"/>
      </p:ext>
    </p:extLst>
  </p:cSld>
  <p:clrMapOvr>
    <a:masterClrMapping/>
  </p:clrMapOvr>
  <p:transition advClick="0" advTm="5000"/>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192</TotalTime>
  <Words>1057</Words>
  <Application>Microsoft Office PowerPoint</Application>
  <PresentationFormat>Widescreen</PresentationFormat>
  <Paragraphs>286</Paragraphs>
  <Slides>34</Slides>
  <Notes>19</Notes>
  <HiddenSlides>0</HiddenSlides>
  <MMClips>0</MMClips>
  <ScaleCrop>false</ScaleCrop>
  <HeadingPairs>
    <vt:vector size="8" baseType="variant">
      <vt:variant>
        <vt:lpstr>Fonts Used</vt:lpstr>
      </vt:variant>
      <vt:variant>
        <vt:i4>5</vt:i4>
      </vt:variant>
      <vt:variant>
        <vt:lpstr>Theme</vt:lpstr>
      </vt:variant>
      <vt:variant>
        <vt:i4>1</vt:i4>
      </vt:variant>
      <vt:variant>
        <vt:lpstr>Embedded OLE Servers</vt:lpstr>
      </vt:variant>
      <vt:variant>
        <vt:i4>3</vt:i4>
      </vt:variant>
      <vt:variant>
        <vt:lpstr>Slide Titles</vt:lpstr>
      </vt:variant>
      <vt:variant>
        <vt:i4>34</vt:i4>
      </vt:variant>
    </vt:vector>
  </HeadingPairs>
  <TitlesOfParts>
    <vt:vector size="43" baseType="lpstr">
      <vt:lpstr>Arial</vt:lpstr>
      <vt:lpstr>Calibri</vt:lpstr>
      <vt:lpstr>Calibri Light</vt:lpstr>
      <vt:lpstr>Century Gothic</vt:lpstr>
      <vt:lpstr>Times New Roman</vt:lpstr>
      <vt:lpstr>Office Theme</vt:lpstr>
      <vt:lpstr>Microsoft Word Document</vt:lpstr>
      <vt:lpstr>Microsoft Word 97 - 2003 Document</vt:lpstr>
      <vt:lpstr>Corel PHOTO-PAINT 7.0 Image</vt:lpstr>
      <vt:lpstr>High performance liquid chromatography (HPLC) </vt:lpstr>
      <vt:lpstr>PowerPoint Presentation</vt:lpstr>
      <vt:lpstr>Retention Time:</vt:lpstr>
      <vt:lpstr>PowerPoint Presentation</vt:lpstr>
      <vt:lpstr>Instrumentation:</vt:lpstr>
      <vt:lpstr>PowerPoint Presentation</vt:lpstr>
      <vt:lpstr>PowerPoint Presentation</vt:lpstr>
      <vt:lpstr>Separation:</vt:lpstr>
      <vt:lpstr>Separations</vt:lpstr>
      <vt:lpstr>Separations</vt:lpstr>
      <vt:lpstr>Separations</vt:lpstr>
      <vt:lpstr>Separations</vt:lpstr>
      <vt:lpstr>Separations</vt:lpstr>
      <vt:lpstr>Separations</vt:lpstr>
      <vt:lpstr>Separations</vt:lpstr>
      <vt:lpstr>Separations</vt:lpstr>
      <vt:lpstr>Separations</vt:lpstr>
      <vt:lpstr>Separations</vt:lpstr>
      <vt:lpstr>Separations</vt:lpstr>
      <vt:lpstr>Separations</vt:lpstr>
      <vt:lpstr>Separations</vt:lpstr>
      <vt:lpstr>Separations</vt:lpstr>
      <vt:lpstr>Types of HPLC: </vt:lpstr>
      <vt:lpstr>Normal–phase chromatography </vt:lpstr>
      <vt:lpstr>Reversed-phase chromatography:  </vt:lpstr>
      <vt:lpstr>Stationary Phases:</vt:lpstr>
      <vt:lpstr>Chromatography Stationary Phases</vt:lpstr>
      <vt:lpstr>Normal vs. Reversed Phase Chromatography</vt:lpstr>
      <vt:lpstr>TLC    vs.   HPLC:</vt:lpstr>
      <vt:lpstr>Application of HPLC</vt:lpstr>
      <vt:lpstr>HPLC Applications</vt:lpstr>
      <vt:lpstr>The Factors Which Influence The HPLC Performance:</vt:lpstr>
      <vt:lpstr>Advantages:</vt:lpstr>
      <vt:lpstr>Disadvantages:</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High performance liquid chromatography (HPLC) </dc:title>
  <dc:creator>Hiba Ali Hasan</dc:creator>
  <cp:lastModifiedBy>Hiba Ali Hasan</cp:lastModifiedBy>
  <cp:revision>13</cp:revision>
  <dcterms:created xsi:type="dcterms:W3CDTF">2018-11-25T04:49:42Z</dcterms:created>
  <dcterms:modified xsi:type="dcterms:W3CDTF">2018-11-25T08:02:20Z</dcterms:modified>
</cp:coreProperties>
</file>