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EB0E93F-159E-4B5E-8631-4BDF90FA2FFF}" type="datetimeFigureOut">
              <a:rPr lang="ar-IQ" smtClean="0"/>
              <a:pPr/>
              <a:t>02/07/1438</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1956F79-9B14-45ED-A13E-71BE0E3BCA4B}"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8617EE-0D88-4660-8123-5A6072F833FF}" type="slidenum">
              <a:rPr lang="ar-IQ" smtClean="0"/>
              <a:pPr/>
              <a:t>5</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Used</a:t>
            </a:r>
            <a:r>
              <a:rPr lang="en-GB" baseline="0" dirty="0" smtClean="0"/>
              <a:t> to treat neuralgia and induce arrhythmia in experimental animal</a:t>
            </a:r>
            <a:endParaRPr lang="en-US" dirty="0"/>
          </a:p>
        </p:txBody>
      </p:sp>
      <p:sp>
        <p:nvSpPr>
          <p:cNvPr id="4" name="Slide Number Placeholder 3"/>
          <p:cNvSpPr>
            <a:spLocks noGrp="1"/>
          </p:cNvSpPr>
          <p:nvPr>
            <p:ph type="sldNum" sz="quarter" idx="10"/>
          </p:nvPr>
        </p:nvSpPr>
        <p:spPr/>
        <p:txBody>
          <a:bodyPr/>
          <a:lstStyle/>
          <a:p>
            <a:fld id="{A88617EE-0D88-4660-8123-5A6072F833FF}" type="slidenum">
              <a:rPr lang="ar-IQ" smtClean="0"/>
              <a:pPr/>
              <a:t>12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8264E0A8-C268-49E1-B485-2CAD4345D3EA}" type="datetimeFigureOut">
              <a:rPr lang="ar-IQ" smtClean="0"/>
              <a:pPr/>
              <a:t>02/07/1438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8C60817-8F91-4472-B9F8-4273325EC1D1}"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8264E0A8-C268-49E1-B485-2CAD4345D3EA}" type="datetimeFigureOut">
              <a:rPr lang="ar-IQ" smtClean="0"/>
              <a:pPr/>
              <a:t>02/07/1438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8C60817-8F91-4472-B9F8-4273325EC1D1}"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8264E0A8-C268-49E1-B485-2CAD4345D3EA}" type="datetimeFigureOut">
              <a:rPr lang="ar-IQ" smtClean="0"/>
              <a:pPr/>
              <a:t>02/07/1438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8C60817-8F91-4472-B9F8-4273325EC1D1}"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8264E0A8-C268-49E1-B485-2CAD4345D3EA}" type="datetimeFigureOut">
              <a:rPr lang="ar-IQ" smtClean="0"/>
              <a:pPr/>
              <a:t>02/07/1438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8C60817-8F91-4472-B9F8-4273325EC1D1}"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64E0A8-C268-49E1-B485-2CAD4345D3EA}" type="datetimeFigureOut">
              <a:rPr lang="ar-IQ" smtClean="0"/>
              <a:pPr/>
              <a:t>02/07/1438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8C60817-8F91-4472-B9F8-4273325EC1D1}"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8264E0A8-C268-49E1-B485-2CAD4345D3EA}" type="datetimeFigureOut">
              <a:rPr lang="ar-IQ" smtClean="0"/>
              <a:pPr/>
              <a:t>02/07/1438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8C60817-8F91-4472-B9F8-4273325EC1D1}"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8264E0A8-C268-49E1-B485-2CAD4345D3EA}" type="datetimeFigureOut">
              <a:rPr lang="ar-IQ" smtClean="0"/>
              <a:pPr/>
              <a:t>02/07/1438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8C60817-8F91-4472-B9F8-4273325EC1D1}"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8264E0A8-C268-49E1-B485-2CAD4345D3EA}" type="datetimeFigureOut">
              <a:rPr lang="ar-IQ" smtClean="0"/>
              <a:pPr/>
              <a:t>02/07/1438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8C60817-8F91-4472-B9F8-4273325EC1D1}"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4E0A8-C268-49E1-B485-2CAD4345D3EA}" type="datetimeFigureOut">
              <a:rPr lang="ar-IQ" smtClean="0"/>
              <a:pPr/>
              <a:t>02/07/1438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8C60817-8F91-4472-B9F8-4273325EC1D1}"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4E0A8-C268-49E1-B485-2CAD4345D3EA}" type="datetimeFigureOut">
              <a:rPr lang="ar-IQ" smtClean="0"/>
              <a:pPr/>
              <a:t>02/07/1438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8C60817-8F91-4472-B9F8-4273325EC1D1}"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4E0A8-C268-49E1-B485-2CAD4345D3EA}" type="datetimeFigureOut">
              <a:rPr lang="ar-IQ" smtClean="0"/>
              <a:pPr/>
              <a:t>02/07/1438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8C60817-8F91-4472-B9F8-4273325EC1D1}"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264E0A8-C268-49E1-B485-2CAD4345D3EA}" type="datetimeFigureOut">
              <a:rPr lang="ar-IQ" smtClean="0"/>
              <a:pPr/>
              <a:t>02/07/1438</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C60817-8F91-4472-B9F8-4273325EC1D1}"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uk/imgres?imgurl=http://upload.wikimedia.org/wikipedia/commons/thumb/c/c5/Roasted_coffee_beans.jpg/800px-Roasted_coffee_beans.jpg&amp;imgrefurl=http://commons.wikimedia.org/wiki/Image:Roasted_coffee_beans.jpg&amp;h=600&amp;w=800&amp;sz=124&amp;hl=en&amp;start=7&amp;um=1&amp;tbnid=G7F1FTg9Wd0MRM:&amp;tbnh=107&amp;tbnw=143&amp;prev=/images?q=coffee&amp;svnum=10&amp;um=1&amp;hl=en&amp;sa=G"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Pharmacognosy</a:t>
            </a:r>
            <a:r>
              <a:rPr lang="en-US" dirty="0" smtClean="0"/>
              <a:t/>
            </a:r>
            <a:br>
              <a:rPr lang="en-US" dirty="0" smtClean="0"/>
            </a:br>
            <a:r>
              <a:rPr lang="en-US" dirty="0" smtClean="0"/>
              <a:t>Alkaloids</a:t>
            </a:r>
            <a:endParaRPr lang="ar-IQ" dirty="0"/>
          </a:p>
        </p:txBody>
      </p:sp>
      <p:sp>
        <p:nvSpPr>
          <p:cNvPr id="3" name="Subtitle 2"/>
          <p:cNvSpPr>
            <a:spLocks noGrp="1"/>
          </p:cNvSpPr>
          <p:nvPr>
            <p:ph type="subTitle" idx="1"/>
          </p:nvPr>
        </p:nvSpPr>
        <p:spPr/>
        <p:txBody>
          <a:bodyPr/>
          <a:lstStyle/>
          <a:p>
            <a:r>
              <a:rPr lang="en-US" dirty="0" err="1" smtClean="0"/>
              <a:t>lec</a:t>
            </a:r>
            <a:r>
              <a:rPr lang="en-US" dirty="0" smtClean="0"/>
              <a:t> 8</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850106"/>
          </a:xfrm>
        </p:spPr>
        <p:txBody>
          <a:bodyPr>
            <a:normAutofit/>
          </a:bodyPr>
          <a:lstStyle/>
          <a:p>
            <a:r>
              <a:rPr lang="en-GB" sz="3200" dirty="0" err="1" smtClean="0"/>
              <a:t>Solanum</a:t>
            </a:r>
            <a:r>
              <a:rPr lang="en-GB" sz="3200" dirty="0" smtClean="0"/>
              <a:t> alkaloids</a:t>
            </a:r>
            <a:endParaRPr lang="en-US" sz="3200" dirty="0"/>
          </a:p>
        </p:txBody>
      </p:sp>
      <p:pic>
        <p:nvPicPr>
          <p:cNvPr id="4" name="Picture 3"/>
          <p:cNvPicPr/>
          <p:nvPr/>
        </p:nvPicPr>
        <p:blipFill>
          <a:blip r:embed="rId2" cstate="print"/>
          <a:srcRect l="21474" t="44359" r="29006" b="25128"/>
          <a:stretch>
            <a:fillRect/>
          </a:stretch>
        </p:blipFill>
        <p:spPr bwMode="auto">
          <a:xfrm>
            <a:off x="467544" y="1268760"/>
            <a:ext cx="8208912"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1760" y="1124744"/>
            <a:ext cx="5832648" cy="3528392"/>
          </a:xfrm>
        </p:spPr>
        <p:txBody>
          <a:bodyPr>
            <a:normAutofit fontScale="47500" lnSpcReduction="20000"/>
          </a:bodyPr>
          <a:lstStyle/>
          <a:p>
            <a:pPr algn="l"/>
            <a:r>
              <a:rPr lang="en-US" sz="3800" dirty="0" err="1" smtClean="0">
                <a:solidFill>
                  <a:schemeClr val="tx1"/>
                </a:solidFill>
              </a:rPr>
              <a:t>Terpenoid</a:t>
            </a:r>
            <a:r>
              <a:rPr lang="en-US" sz="3800" dirty="0" smtClean="0">
                <a:solidFill>
                  <a:schemeClr val="tx1"/>
                </a:solidFill>
              </a:rPr>
              <a:t> alkaloids</a:t>
            </a:r>
          </a:p>
          <a:p>
            <a:pPr algn="l"/>
            <a:r>
              <a:rPr lang="en-US" sz="3800" dirty="0" smtClean="0">
                <a:solidFill>
                  <a:schemeClr val="tx1"/>
                </a:solidFill>
              </a:rPr>
              <a:t>Aconite: Is the dried roots of </a:t>
            </a:r>
            <a:r>
              <a:rPr lang="en-US" sz="3800" i="1" dirty="0" smtClean="0">
                <a:solidFill>
                  <a:schemeClr val="tx1"/>
                </a:solidFill>
              </a:rPr>
              <a:t>Aconitum </a:t>
            </a:r>
            <a:r>
              <a:rPr lang="en-US" sz="3800" i="1" dirty="0" err="1" smtClean="0">
                <a:solidFill>
                  <a:schemeClr val="tx1"/>
                </a:solidFill>
              </a:rPr>
              <a:t>napellus</a:t>
            </a:r>
            <a:r>
              <a:rPr lang="en-US" sz="3800" i="1" dirty="0" smtClean="0">
                <a:solidFill>
                  <a:schemeClr val="tx1"/>
                </a:solidFill>
              </a:rPr>
              <a:t> </a:t>
            </a:r>
            <a:r>
              <a:rPr lang="en-US" sz="3800" dirty="0" smtClean="0">
                <a:solidFill>
                  <a:schemeClr val="tx1"/>
                </a:solidFill>
              </a:rPr>
              <a:t>(</a:t>
            </a:r>
            <a:r>
              <a:rPr lang="en-US" sz="3800" dirty="0" err="1" smtClean="0">
                <a:solidFill>
                  <a:schemeClr val="tx1"/>
                </a:solidFill>
              </a:rPr>
              <a:t>Ranunculaceae</a:t>
            </a:r>
            <a:r>
              <a:rPr lang="en-US" sz="3800" dirty="0" smtClean="0">
                <a:solidFill>
                  <a:schemeClr val="tx1"/>
                </a:solidFill>
              </a:rPr>
              <a:t>).</a:t>
            </a:r>
          </a:p>
          <a:p>
            <a:pPr algn="l"/>
            <a:r>
              <a:rPr lang="en-US" sz="3800" dirty="0" smtClean="0">
                <a:solidFill>
                  <a:schemeClr val="tx1"/>
                </a:solidFill>
              </a:rPr>
              <a:t>Aconite contains </a:t>
            </a:r>
            <a:r>
              <a:rPr lang="en-US" sz="3800" dirty="0" err="1" smtClean="0">
                <a:solidFill>
                  <a:schemeClr val="tx1"/>
                </a:solidFill>
              </a:rPr>
              <a:t>diterpine</a:t>
            </a:r>
            <a:r>
              <a:rPr lang="en-US" sz="3800" dirty="0" smtClean="0">
                <a:solidFill>
                  <a:schemeClr val="tx1"/>
                </a:solidFill>
              </a:rPr>
              <a:t> alkaloids </a:t>
            </a:r>
            <a:r>
              <a:rPr lang="en-US" sz="3800" dirty="0" err="1" smtClean="0">
                <a:solidFill>
                  <a:schemeClr val="tx1"/>
                </a:solidFill>
              </a:rPr>
              <a:t>aconine</a:t>
            </a:r>
            <a:r>
              <a:rPr lang="en-US" sz="3800" dirty="0" smtClean="0">
                <a:solidFill>
                  <a:schemeClr val="tx1"/>
                </a:solidFill>
              </a:rPr>
              <a:t> and </a:t>
            </a:r>
            <a:r>
              <a:rPr lang="en-US" sz="3800" dirty="0" err="1" smtClean="0">
                <a:solidFill>
                  <a:schemeClr val="tx1"/>
                </a:solidFill>
              </a:rPr>
              <a:t>aconitine</a:t>
            </a:r>
            <a:r>
              <a:rPr lang="en-US" sz="3800" dirty="0" smtClean="0">
                <a:solidFill>
                  <a:schemeClr val="tx1"/>
                </a:solidFill>
              </a:rPr>
              <a:t>.</a:t>
            </a:r>
          </a:p>
          <a:p>
            <a:pPr algn="l"/>
            <a:r>
              <a:rPr lang="en-GB" sz="3800" dirty="0" err="1" smtClean="0">
                <a:solidFill>
                  <a:schemeClr val="tx1"/>
                </a:solidFill>
              </a:rPr>
              <a:t>Aconine</a:t>
            </a:r>
            <a:endParaRPr lang="ar-IQ" sz="3800" dirty="0" smtClean="0">
              <a:solidFill>
                <a:schemeClr val="tx1"/>
              </a:solidFill>
            </a:endParaRPr>
          </a:p>
          <a:p>
            <a:pPr algn="l"/>
            <a:r>
              <a:rPr lang="en-US" sz="3800" dirty="0" smtClean="0">
                <a:solidFill>
                  <a:schemeClr val="tx1"/>
                </a:solidFill>
              </a:rPr>
              <a:t> </a:t>
            </a:r>
            <a:r>
              <a:rPr lang="en-US" sz="3800" dirty="0" err="1" smtClean="0">
                <a:solidFill>
                  <a:schemeClr val="tx1"/>
                </a:solidFill>
              </a:rPr>
              <a:t>antineuralegic</a:t>
            </a:r>
            <a:r>
              <a:rPr lang="en-US" sz="3800" dirty="0" smtClean="0">
                <a:solidFill>
                  <a:schemeClr val="tx1"/>
                </a:solidFill>
              </a:rPr>
              <a:t> liniment</a:t>
            </a:r>
            <a:r>
              <a:rPr lang="en-GB" sz="3800" dirty="0" smtClean="0">
                <a:solidFill>
                  <a:schemeClr val="tx1"/>
                </a:solidFill>
              </a:rPr>
              <a:t> </a:t>
            </a:r>
            <a:r>
              <a:rPr lang="en-US" sz="3800" dirty="0" smtClean="0">
                <a:solidFill>
                  <a:schemeClr val="tx1"/>
                </a:solidFill>
              </a:rPr>
              <a:t>a “counterirritant” for treating facial pain, joint pain</a:t>
            </a:r>
          </a:p>
          <a:p>
            <a:pPr algn="l"/>
            <a:r>
              <a:rPr lang="en-US" sz="3800" dirty="0" smtClean="0">
                <a:solidFill>
                  <a:schemeClr val="tx1"/>
                </a:solidFill>
              </a:rPr>
              <a:t>Aconite root contains chemicals that may improve circulation, but it also contains chemicals that can seriously harm the heart, muscles, and nerves.</a:t>
            </a:r>
            <a:br>
              <a:rPr lang="en-US" sz="3800" dirty="0" smtClean="0">
                <a:solidFill>
                  <a:schemeClr val="tx1"/>
                </a:solidFill>
              </a:rPr>
            </a:br>
            <a:r>
              <a:rPr lang="en-US" sz="3800" dirty="0" smtClean="0">
                <a:solidFill>
                  <a:schemeClr val="tx1"/>
                </a:solidFill>
              </a:rPr>
              <a:t/>
            </a:r>
            <a:br>
              <a:rPr lang="en-US" sz="3800" dirty="0" smtClean="0">
                <a:solidFill>
                  <a:schemeClr val="tx1"/>
                </a:solidFill>
              </a:rPr>
            </a:br>
            <a:endParaRPr lang="en-US" sz="3800" dirty="0" smtClean="0">
              <a:solidFill>
                <a:schemeClr val="tx1"/>
              </a:solidFill>
            </a:endParaRPr>
          </a:p>
          <a:p>
            <a:pPr algn="l"/>
            <a:r>
              <a:rPr lang="en-US" sz="2000" dirty="0" smtClean="0"/>
              <a:t/>
            </a:r>
            <a:br>
              <a:rPr lang="en-US" sz="2000" dirty="0" smtClean="0"/>
            </a:br>
            <a:r>
              <a:rPr lang="en-US" sz="2000" dirty="0" smtClean="0"/>
              <a:t/>
            </a:r>
            <a:br>
              <a:rPr lang="en-US" sz="2000" dirty="0" smtClean="0"/>
            </a:br>
            <a:endParaRPr lang="en-US" sz="2000" dirty="0"/>
          </a:p>
        </p:txBody>
      </p:sp>
      <p:sp>
        <p:nvSpPr>
          <p:cNvPr id="5" name="Title 4"/>
          <p:cNvSpPr>
            <a:spLocks noGrp="1"/>
          </p:cNvSpPr>
          <p:nvPr>
            <p:ph type="ctrTitle"/>
          </p:nvPr>
        </p:nvSpPr>
        <p:spPr>
          <a:xfrm>
            <a:off x="683568" y="620688"/>
            <a:ext cx="7270576" cy="506487"/>
          </a:xfrm>
        </p:spPr>
        <p:txBody>
          <a:bodyPr>
            <a:normAutofit/>
          </a:bodyPr>
          <a:lstStyle/>
          <a:p>
            <a:r>
              <a:rPr lang="en-US" sz="2400" b="1" dirty="0" smtClean="0"/>
              <a:t>Pseudo alkaloids</a:t>
            </a:r>
            <a:endParaRPr lang="ar-IQ" sz="2400" b="1" dirty="0"/>
          </a:p>
        </p:txBody>
      </p:sp>
      <p:pic>
        <p:nvPicPr>
          <p:cNvPr id="16386" name="Picture 2" descr="winter aconite"/>
          <p:cNvPicPr>
            <a:picLocks noChangeAspect="1" noChangeArrowheads="1"/>
          </p:cNvPicPr>
          <p:nvPr/>
        </p:nvPicPr>
        <p:blipFill>
          <a:blip r:embed="rId2" cstate="print"/>
          <a:srcRect/>
          <a:stretch>
            <a:fillRect/>
          </a:stretch>
        </p:blipFill>
        <p:spPr bwMode="auto">
          <a:xfrm>
            <a:off x="323527" y="620688"/>
            <a:ext cx="1944213" cy="1944216"/>
          </a:xfrm>
          <a:prstGeom prst="rect">
            <a:avLst/>
          </a:prstGeom>
          <a:noFill/>
        </p:spPr>
      </p:pic>
      <p:pic>
        <p:nvPicPr>
          <p:cNvPr id="6" name="Picture 5"/>
          <p:cNvPicPr/>
          <p:nvPr/>
        </p:nvPicPr>
        <p:blipFill>
          <a:blip r:embed="rId3" cstate="print"/>
          <a:srcRect l="26586" t="62542" r="31410" b="8205"/>
          <a:stretch>
            <a:fillRect/>
          </a:stretch>
        </p:blipFill>
        <p:spPr bwMode="auto">
          <a:xfrm>
            <a:off x="1835696" y="3717032"/>
            <a:ext cx="5976664"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922114"/>
          </a:xfrm>
        </p:spPr>
        <p:txBody>
          <a:bodyPr>
            <a:normAutofit/>
          </a:bodyPr>
          <a:lstStyle/>
          <a:p>
            <a:r>
              <a:rPr lang="en-GB" sz="3200" dirty="0" err="1" smtClean="0"/>
              <a:t>Aconitine</a:t>
            </a:r>
            <a:r>
              <a:rPr lang="en-GB" sz="3200" dirty="0" smtClean="0"/>
              <a:t> is ester of </a:t>
            </a:r>
            <a:r>
              <a:rPr lang="en-GB" sz="3200" dirty="0" err="1" smtClean="0"/>
              <a:t>aconine</a:t>
            </a:r>
            <a:endParaRPr lang="en-US" sz="3200" dirty="0"/>
          </a:p>
        </p:txBody>
      </p:sp>
      <p:pic>
        <p:nvPicPr>
          <p:cNvPr id="3" name="Picture 2"/>
          <p:cNvPicPr/>
          <p:nvPr/>
        </p:nvPicPr>
        <p:blipFill>
          <a:blip r:embed="rId3" cstate="print"/>
          <a:srcRect l="33654" t="70256" r="36699" b="7436"/>
          <a:stretch>
            <a:fillRect/>
          </a:stretch>
        </p:blipFill>
        <p:spPr bwMode="auto">
          <a:xfrm>
            <a:off x="2411760" y="1340768"/>
            <a:ext cx="4248473" cy="2502569"/>
          </a:xfrm>
          <a:prstGeom prst="rect">
            <a:avLst/>
          </a:prstGeom>
          <a:noFill/>
          <a:ln w="9525">
            <a:noFill/>
            <a:miter lim="800000"/>
            <a:headEnd/>
            <a:tailEnd/>
          </a:ln>
        </p:spPr>
      </p:pic>
      <p:sp>
        <p:nvSpPr>
          <p:cNvPr id="4" name="Rectangle 3"/>
          <p:cNvSpPr/>
          <p:nvPr/>
        </p:nvSpPr>
        <p:spPr>
          <a:xfrm>
            <a:off x="1259632" y="3789040"/>
            <a:ext cx="6768752" cy="369332"/>
          </a:xfrm>
          <a:prstGeom prst="rect">
            <a:avLst/>
          </a:prstGeom>
        </p:spPr>
        <p:txBody>
          <a:bodyPr wrap="square">
            <a:spAutoFit/>
          </a:bodyPr>
          <a:lstStyle/>
          <a:p>
            <a:r>
              <a:rPr lang="en-GB" dirty="0" smtClean="0"/>
              <a:t>Used to treat neuralgia and induce arrhythmia in experimental animal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850106"/>
          </a:xfrm>
        </p:spPr>
        <p:txBody>
          <a:bodyPr>
            <a:normAutofit/>
          </a:bodyPr>
          <a:lstStyle/>
          <a:p>
            <a:r>
              <a:rPr lang="en-GB" sz="3200" dirty="0" smtClean="0"/>
              <a:t>Biosynthesis of aconite alkaloids</a:t>
            </a:r>
            <a:endParaRPr lang="en-US" sz="3200" dirty="0"/>
          </a:p>
        </p:txBody>
      </p:sp>
      <p:pic>
        <p:nvPicPr>
          <p:cNvPr id="3" name="Picture 2"/>
          <p:cNvPicPr/>
          <p:nvPr/>
        </p:nvPicPr>
        <p:blipFill>
          <a:blip r:embed="rId2" cstate="print"/>
          <a:srcRect l="24680" t="31282" r="30288" b="30513"/>
          <a:stretch>
            <a:fillRect/>
          </a:stretch>
        </p:blipFill>
        <p:spPr bwMode="auto">
          <a:xfrm>
            <a:off x="1331640" y="1052736"/>
            <a:ext cx="6912768"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mtClean="0"/>
              <a:t>The end</a:t>
            </a:r>
            <a:endParaRPr lang="ar-IQ"/>
          </a:p>
        </p:txBody>
      </p:sp>
      <p:sp>
        <p:nvSpPr>
          <p:cNvPr id="4" name="Text Placeholder 3"/>
          <p:cNvSpPr>
            <a:spLocks noGrp="1"/>
          </p:cNvSpPr>
          <p:nvPr>
            <p:ph type="body" idx="1"/>
          </p:nvPr>
        </p:nvSpPr>
        <p:spPr/>
        <p:txBody>
          <a:bodyPr>
            <a:normAutofit/>
          </a:bodyPr>
          <a:lstStyle/>
          <a:p>
            <a:r>
              <a:rPr lang="en-US" sz="5400" dirty="0" smtClean="0"/>
              <a:t>Thank you for </a:t>
            </a:r>
            <a:r>
              <a:rPr lang="en-US" sz="5400" dirty="0" err="1" smtClean="0"/>
              <a:t>listining</a:t>
            </a:r>
            <a:endParaRPr lang="ar-IQ"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1720" y="3861048"/>
            <a:ext cx="5544616" cy="2592288"/>
          </a:xfrm>
        </p:spPr>
        <p:txBody>
          <a:bodyPr>
            <a:normAutofit lnSpcReduction="10000"/>
          </a:bodyPr>
          <a:lstStyle/>
          <a:p>
            <a:pPr>
              <a:spcBef>
                <a:spcPct val="50000"/>
              </a:spcBef>
            </a:pPr>
            <a:r>
              <a:rPr lang="en-GB" sz="1800" dirty="0" smtClean="0">
                <a:solidFill>
                  <a:schemeClr val="tx1"/>
                </a:solidFill>
              </a:rPr>
              <a:t>Sometimes called alkaloids, </a:t>
            </a:r>
            <a:r>
              <a:rPr lang="en-GB" sz="1800" dirty="0" err="1" smtClean="0">
                <a:solidFill>
                  <a:schemeClr val="tx1"/>
                </a:solidFill>
              </a:rPr>
              <a:t>xanthine</a:t>
            </a:r>
            <a:r>
              <a:rPr lang="en-GB" sz="1800" dirty="0" smtClean="0">
                <a:solidFill>
                  <a:schemeClr val="tx1"/>
                </a:solidFill>
              </a:rPr>
              <a:t> derivatives are stimulants and bronchodilators. Caffeine  1,3,7-trimethyl </a:t>
            </a:r>
            <a:r>
              <a:rPr lang="en-GB" sz="1800" dirty="0" err="1" smtClean="0">
                <a:solidFill>
                  <a:schemeClr val="tx1"/>
                </a:solidFill>
              </a:rPr>
              <a:t>xanthine</a:t>
            </a:r>
            <a:r>
              <a:rPr lang="en-GB" sz="1800" dirty="0" smtClean="0">
                <a:solidFill>
                  <a:schemeClr val="tx1"/>
                </a:solidFill>
              </a:rPr>
              <a:t> is the most common and found in tea and coffee. The derivative </a:t>
            </a:r>
            <a:r>
              <a:rPr lang="en-GB" sz="1800" b="1" dirty="0" err="1" smtClean="0">
                <a:solidFill>
                  <a:schemeClr val="tx1"/>
                </a:solidFill>
              </a:rPr>
              <a:t>theophylline</a:t>
            </a:r>
            <a:r>
              <a:rPr lang="en-GB" sz="1800" dirty="0" smtClean="0">
                <a:solidFill>
                  <a:schemeClr val="tx1"/>
                </a:solidFill>
              </a:rPr>
              <a:t> (1,3-dimethylxanthine, found in trace amounts in tea) is used in the treatment of asthma.</a:t>
            </a:r>
          </a:p>
          <a:p>
            <a:pPr>
              <a:spcBef>
                <a:spcPct val="50000"/>
              </a:spcBef>
            </a:pPr>
            <a:r>
              <a:rPr lang="en-GB" sz="1800" b="1" dirty="0" err="1" smtClean="0">
                <a:solidFill>
                  <a:schemeClr val="tx1"/>
                </a:solidFill>
              </a:rPr>
              <a:t>Theobromine</a:t>
            </a:r>
            <a:r>
              <a:rPr lang="en-GB" sz="1800" dirty="0" smtClean="0">
                <a:solidFill>
                  <a:schemeClr val="tx1"/>
                </a:solidFill>
              </a:rPr>
              <a:t> (3,7-dimethyl-xanthine) is found in chocolate – which is made from the beans of </a:t>
            </a:r>
            <a:r>
              <a:rPr lang="en-GB" sz="1800" i="1" dirty="0" err="1" smtClean="0">
                <a:solidFill>
                  <a:schemeClr val="tx1"/>
                </a:solidFill>
              </a:rPr>
              <a:t>Theobroma</a:t>
            </a:r>
            <a:r>
              <a:rPr lang="en-GB" sz="1800" i="1" dirty="0" smtClean="0">
                <a:solidFill>
                  <a:schemeClr val="tx1"/>
                </a:solidFill>
              </a:rPr>
              <a:t> cacao </a:t>
            </a:r>
            <a:r>
              <a:rPr lang="en-GB" sz="1800" dirty="0" smtClean="0">
                <a:solidFill>
                  <a:schemeClr val="tx1"/>
                </a:solidFill>
              </a:rPr>
              <a:t>(NB: ‘</a:t>
            </a:r>
            <a:r>
              <a:rPr lang="en-GB" sz="1800" dirty="0" err="1" smtClean="0">
                <a:solidFill>
                  <a:schemeClr val="tx1"/>
                </a:solidFill>
              </a:rPr>
              <a:t>Theobroma</a:t>
            </a:r>
            <a:r>
              <a:rPr lang="en-GB" sz="1800" dirty="0" smtClean="0">
                <a:solidFill>
                  <a:schemeClr val="tx1"/>
                </a:solidFill>
              </a:rPr>
              <a:t>’ means food of the gods!)</a:t>
            </a:r>
          </a:p>
          <a:p>
            <a:pPr algn="l"/>
            <a:endParaRPr lang="en-US" sz="1800" dirty="0"/>
          </a:p>
        </p:txBody>
      </p:sp>
      <p:sp>
        <p:nvSpPr>
          <p:cNvPr id="5" name="Title 4"/>
          <p:cNvSpPr>
            <a:spLocks noGrp="1"/>
          </p:cNvSpPr>
          <p:nvPr>
            <p:ph type="ctrTitle"/>
          </p:nvPr>
        </p:nvSpPr>
        <p:spPr>
          <a:xfrm>
            <a:off x="755576" y="332656"/>
            <a:ext cx="7342584" cy="506487"/>
          </a:xfrm>
        </p:spPr>
        <p:txBody>
          <a:bodyPr>
            <a:normAutofit/>
          </a:bodyPr>
          <a:lstStyle/>
          <a:p>
            <a:r>
              <a:rPr lang="en-US" sz="2400" b="1" dirty="0" err="1" smtClean="0"/>
              <a:t>Purine</a:t>
            </a:r>
            <a:r>
              <a:rPr lang="en-US" sz="2400" b="1" dirty="0" smtClean="0"/>
              <a:t> alkaloids</a:t>
            </a:r>
            <a:endParaRPr lang="ar-IQ" sz="2400" b="1" dirty="0"/>
          </a:p>
        </p:txBody>
      </p:sp>
      <p:pic>
        <p:nvPicPr>
          <p:cNvPr id="13" name="Picture 13" descr="tea_leaf"/>
          <p:cNvPicPr>
            <a:picLocks noChangeAspect="1" noChangeArrowheads="1"/>
          </p:cNvPicPr>
          <p:nvPr/>
        </p:nvPicPr>
        <p:blipFill>
          <a:blip r:embed="rId2" cstate="print"/>
          <a:srcRect/>
          <a:stretch>
            <a:fillRect/>
          </a:stretch>
        </p:blipFill>
        <p:spPr bwMode="auto">
          <a:xfrm>
            <a:off x="323528" y="1196752"/>
            <a:ext cx="1461047" cy="1944216"/>
          </a:xfrm>
          <a:prstGeom prst="rect">
            <a:avLst/>
          </a:prstGeom>
          <a:noFill/>
          <a:ln w="9525">
            <a:noFill/>
            <a:miter lim="800000"/>
            <a:headEnd/>
            <a:tailEnd/>
          </a:ln>
        </p:spPr>
      </p:pic>
      <p:pic>
        <p:nvPicPr>
          <p:cNvPr id="15" name="Picture 16" descr="800px-Roasted_coffee_beans">
            <a:hlinkClick r:id="rId3"/>
          </p:cNvPr>
          <p:cNvPicPr>
            <a:picLocks noChangeAspect="1" noChangeArrowheads="1"/>
          </p:cNvPicPr>
          <p:nvPr/>
        </p:nvPicPr>
        <p:blipFill>
          <a:blip r:embed="rId4" cstate="print"/>
          <a:srcRect/>
          <a:stretch>
            <a:fillRect/>
          </a:stretch>
        </p:blipFill>
        <p:spPr bwMode="auto">
          <a:xfrm>
            <a:off x="251520" y="3501008"/>
            <a:ext cx="1562634" cy="2088232"/>
          </a:xfrm>
          <a:prstGeom prst="rect">
            <a:avLst/>
          </a:prstGeom>
          <a:noFill/>
          <a:ln w="9525">
            <a:noFill/>
            <a:miter lim="800000"/>
            <a:headEnd/>
            <a:tailEnd/>
          </a:ln>
        </p:spPr>
      </p:pic>
      <p:pic>
        <p:nvPicPr>
          <p:cNvPr id="17" name="Picture 8" descr="image001"/>
          <p:cNvPicPr>
            <a:picLocks noChangeAspect="1" noChangeArrowheads="1"/>
          </p:cNvPicPr>
          <p:nvPr/>
        </p:nvPicPr>
        <p:blipFill>
          <a:blip r:embed="rId5" cstate="print"/>
          <a:srcRect/>
          <a:stretch>
            <a:fillRect/>
          </a:stretch>
        </p:blipFill>
        <p:spPr bwMode="auto">
          <a:xfrm>
            <a:off x="2339752" y="908720"/>
            <a:ext cx="5040560" cy="2825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630616" cy="578495"/>
          </a:xfrm>
        </p:spPr>
        <p:txBody>
          <a:bodyPr>
            <a:normAutofit/>
          </a:bodyPr>
          <a:lstStyle/>
          <a:p>
            <a:r>
              <a:rPr lang="en-US" sz="2400" b="1" dirty="0" smtClean="0"/>
              <a:t>Caffeine</a:t>
            </a:r>
            <a:endParaRPr lang="ar-IQ" sz="2400" b="1" dirty="0"/>
          </a:p>
        </p:txBody>
      </p:sp>
      <p:sp>
        <p:nvSpPr>
          <p:cNvPr id="3" name="Subtitle 2"/>
          <p:cNvSpPr>
            <a:spLocks noGrp="1"/>
          </p:cNvSpPr>
          <p:nvPr>
            <p:ph type="subTitle" idx="1"/>
          </p:nvPr>
        </p:nvSpPr>
        <p:spPr>
          <a:xfrm>
            <a:off x="1371600" y="1268760"/>
            <a:ext cx="6656784" cy="4370040"/>
          </a:xfrm>
        </p:spPr>
        <p:txBody>
          <a:bodyPr>
            <a:normAutofit/>
          </a:bodyPr>
          <a:lstStyle/>
          <a:p>
            <a:r>
              <a:rPr lang="en-US" sz="2000" dirty="0" smtClean="0">
                <a:solidFill>
                  <a:schemeClr val="tx1"/>
                </a:solidFill>
              </a:rPr>
              <a:t>Occurs in </a:t>
            </a:r>
          </a:p>
          <a:p>
            <a:pPr algn="just"/>
            <a:r>
              <a:rPr lang="en-US" sz="2000" dirty="0" smtClean="0">
                <a:solidFill>
                  <a:schemeClr val="tx1"/>
                </a:solidFill>
              </a:rPr>
              <a:t>Coffee ,tea , cacao, cola and mate. Although can be produce synthetically , but usually prepared from tea. Solubility in water can be markedly increased by the presence of citric acid or benzoic acid , medicinal compounds of this class are </a:t>
            </a:r>
            <a:r>
              <a:rPr lang="ar-IQ" sz="2000" dirty="0" smtClean="0">
                <a:solidFill>
                  <a:schemeClr val="tx1"/>
                </a:solidFill>
              </a:rPr>
              <a:t> </a:t>
            </a:r>
            <a:r>
              <a:rPr lang="en-US" sz="2000" dirty="0" smtClean="0">
                <a:solidFill>
                  <a:schemeClr val="tx1"/>
                </a:solidFill>
              </a:rPr>
              <a:t>citrated caffeine which is suitable for  intramuscular injection</a:t>
            </a:r>
            <a:endParaRPr lang="ar-IQ" sz="2000" dirty="0" smtClean="0">
              <a:solidFill>
                <a:schemeClr val="tx1"/>
              </a:solidFill>
            </a:endParaRPr>
          </a:p>
          <a:p>
            <a:pPr algn="l"/>
            <a:r>
              <a:rPr lang="en-US" sz="2000" dirty="0" smtClean="0">
                <a:solidFill>
                  <a:schemeClr val="tx1"/>
                </a:solidFill>
              </a:rPr>
              <a:t>To treat circulatory failure</a:t>
            </a:r>
            <a:endParaRPr lang="ar-IQ" sz="2000" dirty="0" smtClean="0">
              <a:solidFill>
                <a:schemeClr val="tx1"/>
              </a:solidFill>
            </a:endParaRPr>
          </a:p>
          <a:p>
            <a:pPr algn="l"/>
            <a:r>
              <a:rPr lang="en-US" sz="2000" dirty="0" smtClean="0">
                <a:solidFill>
                  <a:schemeClr val="tx1"/>
                </a:solidFill>
              </a:rPr>
              <a:t>Caffeine and related derivatives are CNS stimulant.</a:t>
            </a:r>
          </a:p>
          <a:p>
            <a:pPr algn="l"/>
            <a:r>
              <a:rPr lang="en-US" sz="2000" dirty="0" smtClean="0">
                <a:solidFill>
                  <a:schemeClr val="tx1"/>
                </a:solidFill>
              </a:rPr>
              <a:t>Green tea is prepared in China and Japan </a:t>
            </a:r>
            <a:endParaRPr lang="ar-IQ" sz="2000" dirty="0" smtClean="0">
              <a:solidFill>
                <a:schemeClr val="tx1"/>
              </a:solidFill>
            </a:endParaRPr>
          </a:p>
          <a:p>
            <a:pPr algn="l"/>
            <a:r>
              <a:rPr lang="en-US" sz="2000" dirty="0" smtClean="0">
                <a:solidFill>
                  <a:schemeClr val="tx1"/>
                </a:solidFill>
              </a:rPr>
              <a:t>By rapidly drying the fresh leaves in copper pans over a mild </a:t>
            </a:r>
            <a:r>
              <a:rPr lang="ar-IQ" sz="2000" dirty="0" smtClean="0">
                <a:solidFill>
                  <a:schemeClr val="tx1"/>
                </a:solidFill>
              </a:rPr>
              <a:t> </a:t>
            </a:r>
            <a:r>
              <a:rPr lang="en-US" sz="2000" dirty="0" smtClean="0">
                <a:solidFill>
                  <a:schemeClr val="tx1"/>
                </a:solidFill>
              </a:rPr>
              <a:t>artificial heat.</a:t>
            </a:r>
            <a:endParaRPr lang="ar-IQ" sz="2000" dirty="0" smtClean="0">
              <a:solidFill>
                <a:schemeClr val="tx1"/>
              </a:solidFill>
            </a:endParaRPr>
          </a:p>
          <a:p>
            <a:pPr algn="l"/>
            <a:r>
              <a:rPr lang="en-US" sz="2000" dirty="0" smtClean="0">
                <a:solidFill>
                  <a:schemeClr val="tx1"/>
                </a:solidFill>
              </a:rPr>
              <a:t>Black tea the fresh leaves are left until fermentation began.</a:t>
            </a:r>
            <a:endParaRPr lang="ar-IQ" sz="2000"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357166"/>
            <a:ext cx="6815158" cy="655633"/>
          </a:xfrm>
        </p:spPr>
        <p:txBody>
          <a:bodyPr>
            <a:normAutofit/>
          </a:bodyPr>
          <a:lstStyle/>
          <a:p>
            <a:r>
              <a:rPr lang="en-US" sz="2400" b="1" dirty="0" err="1" smtClean="0"/>
              <a:t>Lupinane</a:t>
            </a:r>
            <a:r>
              <a:rPr lang="en-US" sz="2400" b="1" dirty="0" smtClean="0"/>
              <a:t> alkaloid</a:t>
            </a:r>
            <a:endParaRPr lang="en-US" sz="2400" b="1" dirty="0"/>
          </a:p>
        </p:txBody>
      </p:sp>
      <p:sp>
        <p:nvSpPr>
          <p:cNvPr id="3" name="Subtitle 2"/>
          <p:cNvSpPr>
            <a:spLocks noGrp="1"/>
          </p:cNvSpPr>
          <p:nvPr>
            <p:ph type="subTitle" idx="1"/>
          </p:nvPr>
        </p:nvSpPr>
        <p:spPr>
          <a:xfrm>
            <a:off x="1371600" y="1571612"/>
            <a:ext cx="6129358" cy="4067188"/>
          </a:xfrm>
        </p:spPr>
        <p:txBody>
          <a:bodyPr>
            <a:normAutofit fontScale="92500"/>
          </a:bodyPr>
          <a:lstStyle/>
          <a:p>
            <a:r>
              <a:rPr lang="en-US" sz="1800" b="1" dirty="0" err="1" smtClean="0">
                <a:solidFill>
                  <a:schemeClr val="tx1"/>
                </a:solidFill>
              </a:rPr>
              <a:t>Quinolizidine</a:t>
            </a:r>
            <a:r>
              <a:rPr lang="en-US" sz="1800" dirty="0" smtClean="0"/>
              <a:t> </a:t>
            </a:r>
            <a:endParaRPr lang="en-US" sz="2400" dirty="0" smtClean="0">
              <a:solidFill>
                <a:schemeClr val="tx1"/>
              </a:solidFill>
            </a:endParaRPr>
          </a:p>
          <a:p>
            <a:pPr rtl="0"/>
            <a:r>
              <a:rPr lang="en-US" sz="2400" dirty="0" smtClean="0">
                <a:solidFill>
                  <a:schemeClr val="tx1"/>
                </a:solidFill>
              </a:rPr>
              <a:t>The most important alkaloid is </a:t>
            </a:r>
            <a:r>
              <a:rPr lang="en-US" sz="2400" b="1" dirty="0" err="1" smtClean="0">
                <a:solidFill>
                  <a:schemeClr val="tx1"/>
                </a:solidFill>
              </a:rPr>
              <a:t>Sparteine</a:t>
            </a:r>
            <a:r>
              <a:rPr lang="en-US" sz="2400" dirty="0" smtClean="0">
                <a:solidFill>
                  <a:schemeClr val="tx1"/>
                </a:solidFill>
              </a:rPr>
              <a:t> is a class of </a:t>
            </a:r>
            <a:r>
              <a:rPr lang="en-US" sz="2400" dirty="0" err="1" smtClean="0">
                <a:solidFill>
                  <a:schemeClr val="tx1"/>
                </a:solidFill>
              </a:rPr>
              <a:t>antiarrythmic</a:t>
            </a:r>
            <a:r>
              <a:rPr lang="en-US" sz="2400" dirty="0" smtClean="0">
                <a:solidFill>
                  <a:schemeClr val="tx1"/>
                </a:solidFill>
              </a:rPr>
              <a:t> agent a sodium channel blocker. It is an alkaloid and can be extracted from </a:t>
            </a:r>
            <a:r>
              <a:rPr lang="en-US" sz="2400" dirty="0" err="1" smtClean="0">
                <a:solidFill>
                  <a:schemeClr val="tx1"/>
                </a:solidFill>
              </a:rPr>
              <a:t>scoparius</a:t>
            </a:r>
            <a:r>
              <a:rPr lang="en-US" sz="2400" dirty="0" smtClean="0">
                <a:solidFill>
                  <a:schemeClr val="tx1"/>
                </a:solidFill>
              </a:rPr>
              <a:t> broom. It is the predominant alkaloid in </a:t>
            </a:r>
            <a:r>
              <a:rPr lang="en-US" sz="2400" dirty="0" err="1" smtClean="0">
                <a:solidFill>
                  <a:schemeClr val="tx1"/>
                </a:solidFill>
              </a:rPr>
              <a:t>Lupinus</a:t>
            </a:r>
            <a:r>
              <a:rPr lang="en-US" sz="2400" dirty="0" smtClean="0">
                <a:solidFill>
                  <a:schemeClr val="tx1"/>
                </a:solidFill>
              </a:rPr>
              <a:t> </a:t>
            </a:r>
            <a:r>
              <a:rPr lang="en-US" sz="2400" dirty="0" err="1" smtClean="0">
                <a:solidFill>
                  <a:schemeClr val="tx1"/>
                </a:solidFill>
              </a:rPr>
              <a:t>mutabilis</a:t>
            </a:r>
            <a:r>
              <a:rPr lang="en-US" sz="2400" dirty="0" smtClean="0">
                <a:solidFill>
                  <a:schemeClr val="tx1"/>
                </a:solidFill>
              </a:rPr>
              <a:t>, and is thought to chelate the bivalents calcium and magnesium It is not FDA approved for human use as an </a:t>
            </a:r>
            <a:r>
              <a:rPr lang="en-US" sz="2400" dirty="0" err="1" smtClean="0">
                <a:solidFill>
                  <a:schemeClr val="tx1"/>
                </a:solidFill>
              </a:rPr>
              <a:t>antiarrhythmic</a:t>
            </a:r>
            <a:r>
              <a:rPr lang="en-US" sz="2400" dirty="0" smtClean="0">
                <a:solidFill>
                  <a:schemeClr val="tx1"/>
                </a:solidFill>
              </a:rPr>
              <a:t> agent, and it is not included in. is used as </a:t>
            </a:r>
            <a:r>
              <a:rPr lang="en-US" sz="2400" dirty="0" err="1" smtClean="0">
                <a:solidFill>
                  <a:schemeClr val="tx1"/>
                </a:solidFill>
              </a:rPr>
              <a:t>oxytocic</a:t>
            </a:r>
            <a:r>
              <a:rPr lang="en-US" sz="2400" dirty="0" smtClean="0">
                <a:solidFill>
                  <a:schemeClr val="tx1"/>
                </a:solidFill>
              </a:rPr>
              <a:t> (stimulate contraction of uterus</a:t>
            </a:r>
          </a:p>
          <a:p>
            <a:pPr rtl="0"/>
            <a:r>
              <a:rPr lang="en-US" sz="2400" dirty="0" smtClean="0">
                <a:solidFill>
                  <a:schemeClr val="tx1"/>
                </a:solidFill>
              </a:rPr>
              <a:t>It is also used as a chiral base in Organic synthesis</a:t>
            </a:r>
          </a:p>
          <a:p>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48680"/>
            <a:ext cx="7270576" cy="578495"/>
          </a:xfrm>
        </p:spPr>
        <p:txBody>
          <a:bodyPr>
            <a:normAutofit/>
          </a:bodyPr>
          <a:lstStyle/>
          <a:p>
            <a:r>
              <a:rPr lang="en-US" sz="2400" b="1" dirty="0" smtClean="0"/>
              <a:t>Biosynthesis of </a:t>
            </a:r>
            <a:r>
              <a:rPr lang="en-US" sz="2400" b="1" dirty="0" err="1" smtClean="0"/>
              <a:t>sparteine</a:t>
            </a:r>
            <a:endParaRPr lang="ar-IQ" sz="2400" b="1" dirty="0"/>
          </a:p>
        </p:txBody>
      </p:sp>
      <p:sp>
        <p:nvSpPr>
          <p:cNvPr id="3" name="Subtitle 2"/>
          <p:cNvSpPr>
            <a:spLocks noGrp="1"/>
          </p:cNvSpPr>
          <p:nvPr>
            <p:ph type="subTitle" idx="1"/>
          </p:nvPr>
        </p:nvSpPr>
        <p:spPr>
          <a:xfrm>
            <a:off x="1371600" y="1412776"/>
            <a:ext cx="6512768" cy="4226024"/>
          </a:xfrm>
        </p:spPr>
        <p:txBody>
          <a:bodyPr>
            <a:normAutofit/>
          </a:bodyPr>
          <a:lstStyle/>
          <a:p>
            <a:endParaRPr lang="ar-IQ" sz="2000" dirty="0"/>
          </a:p>
        </p:txBody>
      </p:sp>
      <p:pic>
        <p:nvPicPr>
          <p:cNvPr id="44034" name="Picture 2"/>
          <p:cNvPicPr>
            <a:picLocks noChangeAspect="1" noChangeArrowheads="1"/>
          </p:cNvPicPr>
          <p:nvPr/>
        </p:nvPicPr>
        <p:blipFill>
          <a:blip r:embed="rId3" cstate="print"/>
          <a:srcRect/>
          <a:stretch>
            <a:fillRect/>
          </a:stretch>
        </p:blipFill>
        <p:spPr bwMode="auto">
          <a:xfrm>
            <a:off x="2581274" y="1395413"/>
            <a:ext cx="4799037" cy="4902366"/>
          </a:xfrm>
          <a:prstGeom prst="rect">
            <a:avLst/>
          </a:prstGeom>
          <a:noFill/>
          <a:ln w="9525">
            <a:noFill/>
            <a:miter lim="800000"/>
            <a:headEnd/>
            <a:tailEnd/>
          </a:ln>
        </p:spPr>
      </p:pic>
      <p:sp>
        <p:nvSpPr>
          <p:cNvPr id="5" name="Rectangle 4"/>
          <p:cNvSpPr/>
          <p:nvPr/>
        </p:nvSpPr>
        <p:spPr>
          <a:xfrm>
            <a:off x="1187624" y="5877272"/>
            <a:ext cx="4950296" cy="369332"/>
          </a:xfrm>
          <a:prstGeom prst="rect">
            <a:avLst/>
          </a:prstGeom>
        </p:spPr>
        <p:txBody>
          <a:bodyPr wrap="square">
            <a:spAutoFit/>
          </a:bodyPr>
          <a:lstStyle/>
          <a:p>
            <a:r>
              <a:rPr lang="en-GB" b="1" dirty="0" smtClean="0"/>
              <a:t>Note: designate the type of reaction in each step</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7784" y="1484784"/>
            <a:ext cx="6048672" cy="4536504"/>
          </a:xfrm>
        </p:spPr>
        <p:txBody>
          <a:bodyPr>
            <a:normAutofit/>
          </a:bodyPr>
          <a:lstStyle/>
          <a:p>
            <a:pPr algn="l"/>
            <a:r>
              <a:rPr lang="en-US" sz="1800" b="1" dirty="0" err="1" smtClean="0">
                <a:solidFill>
                  <a:schemeClr val="tx1"/>
                </a:solidFill>
              </a:rPr>
              <a:t>Veratrum</a:t>
            </a:r>
            <a:r>
              <a:rPr lang="en-US" sz="1800" b="1" dirty="0" smtClean="0">
                <a:solidFill>
                  <a:schemeClr val="tx1"/>
                </a:solidFill>
              </a:rPr>
              <a:t> album (the white </a:t>
            </a:r>
            <a:r>
              <a:rPr lang="en-US" sz="1800" b="1" dirty="0" err="1" smtClean="0">
                <a:solidFill>
                  <a:schemeClr val="tx1"/>
                </a:solidFill>
              </a:rPr>
              <a:t>veratrum</a:t>
            </a:r>
            <a:r>
              <a:rPr lang="en-US" sz="1800" b="1" dirty="0" smtClean="0">
                <a:solidFill>
                  <a:schemeClr val="tx1"/>
                </a:solidFill>
              </a:rPr>
              <a:t>) grown in </a:t>
            </a:r>
            <a:r>
              <a:rPr lang="en-US" sz="1800" b="1" dirty="0" err="1" smtClean="0">
                <a:solidFill>
                  <a:schemeClr val="tx1"/>
                </a:solidFill>
              </a:rPr>
              <a:t>europe</a:t>
            </a:r>
            <a:r>
              <a:rPr lang="en-US" sz="1800" b="1" dirty="0" smtClean="0">
                <a:solidFill>
                  <a:schemeClr val="tx1"/>
                </a:solidFill>
              </a:rPr>
              <a:t> used as pesticide</a:t>
            </a:r>
          </a:p>
          <a:p>
            <a:pPr algn="l"/>
            <a:r>
              <a:rPr lang="en-US" sz="1800" b="1" dirty="0" err="1" smtClean="0">
                <a:solidFill>
                  <a:schemeClr val="tx1"/>
                </a:solidFill>
              </a:rPr>
              <a:t>Verartrum</a:t>
            </a:r>
            <a:r>
              <a:rPr lang="en-US" sz="1800" b="1" dirty="0" smtClean="0">
                <a:solidFill>
                  <a:schemeClr val="tx1"/>
                </a:solidFill>
              </a:rPr>
              <a:t> </a:t>
            </a:r>
            <a:r>
              <a:rPr lang="en-US" sz="1800" b="1" dirty="0" err="1" smtClean="0">
                <a:solidFill>
                  <a:schemeClr val="tx1"/>
                </a:solidFill>
              </a:rPr>
              <a:t>viridi</a:t>
            </a:r>
            <a:r>
              <a:rPr lang="en-US" sz="1800" b="1" dirty="0" smtClean="0">
                <a:solidFill>
                  <a:schemeClr val="tx1"/>
                </a:solidFill>
              </a:rPr>
              <a:t> (green </a:t>
            </a:r>
            <a:r>
              <a:rPr lang="en-US" sz="1800" b="1" dirty="0" err="1" smtClean="0">
                <a:solidFill>
                  <a:schemeClr val="tx1"/>
                </a:solidFill>
              </a:rPr>
              <a:t>veratrum</a:t>
            </a:r>
            <a:r>
              <a:rPr lang="en-US" sz="1800" b="1" dirty="0" smtClean="0">
                <a:solidFill>
                  <a:schemeClr val="tx1"/>
                </a:solidFill>
              </a:rPr>
              <a:t>) contains the alkaloid </a:t>
            </a:r>
            <a:endParaRPr lang="ar-IQ" sz="1800" b="1" dirty="0" smtClean="0">
              <a:solidFill>
                <a:schemeClr val="tx1"/>
              </a:solidFill>
            </a:endParaRPr>
          </a:p>
          <a:p>
            <a:pPr algn="l"/>
            <a:r>
              <a:rPr lang="en-US" sz="1800" b="1" dirty="0" err="1" smtClean="0">
                <a:solidFill>
                  <a:schemeClr val="tx1"/>
                </a:solidFill>
              </a:rPr>
              <a:t>veratraine</a:t>
            </a:r>
            <a:r>
              <a:rPr lang="en-US" sz="1800" b="1" dirty="0" smtClean="0">
                <a:solidFill>
                  <a:schemeClr val="tx1"/>
                </a:solidFill>
              </a:rPr>
              <a:t> and </a:t>
            </a:r>
            <a:r>
              <a:rPr lang="en-US" sz="1800" b="1" dirty="0" err="1" smtClean="0">
                <a:solidFill>
                  <a:schemeClr val="tx1"/>
                </a:solidFill>
              </a:rPr>
              <a:t>protoveratrine</a:t>
            </a:r>
            <a:endParaRPr lang="ar-IQ" sz="1800" b="1" dirty="0" smtClean="0">
              <a:solidFill>
                <a:schemeClr val="tx1"/>
              </a:solidFill>
            </a:endParaRPr>
          </a:p>
          <a:p>
            <a:pPr algn="l"/>
            <a:r>
              <a:rPr lang="en-US" sz="1800" b="1" dirty="0" err="1" smtClean="0">
                <a:solidFill>
                  <a:schemeClr val="tx1"/>
                </a:solidFill>
              </a:rPr>
              <a:t>Veriloid</a:t>
            </a:r>
            <a:r>
              <a:rPr lang="en-US" sz="1800" b="1" dirty="0" smtClean="0">
                <a:solidFill>
                  <a:schemeClr val="tx1"/>
                </a:solidFill>
              </a:rPr>
              <a:t> is  a mixture of </a:t>
            </a:r>
            <a:r>
              <a:rPr lang="en-US" sz="1800" b="1" dirty="0" err="1" smtClean="0">
                <a:solidFill>
                  <a:schemeClr val="tx1"/>
                </a:solidFill>
              </a:rPr>
              <a:t>veratrum</a:t>
            </a:r>
            <a:r>
              <a:rPr lang="en-US" sz="1800" b="1" dirty="0" smtClean="0">
                <a:solidFill>
                  <a:schemeClr val="tx1"/>
                </a:solidFill>
              </a:rPr>
              <a:t> </a:t>
            </a:r>
            <a:r>
              <a:rPr lang="en-US" sz="1800" b="1" dirty="0" err="1" smtClean="0">
                <a:solidFill>
                  <a:schemeClr val="tx1"/>
                </a:solidFill>
              </a:rPr>
              <a:t>alkaloid.</a:t>
            </a:r>
            <a:r>
              <a:rPr lang="en-US" sz="2000" dirty="0" err="1" smtClean="0">
                <a:solidFill>
                  <a:schemeClr val="tx1"/>
                </a:solidFill>
              </a:rPr>
              <a:t>Used</a:t>
            </a:r>
            <a:r>
              <a:rPr lang="en-US" sz="2000" dirty="0" smtClean="0">
                <a:solidFill>
                  <a:schemeClr val="tx1"/>
                </a:solidFill>
              </a:rPr>
              <a:t> as </a:t>
            </a:r>
            <a:r>
              <a:rPr lang="en-US" sz="2000" dirty="0" err="1" smtClean="0">
                <a:solidFill>
                  <a:schemeClr val="tx1"/>
                </a:solidFill>
              </a:rPr>
              <a:t>hypotensive</a:t>
            </a:r>
            <a:r>
              <a:rPr lang="en-US" sz="2000" dirty="0" smtClean="0">
                <a:solidFill>
                  <a:schemeClr val="tx1"/>
                </a:solidFill>
              </a:rPr>
              <a:t> agent</a:t>
            </a:r>
            <a:r>
              <a:rPr lang="en-US" sz="2000" dirty="0" smtClean="0"/>
              <a:t>.</a:t>
            </a:r>
          </a:p>
        </p:txBody>
      </p:sp>
      <p:sp>
        <p:nvSpPr>
          <p:cNvPr id="5" name="Title 4"/>
          <p:cNvSpPr>
            <a:spLocks noGrp="1"/>
          </p:cNvSpPr>
          <p:nvPr>
            <p:ph type="ctrTitle"/>
          </p:nvPr>
        </p:nvSpPr>
        <p:spPr>
          <a:xfrm>
            <a:off x="2555776" y="548680"/>
            <a:ext cx="5472608" cy="504055"/>
          </a:xfrm>
        </p:spPr>
        <p:txBody>
          <a:bodyPr>
            <a:normAutofit fontScale="90000"/>
          </a:bodyPr>
          <a:lstStyle/>
          <a:p>
            <a:r>
              <a:rPr lang="en-US" sz="3600" b="1" dirty="0" smtClean="0"/>
              <a:t> </a:t>
            </a:r>
            <a:r>
              <a:rPr lang="en-US" sz="3600" b="1" dirty="0" err="1" smtClean="0"/>
              <a:t>Pseudoalkaloids</a:t>
            </a:r>
            <a:r>
              <a:rPr lang="en-US" sz="2400" b="1" dirty="0" smtClean="0"/>
              <a:t/>
            </a:r>
            <a:br>
              <a:rPr lang="en-US" sz="2400" b="1" dirty="0" smtClean="0"/>
            </a:br>
            <a:r>
              <a:rPr lang="en-US" sz="2400" b="1" dirty="0" smtClean="0"/>
              <a:t>1- Steroidal alkaloids</a:t>
            </a:r>
            <a:endParaRPr lang="ar-IQ" sz="2400" b="1" dirty="0"/>
          </a:p>
        </p:txBody>
      </p:sp>
      <p:pic>
        <p:nvPicPr>
          <p:cNvPr id="15361" name="Picture 1"/>
          <p:cNvPicPr>
            <a:picLocks noChangeAspect="1" noChangeArrowheads="1"/>
          </p:cNvPicPr>
          <p:nvPr/>
        </p:nvPicPr>
        <p:blipFill>
          <a:blip r:embed="rId2" cstate="print"/>
          <a:srcRect/>
          <a:stretch>
            <a:fillRect/>
          </a:stretch>
        </p:blipFill>
        <p:spPr bwMode="auto">
          <a:xfrm>
            <a:off x="683568" y="692696"/>
            <a:ext cx="1844997" cy="2367016"/>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539552" y="3212976"/>
            <a:ext cx="1944216" cy="2916324"/>
          </a:xfrm>
          <a:prstGeom prst="rect">
            <a:avLst/>
          </a:prstGeom>
          <a:noFill/>
          <a:ln w="9525">
            <a:noFill/>
            <a:miter lim="800000"/>
            <a:headEnd/>
            <a:tailEnd/>
          </a:ln>
        </p:spPr>
      </p:pic>
      <p:pic>
        <p:nvPicPr>
          <p:cNvPr id="6" name="Picture 5"/>
          <p:cNvPicPr/>
          <p:nvPr/>
        </p:nvPicPr>
        <p:blipFill>
          <a:blip r:embed="rId4" cstate="print"/>
          <a:srcRect l="29968" t="49487" r="37179" b="21795"/>
          <a:stretch>
            <a:fillRect/>
          </a:stretch>
        </p:blipFill>
        <p:spPr bwMode="auto">
          <a:xfrm>
            <a:off x="2771800" y="3501008"/>
            <a:ext cx="4824536"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357166"/>
            <a:ext cx="7386662" cy="727071"/>
          </a:xfrm>
        </p:spPr>
        <p:txBody>
          <a:bodyPr>
            <a:normAutofit/>
          </a:bodyPr>
          <a:lstStyle/>
          <a:p>
            <a:r>
              <a:rPr lang="en-US" sz="2400" b="1" dirty="0" err="1" smtClean="0"/>
              <a:t>Verartrum</a:t>
            </a:r>
            <a:r>
              <a:rPr lang="en-US" sz="2400" b="1" dirty="0" smtClean="0"/>
              <a:t> toxicity</a:t>
            </a:r>
            <a:endParaRPr lang="en-US" sz="2400" b="1" dirty="0"/>
          </a:p>
        </p:txBody>
      </p:sp>
      <p:sp>
        <p:nvSpPr>
          <p:cNvPr id="3" name="Subtitle 2"/>
          <p:cNvSpPr>
            <a:spLocks noGrp="1"/>
          </p:cNvSpPr>
          <p:nvPr>
            <p:ph type="subTitle" idx="1"/>
          </p:nvPr>
        </p:nvSpPr>
        <p:spPr>
          <a:xfrm>
            <a:off x="1371600" y="1428736"/>
            <a:ext cx="6343672" cy="4210064"/>
          </a:xfrm>
        </p:spPr>
        <p:txBody>
          <a:bodyPr>
            <a:normAutofit fontScale="92500"/>
          </a:bodyPr>
          <a:lstStyle/>
          <a:p>
            <a:pPr algn="l"/>
            <a:r>
              <a:rPr lang="en-US" sz="2000" i="1" dirty="0" err="1" smtClean="0">
                <a:solidFill>
                  <a:schemeClr val="tx1"/>
                </a:solidFill>
              </a:rPr>
              <a:t>Veratrum</a:t>
            </a:r>
            <a:r>
              <a:rPr lang="en-US" sz="2000" dirty="0" smtClean="0">
                <a:solidFill>
                  <a:schemeClr val="tx1"/>
                </a:solidFill>
              </a:rPr>
              <a:t> species produce highly toxic steroidal alkaloids only when the plants are in active growth. During the winter months, when the plant enters its dormant stage, it degrades and metabolizes most of its toxic alkaloids. Herbalists and Native Americans who used this plant for medicinal purposes harvested the roots during the winter months when the levels of toxic constituents were at their lowest.</a:t>
            </a:r>
          </a:p>
          <a:p>
            <a:pPr algn="l"/>
            <a:r>
              <a:rPr lang="en-US" sz="2000" dirty="0" smtClean="0">
                <a:solidFill>
                  <a:schemeClr val="tx1"/>
                </a:solidFill>
              </a:rPr>
              <a:t>The roots of </a:t>
            </a:r>
            <a:r>
              <a:rPr lang="en-US" sz="2000" i="1" dirty="0" smtClean="0">
                <a:solidFill>
                  <a:schemeClr val="tx1"/>
                </a:solidFill>
              </a:rPr>
              <a:t>V. </a:t>
            </a:r>
            <a:r>
              <a:rPr lang="en-US" sz="2000" i="1" dirty="0" err="1" smtClean="0">
                <a:solidFill>
                  <a:schemeClr val="tx1"/>
                </a:solidFill>
              </a:rPr>
              <a:t>nigrum</a:t>
            </a:r>
            <a:r>
              <a:rPr lang="en-US" sz="2000" dirty="0" smtClean="0">
                <a:solidFill>
                  <a:schemeClr val="tx1"/>
                </a:solidFill>
              </a:rPr>
              <a:t> and </a:t>
            </a:r>
            <a:r>
              <a:rPr lang="en-US" sz="2000" i="1" dirty="0" smtClean="0">
                <a:solidFill>
                  <a:schemeClr val="tx1"/>
                </a:solidFill>
              </a:rPr>
              <a:t>V. </a:t>
            </a:r>
            <a:r>
              <a:rPr lang="en-US" sz="2000" i="1" dirty="0" err="1" smtClean="0">
                <a:solidFill>
                  <a:schemeClr val="tx1"/>
                </a:solidFill>
              </a:rPr>
              <a:t>schindleri</a:t>
            </a:r>
            <a:r>
              <a:rPr lang="en-US" sz="2000" dirty="0" smtClean="0">
                <a:solidFill>
                  <a:schemeClr val="tx1"/>
                </a:solidFill>
              </a:rPr>
              <a:t> have been used in Chinese herbalist (where plants of this genus are known as "</a:t>
            </a:r>
            <a:r>
              <a:rPr lang="en-US" sz="2000" dirty="0" err="1" smtClean="0">
                <a:solidFill>
                  <a:schemeClr val="tx1"/>
                </a:solidFill>
              </a:rPr>
              <a:t>li</a:t>
            </a:r>
            <a:r>
              <a:rPr lang="en-US" sz="2000" dirty="0" smtClean="0">
                <a:solidFill>
                  <a:schemeClr val="tx1"/>
                </a:solidFill>
              </a:rPr>
              <a:t> </a:t>
            </a:r>
            <a:r>
              <a:rPr lang="en-US" sz="2000" dirty="0" err="1" smtClean="0">
                <a:solidFill>
                  <a:schemeClr val="tx1"/>
                </a:solidFill>
              </a:rPr>
              <a:t>lu</a:t>
            </a:r>
            <a:r>
              <a:rPr lang="en-US" sz="2000" dirty="0" smtClean="0">
                <a:solidFill>
                  <a:schemeClr val="tx1"/>
                </a:solidFill>
              </a:rPr>
              <a:t> </a:t>
            </a:r>
            <a:r>
              <a:rPr lang="en-US" sz="2000" dirty="0" smtClean="0">
                <a:solidFill>
                  <a:schemeClr val="tx1"/>
                </a:solidFill>
              </a:rPr>
              <a:t> </a:t>
            </a:r>
            <a:r>
              <a:rPr lang="en-US" sz="2000" dirty="0" smtClean="0">
                <a:solidFill>
                  <a:schemeClr val="tx1"/>
                </a:solidFill>
              </a:rPr>
              <a:t>is used internally as a powerful emetic of last resort, and topically to kill external parasites, treat </a:t>
            </a:r>
            <a:r>
              <a:rPr lang="en-US" sz="2000" dirty="0" err="1" smtClean="0">
                <a:solidFill>
                  <a:schemeClr val="tx1"/>
                </a:solidFill>
              </a:rPr>
              <a:t>tinea</a:t>
            </a:r>
            <a:r>
              <a:rPr lang="en-US" sz="2000" dirty="0" smtClean="0">
                <a:solidFill>
                  <a:schemeClr val="tx1"/>
                </a:solidFill>
              </a:rPr>
              <a:t> and stop itching.. Some herbalists refuse to prescribe </a:t>
            </a:r>
            <a:r>
              <a:rPr lang="en-US" sz="2000" dirty="0" err="1" smtClean="0">
                <a:solidFill>
                  <a:schemeClr val="tx1"/>
                </a:solidFill>
              </a:rPr>
              <a:t>li</a:t>
            </a:r>
            <a:r>
              <a:rPr lang="en-US" sz="2000" dirty="0" smtClean="0">
                <a:solidFill>
                  <a:schemeClr val="tx1"/>
                </a:solidFill>
              </a:rPr>
              <a:t> </a:t>
            </a:r>
            <a:r>
              <a:rPr lang="en-US" sz="2000" dirty="0" err="1" smtClean="0">
                <a:solidFill>
                  <a:schemeClr val="tx1"/>
                </a:solidFill>
              </a:rPr>
              <a:t>lu</a:t>
            </a:r>
            <a:r>
              <a:rPr lang="en-US" sz="2000" dirty="0" smtClean="0">
                <a:solidFill>
                  <a:schemeClr val="tx1"/>
                </a:solidFill>
              </a:rPr>
              <a:t> internally, citing the extreme difficulty in preparing a safe and effective dosage</a:t>
            </a:r>
          </a:p>
          <a:p>
            <a:pPr algn="l"/>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850106"/>
          </a:xfrm>
        </p:spPr>
        <p:txBody>
          <a:bodyPr>
            <a:normAutofit/>
          </a:bodyPr>
          <a:lstStyle/>
          <a:p>
            <a:r>
              <a:rPr lang="en-GB" sz="3200" dirty="0" err="1" smtClean="0"/>
              <a:t>Solanum</a:t>
            </a:r>
            <a:r>
              <a:rPr lang="en-GB" sz="3200" dirty="0" smtClean="0"/>
              <a:t> alkaloids</a:t>
            </a:r>
            <a:endParaRPr lang="en-US" sz="3200" dirty="0"/>
          </a:p>
        </p:txBody>
      </p:sp>
      <p:pic>
        <p:nvPicPr>
          <p:cNvPr id="4" name="Picture 3"/>
          <p:cNvPicPr/>
          <p:nvPr/>
        </p:nvPicPr>
        <p:blipFill>
          <a:blip r:embed="rId2" cstate="print"/>
          <a:srcRect l="23237" t="39275" r="29968" b="30769"/>
          <a:stretch>
            <a:fillRect/>
          </a:stretch>
        </p:blipFill>
        <p:spPr bwMode="auto">
          <a:xfrm>
            <a:off x="1331640" y="1988840"/>
            <a:ext cx="7128792" cy="4032448"/>
          </a:xfrm>
          <a:prstGeom prst="rect">
            <a:avLst/>
          </a:prstGeom>
          <a:noFill/>
          <a:ln w="9525">
            <a:noFill/>
            <a:miter lim="800000"/>
            <a:headEnd/>
            <a:tailEnd/>
          </a:ln>
        </p:spPr>
      </p:pic>
      <p:sp>
        <p:nvSpPr>
          <p:cNvPr id="5" name="Rectangle 4"/>
          <p:cNvSpPr/>
          <p:nvPr/>
        </p:nvSpPr>
        <p:spPr>
          <a:xfrm>
            <a:off x="1115616" y="908720"/>
            <a:ext cx="7272808" cy="923330"/>
          </a:xfrm>
          <a:prstGeom prst="rect">
            <a:avLst/>
          </a:prstGeom>
        </p:spPr>
        <p:txBody>
          <a:bodyPr wrap="square">
            <a:spAutoFit/>
          </a:bodyPr>
          <a:lstStyle/>
          <a:p>
            <a:pPr algn="l" rtl="0"/>
            <a:r>
              <a:rPr lang="en-US" b="1" dirty="0" smtClean="0"/>
              <a:t>A good number of plants belonging to the natural order </a:t>
            </a:r>
            <a:r>
              <a:rPr lang="en-US" b="1" i="1" dirty="0" err="1" smtClean="0"/>
              <a:t>Solanaceae</a:t>
            </a:r>
            <a:r>
              <a:rPr lang="en-US" b="1" i="1" dirty="0" smtClean="0"/>
              <a:t> have been found to accumulate </a:t>
            </a:r>
            <a:r>
              <a:rPr lang="en-US" b="1" dirty="0" err="1" smtClean="0"/>
              <a:t>favourably</a:t>
            </a:r>
            <a:r>
              <a:rPr lang="en-US" b="1" dirty="0" smtClean="0"/>
              <a:t> several steroidal alkaloids based on a </a:t>
            </a:r>
            <a:r>
              <a:rPr lang="en-US" b="1" i="1" dirty="0" smtClean="0"/>
              <a:t>C27 </a:t>
            </a:r>
            <a:r>
              <a:rPr lang="en-US" b="1" i="1" dirty="0" err="1" smtClean="0"/>
              <a:t>cholestane</a:t>
            </a:r>
            <a:r>
              <a:rPr lang="en-US" b="1" i="1" dirty="0" smtClean="0"/>
              <a:t> skeleton, such as: </a:t>
            </a:r>
            <a:r>
              <a:rPr lang="en-US" b="1" i="1" dirty="0" err="1" smtClean="0"/>
              <a:t>solasodine</a:t>
            </a:r>
            <a:r>
              <a:rPr lang="en-US" b="1" i="1" dirty="0" smtClean="0"/>
              <a:t>,</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922114"/>
          </a:xfrm>
        </p:spPr>
        <p:txBody>
          <a:bodyPr>
            <a:normAutofit/>
          </a:bodyPr>
          <a:lstStyle/>
          <a:p>
            <a:r>
              <a:rPr lang="en-GB" sz="3200" dirty="0" err="1" smtClean="0"/>
              <a:t>solanidine</a:t>
            </a:r>
            <a:endParaRPr lang="en-US" sz="3200" dirty="0"/>
          </a:p>
        </p:txBody>
      </p:sp>
      <p:pic>
        <p:nvPicPr>
          <p:cNvPr id="3" name="Picture 2"/>
          <p:cNvPicPr/>
          <p:nvPr/>
        </p:nvPicPr>
        <p:blipFill>
          <a:blip r:embed="rId2" cstate="print"/>
          <a:srcRect l="23878" t="27436" r="29487" b="44359"/>
          <a:stretch>
            <a:fillRect/>
          </a:stretch>
        </p:blipFill>
        <p:spPr bwMode="auto">
          <a:xfrm>
            <a:off x="611560" y="1196752"/>
            <a:ext cx="8352928"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TotalTime>
  <Words>606</Words>
  <Application>Microsoft Office PowerPoint</Application>
  <PresentationFormat>عرض على الشاشة (3:4)‏</PresentationFormat>
  <Paragraphs>47</Paragraphs>
  <Slides>14</Slides>
  <Notes>2</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Office Theme</vt:lpstr>
      <vt:lpstr>Pharmacognosy Alkaloids</vt:lpstr>
      <vt:lpstr>Purine alkaloids</vt:lpstr>
      <vt:lpstr>Caffeine</vt:lpstr>
      <vt:lpstr>Lupinane alkaloid</vt:lpstr>
      <vt:lpstr>Biosynthesis of sparteine</vt:lpstr>
      <vt:lpstr> Pseudoalkaloids 1- Steroidal alkaloids</vt:lpstr>
      <vt:lpstr>Verartrum toxicity</vt:lpstr>
      <vt:lpstr>Solanum alkaloids</vt:lpstr>
      <vt:lpstr>solanidine</vt:lpstr>
      <vt:lpstr>Solanum alkaloids</vt:lpstr>
      <vt:lpstr>Pseudo alkaloids</vt:lpstr>
      <vt:lpstr>Aconitine is ester of aconine</vt:lpstr>
      <vt:lpstr>Biosynthesis of aconite alkaloids</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Pharmacognosy Alkaloids</dc:title>
  <dc:creator>First Processor</dc:creator>
  <cp:lastModifiedBy>First Processor</cp:lastModifiedBy>
  <cp:revision>4</cp:revision>
  <dcterms:created xsi:type="dcterms:W3CDTF">2016-03-07T18:41:42Z</dcterms:created>
  <dcterms:modified xsi:type="dcterms:W3CDTF">2017-03-28T22:27:34Z</dcterms:modified>
</cp:coreProperties>
</file>