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98" r:id="rId2"/>
    <p:sldId id="284" r:id="rId3"/>
    <p:sldId id="285" r:id="rId4"/>
    <p:sldId id="294" r:id="rId5"/>
    <p:sldId id="286" r:id="rId6"/>
    <p:sldId id="287" r:id="rId7"/>
    <p:sldId id="288" r:id="rId8"/>
    <p:sldId id="289" r:id="rId9"/>
    <p:sldId id="290" r:id="rId10"/>
    <p:sldId id="291" r:id="rId11"/>
    <p:sldId id="296" r:id="rId12"/>
    <p:sldId id="292" r:id="rId13"/>
    <p:sldId id="293" r:id="rId14"/>
    <p:sldId id="297"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38" autoAdjust="0"/>
    <p:restoredTop sz="90053" autoAdjust="0"/>
  </p:normalViewPr>
  <p:slideViewPr>
    <p:cSldViewPr>
      <p:cViewPr varScale="1">
        <p:scale>
          <a:sx n="65" d="100"/>
          <a:sy n="65" d="100"/>
        </p:scale>
        <p:origin x="-153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B1BC3C1-F595-4A9E-8A33-7109B16B83AC}" type="datetimeFigureOut">
              <a:rPr lang="ar-IQ" smtClean="0"/>
              <a:pPr/>
              <a:t>14/06/1438</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88617EE-0D88-4660-8123-5A6072F833FF}" type="slidenum">
              <a:rPr lang="ar-IQ" smtClean="0"/>
              <a:pPr/>
              <a:t>‹#›</a:t>
            </a:fld>
            <a:endParaRPr lang="ar-IQ"/>
          </a:p>
        </p:txBody>
      </p:sp>
    </p:spTree>
    <p:extLst>
      <p:ext uri="{BB962C8B-B14F-4D97-AF65-F5344CB8AC3E}">
        <p14:creationId xmlns:p14="http://schemas.microsoft.com/office/powerpoint/2010/main" xmlns="" val="34621097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 </a:t>
            </a:r>
            <a:endParaRPr lang="ar-IQ" dirty="0"/>
          </a:p>
        </p:txBody>
      </p:sp>
      <p:sp>
        <p:nvSpPr>
          <p:cNvPr id="4" name="Slide Number Placeholder 3"/>
          <p:cNvSpPr>
            <a:spLocks noGrp="1"/>
          </p:cNvSpPr>
          <p:nvPr>
            <p:ph type="sldNum" sz="quarter" idx="10"/>
          </p:nvPr>
        </p:nvSpPr>
        <p:spPr/>
        <p:txBody>
          <a:bodyPr/>
          <a:lstStyle/>
          <a:p>
            <a:fld id="{A88617EE-0D88-4660-8123-5A6072F833FF}" type="slidenum">
              <a:rPr lang="ar-IQ" smtClean="0"/>
              <a:pPr/>
              <a:t>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14/06/1438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14/06/1438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laniel.free.fr/INDEXES/GraphicsIndex/COCA/COCA.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2.jpeg"/><Relationship Id="rId7" Type="http://schemas.openxmlformats.org/officeDocument/2006/relationships/hyperlink" Target="http://images.google.co.uk/imgres?imgurl=http://static.howstuffworks.com/gif/crack-15.jpg&amp;imgrefurl=http://health.howstuffworks.com/crack.htm&amp;h=319&amp;w=400&amp;sz=30&amp;hl=en&amp;start=7&amp;um=1&amp;tbnid=qLyHwHMUfz4gVM:&amp;tbnh=99&amp;tbnw=124&amp;prev=/images?q=crack+cocaine&amp;ndsp=20&amp;svnum=10&amp;um=1&amp;hl=en&amp;rls=HPEA,HPEA:2005-01,HPEA:en&amp;sa=N" TargetMode="External"/><Relationship Id="rId2" Type="http://schemas.openxmlformats.org/officeDocument/2006/relationships/image" Target="../media/image11.jpeg"/><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hyperlink" Target="http://images.google.co.uk/imgres?imgurl=http://www.metrodrug.org/images/cocaine.jpg&amp;imgrefurl=http://www.metrodrug.org/cocaine.php&amp;h=267&amp;w=400&amp;sz=66&amp;hl=en&amp;start=2&amp;um=1&amp;tbnid=dY0atwmISTssiM:&amp;tbnh=83&amp;tbnw=124&amp;prev=/images?q=cocaine&amp;svnum=10&amp;um=1&amp;hl=en&amp;rls=HPEA,HPEA:2005-01,HPEA:en&amp;sa=N" TargetMode="Externa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n.wikipedia.org/wiki/Image:Oli.JP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Pharmacognosy</a:t>
            </a:r>
            <a:r>
              <a:rPr lang="en-US" dirty="0" smtClean="0"/>
              <a:t/>
            </a:r>
            <a:br>
              <a:rPr lang="en-US" dirty="0" smtClean="0"/>
            </a:br>
            <a:r>
              <a:rPr lang="en-US" dirty="0" smtClean="0"/>
              <a:t>Alkaloids</a:t>
            </a:r>
            <a:endParaRPr lang="ar-IQ" dirty="0"/>
          </a:p>
        </p:txBody>
      </p:sp>
      <p:sp>
        <p:nvSpPr>
          <p:cNvPr id="3" name="Subtitle 2"/>
          <p:cNvSpPr>
            <a:spLocks noGrp="1"/>
          </p:cNvSpPr>
          <p:nvPr>
            <p:ph type="subTitle" idx="1"/>
          </p:nvPr>
        </p:nvSpPr>
        <p:spPr/>
        <p:txBody>
          <a:bodyPr/>
          <a:lstStyle/>
          <a:p>
            <a:r>
              <a:rPr lang="en-US" dirty="0" err="1" smtClean="0"/>
              <a:t>Lec</a:t>
            </a:r>
            <a:r>
              <a:rPr lang="en-US" dirty="0" smtClean="0"/>
              <a:t> 7</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04664"/>
            <a:ext cx="7270576" cy="794519"/>
          </a:xfrm>
        </p:spPr>
        <p:txBody>
          <a:bodyPr>
            <a:normAutofit/>
          </a:bodyPr>
          <a:lstStyle/>
          <a:p>
            <a:r>
              <a:rPr lang="en-GB" sz="2400" b="1" dirty="0" smtClean="0"/>
              <a:t>Coca: </a:t>
            </a:r>
            <a:r>
              <a:rPr lang="en-GB" sz="2400" b="1" i="1" dirty="0" err="1" smtClean="0"/>
              <a:t>Erythroxylum</a:t>
            </a:r>
            <a:r>
              <a:rPr lang="en-GB" sz="2400" b="1" i="1" dirty="0" smtClean="0"/>
              <a:t> coca</a:t>
            </a:r>
            <a:endParaRPr lang="ar-IQ" sz="2400" b="1" dirty="0"/>
          </a:p>
        </p:txBody>
      </p:sp>
      <p:sp>
        <p:nvSpPr>
          <p:cNvPr id="3" name="Subtitle 2"/>
          <p:cNvSpPr>
            <a:spLocks noGrp="1"/>
          </p:cNvSpPr>
          <p:nvPr>
            <p:ph type="subTitle" idx="1"/>
          </p:nvPr>
        </p:nvSpPr>
        <p:spPr>
          <a:xfrm>
            <a:off x="1403648" y="2996952"/>
            <a:ext cx="6264696" cy="2952328"/>
          </a:xfrm>
        </p:spPr>
        <p:txBody>
          <a:bodyPr>
            <a:normAutofit/>
          </a:bodyPr>
          <a:lstStyle/>
          <a:p>
            <a:pPr>
              <a:spcBef>
                <a:spcPct val="50000"/>
              </a:spcBef>
            </a:pPr>
            <a:r>
              <a:rPr lang="en-GB" sz="2000" dirty="0" smtClean="0">
                <a:solidFill>
                  <a:schemeClr val="tx1"/>
                </a:solidFill>
              </a:rPr>
              <a:t>Cocaine occurs in the leaf as the free base – but this is not very stable so it is extracted using a dilute acid, to form the salt – and this is the form used pharmaceutically (e.g. cocaine hydrochloride)</a:t>
            </a:r>
          </a:p>
          <a:p>
            <a:pPr>
              <a:spcBef>
                <a:spcPct val="50000"/>
              </a:spcBef>
            </a:pPr>
            <a:r>
              <a:rPr lang="en-GB" sz="2000" dirty="0" smtClean="0">
                <a:solidFill>
                  <a:schemeClr val="tx1"/>
                </a:solidFill>
              </a:rPr>
              <a:t>It may later be converted back into the free base form because absorption is much faster for non-ionic (i.e. </a:t>
            </a:r>
            <a:r>
              <a:rPr lang="en-GB" sz="2000" dirty="0" err="1" smtClean="0">
                <a:solidFill>
                  <a:schemeClr val="tx1"/>
                </a:solidFill>
              </a:rPr>
              <a:t>lipophilic</a:t>
            </a:r>
            <a:r>
              <a:rPr lang="en-GB" sz="2000" dirty="0" smtClean="0">
                <a:solidFill>
                  <a:schemeClr val="tx1"/>
                </a:solidFill>
              </a:rPr>
              <a:t>) substances </a:t>
            </a:r>
          </a:p>
          <a:p>
            <a:endParaRPr lang="ar-IQ" sz="2000" dirty="0">
              <a:solidFill>
                <a:schemeClr val="tx1"/>
              </a:solidFill>
            </a:endParaRPr>
          </a:p>
        </p:txBody>
      </p:sp>
      <p:pic>
        <p:nvPicPr>
          <p:cNvPr id="4" name="Picture 6" descr="CloseUpRainOK400">
            <a:hlinkClick r:id="rId2"/>
          </p:cNvPr>
          <p:cNvPicPr>
            <a:picLocks noChangeAspect="1" noChangeArrowheads="1"/>
          </p:cNvPicPr>
          <p:nvPr/>
        </p:nvPicPr>
        <p:blipFill>
          <a:blip r:embed="rId3" cstate="print"/>
          <a:srcRect/>
          <a:stretch>
            <a:fillRect/>
          </a:stretch>
        </p:blipFill>
        <p:spPr bwMode="auto">
          <a:xfrm>
            <a:off x="899592" y="1196752"/>
            <a:ext cx="2351231"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48680"/>
            <a:ext cx="7486600" cy="650503"/>
          </a:xfrm>
        </p:spPr>
        <p:txBody>
          <a:bodyPr>
            <a:normAutofit/>
          </a:bodyPr>
          <a:lstStyle/>
          <a:p>
            <a:r>
              <a:rPr lang="en-US" sz="2400" dirty="0" smtClean="0"/>
              <a:t>Cocaine</a:t>
            </a:r>
            <a:endParaRPr lang="ar-IQ" sz="2400" dirty="0"/>
          </a:p>
        </p:txBody>
      </p:sp>
      <p:sp>
        <p:nvSpPr>
          <p:cNvPr id="3" name="Subtitle 2"/>
          <p:cNvSpPr>
            <a:spLocks noGrp="1"/>
          </p:cNvSpPr>
          <p:nvPr>
            <p:ph type="subTitle" idx="1"/>
          </p:nvPr>
        </p:nvSpPr>
        <p:spPr>
          <a:xfrm>
            <a:off x="1371600" y="1340768"/>
            <a:ext cx="6008712" cy="4298032"/>
          </a:xfrm>
        </p:spPr>
        <p:txBody>
          <a:bodyPr>
            <a:normAutofit/>
          </a:bodyPr>
          <a:lstStyle/>
          <a:p>
            <a:r>
              <a:rPr lang="ar-IQ" sz="2000" dirty="0" smtClean="0"/>
              <a:t> </a:t>
            </a:r>
            <a:r>
              <a:rPr lang="en-US" sz="2000" dirty="0" smtClean="0">
                <a:solidFill>
                  <a:schemeClr val="tx1"/>
                </a:solidFill>
              </a:rPr>
              <a:t>Prepared </a:t>
            </a:r>
            <a:r>
              <a:rPr lang="en-US" sz="2000" dirty="0" err="1" smtClean="0">
                <a:solidFill>
                  <a:schemeClr val="tx1"/>
                </a:solidFill>
              </a:rPr>
              <a:t>semisynthetically</a:t>
            </a:r>
            <a:r>
              <a:rPr lang="en-US" sz="2000" dirty="0" smtClean="0">
                <a:solidFill>
                  <a:schemeClr val="tx1"/>
                </a:solidFill>
              </a:rPr>
              <a:t> from of </a:t>
            </a:r>
            <a:r>
              <a:rPr lang="en-US" sz="2000" dirty="0" err="1" smtClean="0">
                <a:solidFill>
                  <a:schemeClr val="tx1"/>
                </a:solidFill>
              </a:rPr>
              <a:t>ecgonine</a:t>
            </a:r>
            <a:endParaRPr lang="ar-IQ" sz="2000" dirty="0" smtClean="0">
              <a:solidFill>
                <a:schemeClr val="tx1"/>
              </a:solidFill>
            </a:endParaRPr>
          </a:p>
          <a:p>
            <a:r>
              <a:rPr lang="en-US" sz="2000" dirty="0" smtClean="0">
                <a:solidFill>
                  <a:schemeClr val="tx1"/>
                </a:solidFill>
              </a:rPr>
              <a:t>Adrenergic stimulant, local </a:t>
            </a:r>
            <a:r>
              <a:rPr lang="en-US" sz="2000" dirty="0" err="1" smtClean="0">
                <a:solidFill>
                  <a:schemeClr val="tx1"/>
                </a:solidFill>
              </a:rPr>
              <a:t>ansthetic</a:t>
            </a:r>
            <a:r>
              <a:rPr lang="en-US" sz="2000" dirty="0" smtClean="0">
                <a:solidFill>
                  <a:schemeClr val="tx1"/>
                </a:solidFill>
              </a:rPr>
              <a:t> cause addiction</a:t>
            </a:r>
            <a:endParaRPr lang="ar-IQ" sz="2000" dirty="0" smtClean="0">
              <a:solidFill>
                <a:schemeClr val="tx1"/>
              </a:solidFill>
            </a:endParaRPr>
          </a:p>
          <a:p>
            <a:endParaRPr lang="ar-IQ" sz="2000" dirty="0" smtClean="0"/>
          </a:p>
          <a:p>
            <a:endParaRPr lang="en-US" sz="2000" dirty="0" smtClean="0"/>
          </a:p>
          <a:p>
            <a:endParaRPr lang="ar-IQ" sz="2000" dirty="0"/>
          </a:p>
        </p:txBody>
      </p:sp>
      <p:graphicFrame>
        <p:nvGraphicFramePr>
          <p:cNvPr id="43010" name="Object 2"/>
          <p:cNvGraphicFramePr>
            <a:graphicFrameLocks noChangeAspect="1"/>
          </p:cNvGraphicFramePr>
          <p:nvPr/>
        </p:nvGraphicFramePr>
        <p:xfrm>
          <a:off x="1547663" y="2276872"/>
          <a:ext cx="6170687" cy="3795613"/>
        </p:xfrm>
        <a:graphic>
          <a:graphicData uri="http://schemas.openxmlformats.org/presentationml/2006/ole">
            <p:oleObj spid="_x0000_s43011" name="CS ChemDraw Drawing" r:id="rId3" imgW="3909851" imgH="2404617" progId="">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92696"/>
            <a:ext cx="7486600" cy="722511"/>
          </a:xfrm>
        </p:spPr>
        <p:txBody>
          <a:bodyPr>
            <a:normAutofit/>
          </a:bodyPr>
          <a:lstStyle/>
          <a:p>
            <a:r>
              <a:rPr lang="en-GB" sz="2400" b="1" dirty="0" smtClean="0"/>
              <a:t>Alkaloid chemistry: crack cocaine </a:t>
            </a:r>
            <a:endParaRPr lang="ar-IQ" sz="2400" dirty="0"/>
          </a:p>
        </p:txBody>
      </p:sp>
      <p:sp>
        <p:nvSpPr>
          <p:cNvPr id="3" name="Subtitle 2"/>
          <p:cNvSpPr>
            <a:spLocks noGrp="1"/>
          </p:cNvSpPr>
          <p:nvPr>
            <p:ph type="subTitle" idx="1"/>
          </p:nvPr>
        </p:nvSpPr>
        <p:spPr>
          <a:xfrm>
            <a:off x="1371600" y="1484784"/>
            <a:ext cx="6368752" cy="4154016"/>
          </a:xfrm>
        </p:spPr>
        <p:txBody>
          <a:bodyPr>
            <a:normAutofit lnSpcReduction="10000"/>
          </a:bodyPr>
          <a:lstStyle/>
          <a:p>
            <a:pPr>
              <a:lnSpc>
                <a:spcPct val="90000"/>
              </a:lnSpc>
            </a:pPr>
            <a:r>
              <a:rPr lang="en-GB" sz="2000" dirty="0" smtClean="0">
                <a:solidFill>
                  <a:schemeClr val="tx1"/>
                </a:solidFill>
              </a:rPr>
              <a:t>Base (alkaloid) + acid </a:t>
            </a:r>
            <a:r>
              <a:rPr lang="en-GB" sz="2000" dirty="0" smtClean="0">
                <a:solidFill>
                  <a:schemeClr val="tx1"/>
                </a:solidFill>
                <a:sym typeface="Symbol" pitchFamily="18" charset="2"/>
              </a:rPr>
              <a:t></a:t>
            </a:r>
            <a:r>
              <a:rPr lang="en-GB" sz="2000" dirty="0" smtClean="0">
                <a:solidFill>
                  <a:schemeClr val="tx1"/>
                </a:solidFill>
              </a:rPr>
              <a:t> alkaloid salt + water</a:t>
            </a:r>
          </a:p>
          <a:p>
            <a:pPr>
              <a:lnSpc>
                <a:spcPct val="90000"/>
              </a:lnSpc>
            </a:pPr>
            <a:r>
              <a:rPr lang="en-GB" sz="2000" dirty="0" smtClean="0">
                <a:solidFill>
                  <a:schemeClr val="tx1"/>
                </a:solidFill>
              </a:rPr>
              <a:t>e.g. Morphine + sulphuric acid </a:t>
            </a:r>
            <a:r>
              <a:rPr lang="en-GB" sz="2000" dirty="0" smtClean="0">
                <a:solidFill>
                  <a:schemeClr val="tx1"/>
                </a:solidFill>
                <a:sym typeface="Symbol" pitchFamily="18" charset="2"/>
              </a:rPr>
              <a:t> morphine sulphate + water</a:t>
            </a:r>
            <a:endParaRPr lang="en-GB" sz="2000" dirty="0" smtClean="0">
              <a:solidFill>
                <a:schemeClr val="tx1"/>
              </a:solidFill>
            </a:endParaRPr>
          </a:p>
          <a:p>
            <a:pPr>
              <a:lnSpc>
                <a:spcPct val="90000"/>
              </a:lnSpc>
            </a:pPr>
            <a:r>
              <a:rPr lang="en-GB" sz="2000" dirty="0" smtClean="0">
                <a:solidFill>
                  <a:schemeClr val="tx1"/>
                </a:solidFill>
              </a:rPr>
              <a:t>Cocaine base + </a:t>
            </a:r>
            <a:r>
              <a:rPr lang="en-GB" sz="2000" dirty="0" err="1" smtClean="0">
                <a:solidFill>
                  <a:schemeClr val="tx1"/>
                </a:solidFill>
              </a:rPr>
              <a:t>HCl</a:t>
            </a:r>
            <a:r>
              <a:rPr lang="en-GB" sz="2000" dirty="0" smtClean="0">
                <a:solidFill>
                  <a:schemeClr val="tx1"/>
                </a:solidFill>
              </a:rPr>
              <a:t> </a:t>
            </a:r>
            <a:r>
              <a:rPr lang="en-GB" sz="2000" dirty="0" smtClean="0">
                <a:solidFill>
                  <a:schemeClr val="tx1"/>
                </a:solidFill>
                <a:sym typeface="Symbol" pitchFamily="18" charset="2"/>
              </a:rPr>
              <a:t></a:t>
            </a:r>
            <a:r>
              <a:rPr lang="en-GB" sz="2000" dirty="0" smtClean="0">
                <a:solidFill>
                  <a:schemeClr val="tx1"/>
                </a:solidFill>
              </a:rPr>
              <a:t> cocaine </a:t>
            </a:r>
            <a:r>
              <a:rPr lang="en-GB" sz="2000" dirty="0" err="1" smtClean="0">
                <a:solidFill>
                  <a:schemeClr val="tx1"/>
                </a:solidFill>
              </a:rPr>
              <a:t>HCl</a:t>
            </a:r>
            <a:r>
              <a:rPr lang="en-GB" sz="2000" dirty="0" smtClean="0">
                <a:solidFill>
                  <a:schemeClr val="tx1"/>
                </a:solidFill>
              </a:rPr>
              <a:t> + water</a:t>
            </a:r>
          </a:p>
          <a:p>
            <a:pPr>
              <a:lnSpc>
                <a:spcPct val="90000"/>
              </a:lnSpc>
            </a:pPr>
            <a:r>
              <a:rPr lang="en-GB" sz="2000" dirty="0" smtClean="0">
                <a:solidFill>
                  <a:schemeClr val="tx1"/>
                </a:solidFill>
              </a:rPr>
              <a:t>But a weak acid or base is displaced by a stronger one….. so </a:t>
            </a:r>
          </a:p>
          <a:p>
            <a:pPr>
              <a:lnSpc>
                <a:spcPct val="90000"/>
              </a:lnSpc>
            </a:pPr>
            <a:r>
              <a:rPr lang="en-GB" sz="2000" dirty="0" smtClean="0">
                <a:solidFill>
                  <a:schemeClr val="tx1"/>
                </a:solidFill>
              </a:rPr>
              <a:t>Cocaine </a:t>
            </a:r>
            <a:r>
              <a:rPr lang="en-GB" sz="2000" dirty="0" err="1" smtClean="0">
                <a:solidFill>
                  <a:schemeClr val="tx1"/>
                </a:solidFill>
              </a:rPr>
              <a:t>HCl</a:t>
            </a:r>
            <a:r>
              <a:rPr lang="en-GB" sz="2000" dirty="0" smtClean="0">
                <a:solidFill>
                  <a:schemeClr val="tx1"/>
                </a:solidFill>
              </a:rPr>
              <a:t> + stronger alkali (e.g. NaHCO</a:t>
            </a:r>
            <a:r>
              <a:rPr lang="en-GB" sz="2000" baseline="-25000" dirty="0" smtClean="0">
                <a:solidFill>
                  <a:schemeClr val="tx1"/>
                </a:solidFill>
              </a:rPr>
              <a:t>3</a:t>
            </a:r>
            <a:r>
              <a:rPr lang="en-GB" sz="2000" dirty="0" smtClean="0">
                <a:solidFill>
                  <a:schemeClr val="tx1"/>
                </a:solidFill>
              </a:rPr>
              <a:t>) </a:t>
            </a:r>
            <a:r>
              <a:rPr lang="en-GB" sz="2000" dirty="0" smtClean="0">
                <a:solidFill>
                  <a:schemeClr val="tx1"/>
                </a:solidFill>
                <a:sym typeface="Symbol" pitchFamily="18" charset="2"/>
              </a:rPr>
              <a:t> cocaine base (</a:t>
            </a:r>
            <a:r>
              <a:rPr lang="en-GB" sz="2000" dirty="0" smtClean="0">
                <a:solidFill>
                  <a:schemeClr val="tx1"/>
                </a:solidFill>
              </a:rPr>
              <a:t>crack) + salts + water</a:t>
            </a:r>
          </a:p>
          <a:p>
            <a:pPr>
              <a:lnSpc>
                <a:spcPct val="90000"/>
              </a:lnSpc>
            </a:pPr>
            <a:r>
              <a:rPr lang="en-GB" sz="2000" dirty="0" smtClean="0">
                <a:solidFill>
                  <a:schemeClr val="tx1"/>
                </a:solidFill>
              </a:rPr>
              <a:t>To make crack, ‘powder’ </a:t>
            </a:r>
            <a:r>
              <a:rPr lang="en-GB" sz="2000" smtClean="0">
                <a:solidFill>
                  <a:schemeClr val="tx1"/>
                </a:solidFill>
              </a:rPr>
              <a:t>cocaine </a:t>
            </a:r>
            <a:r>
              <a:rPr lang="en-GB" sz="2000" smtClean="0">
                <a:solidFill>
                  <a:schemeClr val="tx1"/>
                </a:solidFill>
              </a:rPr>
              <a:t> </a:t>
            </a:r>
            <a:r>
              <a:rPr lang="en-GB" sz="2000" dirty="0" smtClean="0">
                <a:solidFill>
                  <a:schemeClr val="tx1"/>
                </a:solidFill>
              </a:rPr>
              <a:t>the </a:t>
            </a:r>
            <a:r>
              <a:rPr lang="en-GB" sz="2000" dirty="0" smtClean="0">
                <a:solidFill>
                  <a:schemeClr val="tx1"/>
                </a:solidFill>
              </a:rPr>
              <a:t>salt is </a:t>
            </a:r>
            <a:r>
              <a:rPr lang="en-GB" sz="2000" dirty="0" smtClean="0">
                <a:solidFill>
                  <a:schemeClr val="tx1"/>
                </a:solidFill>
              </a:rPr>
              <a:t>dissolved in a mixture of water and either ammonia or sodium bicarbonate (baking soda) added. The mixture is boiled to separate out the solid, and then it's cooled. The solid is then dried and cut up into small nuggets, or "rocks." </a:t>
            </a:r>
          </a:p>
          <a:p>
            <a:pPr>
              <a:lnSpc>
                <a:spcPct val="90000"/>
              </a:lnSpc>
            </a:pPr>
            <a:r>
              <a:rPr lang="en-GB" sz="2000" dirty="0" smtClean="0">
                <a:solidFill>
                  <a:schemeClr val="tx1"/>
                </a:solidFill>
              </a:rPr>
              <a:t>Although crack cocaine is a form of non-ionic cocaine, because production doesn't require the use of flammable solvents, it is safer to make than ‘freebase’</a:t>
            </a:r>
          </a:p>
          <a:p>
            <a:endParaRPr lang="ar-IQ"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620688"/>
            <a:ext cx="7198568" cy="578495"/>
          </a:xfrm>
        </p:spPr>
        <p:txBody>
          <a:bodyPr>
            <a:normAutofit fontScale="90000"/>
          </a:bodyPr>
          <a:lstStyle/>
          <a:p>
            <a:r>
              <a:rPr lang="en-GB" sz="2400" b="1" dirty="0" smtClean="0"/>
              <a:t>Alkaloid chemistry: making crack (base) cocaine from the sal</a:t>
            </a:r>
            <a:r>
              <a:rPr lang="en-GB" sz="2400" dirty="0" smtClean="0"/>
              <a:t>t</a:t>
            </a:r>
            <a:endParaRPr lang="ar-IQ" sz="2400" dirty="0"/>
          </a:p>
        </p:txBody>
      </p:sp>
      <p:sp>
        <p:nvSpPr>
          <p:cNvPr id="3" name="Subtitle 2"/>
          <p:cNvSpPr>
            <a:spLocks noGrp="1"/>
          </p:cNvSpPr>
          <p:nvPr>
            <p:ph type="subTitle" idx="1"/>
          </p:nvPr>
        </p:nvSpPr>
        <p:spPr>
          <a:xfrm>
            <a:off x="1371600" y="1268760"/>
            <a:ext cx="5936704" cy="3096344"/>
          </a:xfrm>
        </p:spPr>
        <p:txBody>
          <a:bodyPr>
            <a:normAutofit fontScale="47500" lnSpcReduction="20000"/>
          </a:bodyPr>
          <a:lstStyle/>
          <a:p>
            <a:endParaRPr lang="ar-IQ" sz="2000" b="1" dirty="0" smtClean="0"/>
          </a:p>
          <a:p>
            <a:endParaRPr lang="ar-IQ" sz="2000" b="1" dirty="0" smtClean="0"/>
          </a:p>
          <a:p>
            <a:endParaRPr lang="ar-IQ" sz="2000" b="1" dirty="0" smtClean="0"/>
          </a:p>
          <a:p>
            <a:endParaRPr lang="ar-IQ" sz="2000" b="1" dirty="0" smtClean="0"/>
          </a:p>
          <a:p>
            <a:endParaRPr lang="ar-IQ" sz="2000" b="1" dirty="0" smtClean="0"/>
          </a:p>
          <a:p>
            <a:endParaRPr lang="ar-IQ" sz="2000" b="1" dirty="0" smtClean="0"/>
          </a:p>
          <a:p>
            <a:endParaRPr lang="ar-IQ" sz="2000" b="1" dirty="0" smtClean="0"/>
          </a:p>
          <a:p>
            <a:endParaRPr lang="ar-IQ" sz="2000" b="1" dirty="0" smtClean="0"/>
          </a:p>
          <a:p>
            <a:endParaRPr lang="ar-IQ" sz="2000" b="1" dirty="0" smtClean="0"/>
          </a:p>
          <a:p>
            <a:endParaRPr lang="ar-IQ" sz="2000" b="1" dirty="0" smtClean="0"/>
          </a:p>
          <a:p>
            <a:endParaRPr lang="ar-IQ" sz="2000" b="1" dirty="0" smtClean="0"/>
          </a:p>
          <a:p>
            <a:endParaRPr lang="ar-IQ" sz="2000" b="1" dirty="0" smtClean="0"/>
          </a:p>
          <a:p>
            <a:r>
              <a:rPr lang="en-GB" sz="3800" b="1" dirty="0" smtClean="0">
                <a:solidFill>
                  <a:schemeClr val="tx1"/>
                </a:solidFill>
              </a:rPr>
              <a:t>Step 1 (left): Dissolving powder cocaine in hot water</a:t>
            </a:r>
            <a:endParaRPr lang="ar-IQ" sz="3800" b="1" dirty="0" smtClean="0">
              <a:solidFill>
                <a:schemeClr val="tx1"/>
              </a:solidFill>
            </a:endParaRPr>
          </a:p>
          <a:p>
            <a:endParaRPr lang="ar-IQ" sz="2000" b="1" dirty="0" smtClean="0"/>
          </a:p>
          <a:p>
            <a:r>
              <a:rPr lang="en-GB" sz="2000" b="1" dirty="0" smtClean="0"/>
              <a:t/>
            </a:r>
            <a:br>
              <a:rPr lang="en-GB" sz="2000" b="1" dirty="0" smtClean="0"/>
            </a:br>
            <a:r>
              <a:rPr lang="en-GB" sz="3800" b="1" dirty="0" smtClean="0">
                <a:solidFill>
                  <a:schemeClr val="tx1"/>
                </a:solidFill>
              </a:rPr>
              <a:t>Step 2 (right): Adding sodium bicarbonate to the mixture</a:t>
            </a:r>
            <a:endParaRPr lang="en-GB" sz="3800" dirty="0" smtClean="0">
              <a:solidFill>
                <a:schemeClr val="tx1"/>
              </a:solidFill>
            </a:endParaRPr>
          </a:p>
          <a:p>
            <a:endParaRPr lang="ar-IQ" sz="2000" dirty="0"/>
          </a:p>
        </p:txBody>
      </p:sp>
      <p:pic>
        <p:nvPicPr>
          <p:cNvPr id="4" name="Picture 18" descr="crack-10"/>
          <p:cNvPicPr>
            <a:picLocks noChangeAspect="1" noChangeArrowheads="1"/>
          </p:cNvPicPr>
          <p:nvPr/>
        </p:nvPicPr>
        <p:blipFill>
          <a:blip r:embed="rId2" cstate="print"/>
          <a:srcRect/>
          <a:stretch>
            <a:fillRect/>
          </a:stretch>
        </p:blipFill>
        <p:spPr bwMode="auto">
          <a:xfrm>
            <a:off x="4644008" y="1412776"/>
            <a:ext cx="2513013" cy="1676400"/>
          </a:xfrm>
          <a:prstGeom prst="rect">
            <a:avLst/>
          </a:prstGeom>
          <a:noFill/>
          <a:ln w="9525">
            <a:noFill/>
            <a:miter lim="800000"/>
            <a:headEnd/>
            <a:tailEnd/>
          </a:ln>
        </p:spPr>
      </p:pic>
      <p:pic>
        <p:nvPicPr>
          <p:cNvPr id="5" name="Picture 6" descr="crack-9"/>
          <p:cNvPicPr>
            <a:picLocks noChangeAspect="1" noChangeArrowheads="1"/>
          </p:cNvPicPr>
          <p:nvPr/>
        </p:nvPicPr>
        <p:blipFill>
          <a:blip r:embed="rId3" cstate="print"/>
          <a:srcRect/>
          <a:stretch>
            <a:fillRect/>
          </a:stretch>
        </p:blipFill>
        <p:spPr bwMode="auto">
          <a:xfrm>
            <a:off x="1691680" y="1340768"/>
            <a:ext cx="2657475" cy="1773237"/>
          </a:xfrm>
          <a:prstGeom prst="rect">
            <a:avLst/>
          </a:prstGeom>
          <a:noFill/>
          <a:ln w="9525">
            <a:noFill/>
            <a:miter lim="800000"/>
            <a:headEnd/>
            <a:tailEnd/>
          </a:ln>
        </p:spPr>
      </p:pic>
      <p:pic>
        <p:nvPicPr>
          <p:cNvPr id="6" name="Picture 30" descr="crack-14"/>
          <p:cNvPicPr>
            <a:picLocks noChangeAspect="1" noChangeArrowheads="1"/>
          </p:cNvPicPr>
          <p:nvPr/>
        </p:nvPicPr>
        <p:blipFill>
          <a:blip r:embed="rId4" cstate="print"/>
          <a:srcRect/>
          <a:stretch>
            <a:fillRect/>
          </a:stretch>
        </p:blipFill>
        <p:spPr bwMode="auto">
          <a:xfrm>
            <a:off x="1043609" y="4876262"/>
            <a:ext cx="2725270" cy="1505066"/>
          </a:xfrm>
          <a:prstGeom prst="rect">
            <a:avLst/>
          </a:prstGeom>
          <a:noFill/>
          <a:ln w="9525">
            <a:noFill/>
            <a:miter lim="800000"/>
            <a:headEnd/>
            <a:tailEnd/>
          </a:ln>
        </p:spPr>
      </p:pic>
      <p:pic>
        <p:nvPicPr>
          <p:cNvPr id="7" name="Picture 64" descr="cocaine">
            <a:hlinkClick r:id="rId5"/>
          </p:cNvPr>
          <p:cNvPicPr>
            <a:picLocks noChangeAspect="1" noChangeArrowheads="1"/>
          </p:cNvPicPr>
          <p:nvPr/>
        </p:nvPicPr>
        <p:blipFill>
          <a:blip r:embed="rId6" cstate="print"/>
          <a:srcRect/>
          <a:stretch>
            <a:fillRect/>
          </a:stretch>
        </p:blipFill>
        <p:spPr bwMode="auto">
          <a:xfrm>
            <a:off x="4427984" y="5281495"/>
            <a:ext cx="1477986" cy="1073366"/>
          </a:xfrm>
          <a:prstGeom prst="rect">
            <a:avLst/>
          </a:prstGeom>
          <a:noFill/>
          <a:ln w="9525">
            <a:noFill/>
            <a:miter lim="800000"/>
            <a:headEnd/>
            <a:tailEnd/>
          </a:ln>
        </p:spPr>
      </p:pic>
      <p:pic>
        <p:nvPicPr>
          <p:cNvPr id="8" name="Picture 66" descr="crack-15">
            <a:hlinkClick r:id="rId7"/>
          </p:cNvPr>
          <p:cNvPicPr>
            <a:picLocks noChangeAspect="1" noChangeArrowheads="1"/>
          </p:cNvPicPr>
          <p:nvPr/>
        </p:nvPicPr>
        <p:blipFill>
          <a:blip r:embed="rId8" cstate="print"/>
          <a:srcRect/>
          <a:stretch>
            <a:fillRect/>
          </a:stretch>
        </p:blipFill>
        <p:spPr bwMode="auto">
          <a:xfrm>
            <a:off x="6876256" y="5301208"/>
            <a:ext cx="1378063" cy="1007616"/>
          </a:xfrm>
          <a:prstGeom prst="rect">
            <a:avLst/>
          </a:prstGeom>
          <a:noFill/>
          <a:ln w="9525">
            <a:noFill/>
            <a:miter lim="800000"/>
            <a:headEnd/>
            <a:tailEnd/>
          </a:ln>
        </p:spPr>
      </p:pic>
      <p:sp>
        <p:nvSpPr>
          <p:cNvPr id="9" name="Text Box 69"/>
          <p:cNvSpPr txBox="1">
            <a:spLocks noChangeArrowheads="1"/>
          </p:cNvSpPr>
          <p:nvPr/>
        </p:nvSpPr>
        <p:spPr bwMode="auto">
          <a:xfrm>
            <a:off x="5940152" y="5661248"/>
            <a:ext cx="648072" cy="369332"/>
          </a:xfrm>
          <a:prstGeom prst="rect">
            <a:avLst/>
          </a:prstGeom>
          <a:noFill/>
          <a:ln w="9525">
            <a:noFill/>
            <a:miter lim="800000"/>
            <a:headEnd/>
            <a:tailEnd/>
          </a:ln>
        </p:spPr>
        <p:txBody>
          <a:bodyPr wrap="square">
            <a:spAutoFit/>
          </a:bodyPr>
          <a:lstStyle/>
          <a:p>
            <a:pPr>
              <a:spcBef>
                <a:spcPct val="50000"/>
              </a:spcBef>
            </a:pPr>
            <a:r>
              <a:rPr lang="en-GB" dirty="0">
                <a:sym typeface="Symbol" pitchFamily="18" charset="2"/>
              </a:rPr>
              <a:t></a:t>
            </a:r>
          </a:p>
        </p:txBody>
      </p:sp>
      <p:sp>
        <p:nvSpPr>
          <p:cNvPr id="10" name="Rectangle 9"/>
          <p:cNvSpPr/>
          <p:nvPr/>
        </p:nvSpPr>
        <p:spPr>
          <a:xfrm>
            <a:off x="2843808" y="4581128"/>
            <a:ext cx="4572000" cy="369332"/>
          </a:xfrm>
          <a:prstGeom prst="rect">
            <a:avLst/>
          </a:prstGeom>
        </p:spPr>
        <p:txBody>
          <a:bodyPr>
            <a:spAutoFit/>
          </a:bodyPr>
          <a:lstStyle/>
          <a:p>
            <a:r>
              <a:rPr lang="en-GB" b="1" dirty="0" smtClean="0"/>
              <a:t>Step 5: Filtering the cooled mixture– </a:t>
            </a:r>
            <a:endParaRPr lang="ar-IQ" dirty="0"/>
          </a:p>
        </p:txBody>
      </p:sp>
      <p:sp>
        <p:nvSpPr>
          <p:cNvPr id="11" name="Rectangle 10"/>
          <p:cNvSpPr/>
          <p:nvPr/>
        </p:nvSpPr>
        <p:spPr>
          <a:xfrm>
            <a:off x="1547664" y="4005064"/>
            <a:ext cx="6300192" cy="646331"/>
          </a:xfrm>
          <a:prstGeom prst="rect">
            <a:avLst/>
          </a:prstGeom>
        </p:spPr>
        <p:txBody>
          <a:bodyPr wrap="square">
            <a:spAutoFit/>
          </a:bodyPr>
          <a:lstStyle/>
          <a:p>
            <a:r>
              <a:rPr lang="en-GB" b="1" dirty="0" smtClean="0"/>
              <a:t>Step 3 (left): Boiling the solution to separate out the solids</a:t>
            </a:r>
            <a:br>
              <a:rPr lang="en-GB" b="1" dirty="0" smtClean="0"/>
            </a:br>
            <a:r>
              <a:rPr lang="en-GB" b="1" dirty="0" smtClean="0"/>
              <a:t>Step 4 (right): Cooling the separated mixture</a:t>
            </a:r>
            <a:endParaRPr lang="en-GB"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The end</a:t>
            </a:r>
            <a:endParaRPr lang="ar-IQ" dirty="0"/>
          </a:p>
        </p:txBody>
      </p:sp>
      <p:sp>
        <p:nvSpPr>
          <p:cNvPr id="5" name="Text Placeholder 4"/>
          <p:cNvSpPr>
            <a:spLocks noGrp="1"/>
          </p:cNvSpPr>
          <p:nvPr>
            <p:ph type="body" idx="1"/>
          </p:nvPr>
        </p:nvSpPr>
        <p:spPr/>
        <p:txBody>
          <a:bodyPr>
            <a:normAutofit/>
          </a:bodyPr>
          <a:lstStyle/>
          <a:p>
            <a:pPr algn="ctr" rtl="0"/>
            <a:r>
              <a:rPr lang="en-US" sz="6000" dirty="0" smtClean="0"/>
              <a:t>Than you for </a:t>
            </a:r>
            <a:r>
              <a:rPr lang="en-US" sz="6000" dirty="0" err="1" smtClean="0"/>
              <a:t>listining</a:t>
            </a:r>
            <a:endParaRPr lang="ar-IQ"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764704"/>
            <a:ext cx="7270576" cy="578495"/>
          </a:xfrm>
        </p:spPr>
        <p:txBody>
          <a:bodyPr>
            <a:normAutofit/>
          </a:bodyPr>
          <a:lstStyle/>
          <a:p>
            <a:r>
              <a:rPr lang="en-US" sz="2000" b="1" dirty="0" err="1" smtClean="0"/>
              <a:t>T</a:t>
            </a:r>
            <a:r>
              <a:rPr lang="en-US" sz="2400" b="1" dirty="0" err="1" smtClean="0"/>
              <a:t>ropane</a:t>
            </a:r>
            <a:r>
              <a:rPr lang="en-US" sz="2000" b="1" dirty="0" smtClean="0"/>
              <a:t> </a:t>
            </a:r>
            <a:r>
              <a:rPr lang="en-US" sz="2400" b="1" dirty="0" smtClean="0"/>
              <a:t>alkaloids</a:t>
            </a:r>
            <a:endParaRPr lang="ar-IQ" sz="2400" dirty="0"/>
          </a:p>
        </p:txBody>
      </p:sp>
      <p:sp>
        <p:nvSpPr>
          <p:cNvPr id="3" name="Subtitle 2"/>
          <p:cNvSpPr>
            <a:spLocks noGrp="1"/>
          </p:cNvSpPr>
          <p:nvPr>
            <p:ph type="subTitle" idx="1"/>
          </p:nvPr>
        </p:nvSpPr>
        <p:spPr>
          <a:xfrm>
            <a:off x="1259632" y="1628800"/>
            <a:ext cx="6552728" cy="4968552"/>
          </a:xfrm>
        </p:spPr>
        <p:txBody>
          <a:bodyPr>
            <a:normAutofit/>
          </a:bodyPr>
          <a:lstStyle/>
          <a:p>
            <a:r>
              <a:rPr lang="en-US" sz="2000" dirty="0" smtClean="0">
                <a:solidFill>
                  <a:schemeClr val="tx1"/>
                </a:solidFill>
              </a:rPr>
              <a:t>Atropine, </a:t>
            </a:r>
            <a:r>
              <a:rPr lang="en-US" sz="2000" dirty="0" err="1" smtClean="0">
                <a:solidFill>
                  <a:schemeClr val="tx1"/>
                </a:solidFill>
              </a:rPr>
              <a:t>hyoscyamine</a:t>
            </a:r>
            <a:r>
              <a:rPr lang="en-US" sz="2000" dirty="0" smtClean="0">
                <a:solidFill>
                  <a:schemeClr val="tx1"/>
                </a:solidFill>
              </a:rPr>
              <a:t>  and </a:t>
            </a:r>
            <a:r>
              <a:rPr lang="en-US" sz="2000" dirty="0" err="1" smtClean="0">
                <a:solidFill>
                  <a:schemeClr val="tx1"/>
                </a:solidFill>
              </a:rPr>
              <a:t>hyosine</a:t>
            </a:r>
            <a:r>
              <a:rPr lang="en-US" sz="2000" dirty="0" smtClean="0">
                <a:solidFill>
                  <a:schemeClr val="tx1"/>
                </a:solidFill>
              </a:rPr>
              <a:t> (</a:t>
            </a:r>
            <a:r>
              <a:rPr lang="en-US" sz="2000" dirty="0" err="1" smtClean="0">
                <a:solidFill>
                  <a:schemeClr val="tx1"/>
                </a:solidFill>
              </a:rPr>
              <a:t>scopalamine</a:t>
            </a:r>
            <a:r>
              <a:rPr lang="en-US" sz="2000" dirty="0" smtClean="0">
                <a:solidFill>
                  <a:schemeClr val="tx1"/>
                </a:solidFill>
              </a:rPr>
              <a:t>)</a:t>
            </a:r>
            <a:endParaRPr lang="ar-IQ" sz="2000" dirty="0">
              <a:solidFill>
                <a:schemeClr val="tx1"/>
              </a:solidFill>
            </a:endParaRPr>
          </a:p>
        </p:txBody>
      </p:sp>
      <p:pic>
        <p:nvPicPr>
          <p:cNvPr id="4" name="Picture 3" descr="C:\Users\compaqb500\AppData\Local\Microsoft\Windows\Temporary Internet Files\Content.IE5\ONI7TZIH\220px-Atropine.svg[1].png"/>
          <p:cNvPicPr>
            <a:picLocks noChangeAspect="1" noChangeArrowheads="1"/>
          </p:cNvPicPr>
          <p:nvPr/>
        </p:nvPicPr>
        <p:blipFill>
          <a:blip r:embed="rId3" cstate="print"/>
          <a:srcRect/>
          <a:stretch>
            <a:fillRect/>
          </a:stretch>
        </p:blipFill>
        <p:spPr bwMode="auto">
          <a:xfrm>
            <a:off x="1482924" y="2204864"/>
            <a:ext cx="2520280" cy="1512168"/>
          </a:xfrm>
          <a:prstGeom prst="rect">
            <a:avLst/>
          </a:prstGeom>
          <a:noFill/>
        </p:spPr>
      </p:pic>
      <p:pic>
        <p:nvPicPr>
          <p:cNvPr id="5" name="Picture 2" descr="C:\Users\compaqb500\AppData\Local\Microsoft\Windows\Temporary Internet Files\Content.IE5\MHMUJCHJ\200px-Hyoscyamine.svg[1].png"/>
          <p:cNvPicPr>
            <a:picLocks noChangeAspect="1" noChangeArrowheads="1"/>
          </p:cNvPicPr>
          <p:nvPr/>
        </p:nvPicPr>
        <p:blipFill>
          <a:blip r:embed="rId4" cstate="print"/>
          <a:srcRect/>
          <a:stretch>
            <a:fillRect/>
          </a:stretch>
        </p:blipFill>
        <p:spPr bwMode="auto">
          <a:xfrm>
            <a:off x="5076055" y="2492896"/>
            <a:ext cx="2400267" cy="1440160"/>
          </a:xfrm>
          <a:prstGeom prst="rect">
            <a:avLst/>
          </a:prstGeom>
          <a:noFill/>
        </p:spPr>
      </p:pic>
      <p:pic>
        <p:nvPicPr>
          <p:cNvPr id="6" name="Picture 4" descr="C:\Users\compaqb500\AppData\Local\Microsoft\Windows\Temporary Internet Files\Content.IE5\MHMUJCHJ\200px-L-Scopolamin.svg[1].png"/>
          <p:cNvPicPr>
            <a:picLocks noChangeAspect="1" noChangeArrowheads="1"/>
          </p:cNvPicPr>
          <p:nvPr/>
        </p:nvPicPr>
        <p:blipFill>
          <a:blip r:embed="rId5" cstate="print"/>
          <a:srcRect l="14200"/>
          <a:stretch>
            <a:fillRect/>
          </a:stretch>
        </p:blipFill>
        <p:spPr bwMode="auto">
          <a:xfrm>
            <a:off x="3419872" y="4005064"/>
            <a:ext cx="2448272" cy="1612204"/>
          </a:xfrm>
          <a:prstGeom prst="rect">
            <a:avLst/>
          </a:prstGeom>
          <a:noFill/>
        </p:spPr>
      </p:pic>
      <p:sp>
        <p:nvSpPr>
          <p:cNvPr id="7" name="Rectangle 6"/>
          <p:cNvSpPr/>
          <p:nvPr/>
        </p:nvSpPr>
        <p:spPr>
          <a:xfrm>
            <a:off x="1979712" y="5805264"/>
            <a:ext cx="4572000" cy="646331"/>
          </a:xfrm>
          <a:prstGeom prst="rect">
            <a:avLst/>
          </a:prstGeom>
        </p:spPr>
        <p:txBody>
          <a:bodyPr>
            <a:spAutoFit/>
          </a:bodyPr>
          <a:lstStyle/>
          <a:p>
            <a:r>
              <a:rPr lang="en-GB" dirty="0" smtClean="0"/>
              <a:t>Atropine (racemic alkaloid), </a:t>
            </a:r>
            <a:r>
              <a:rPr lang="en-GB" dirty="0" err="1" smtClean="0"/>
              <a:t>hyosyamine</a:t>
            </a:r>
            <a:r>
              <a:rPr lang="en-GB" dirty="0" smtClean="0"/>
              <a:t> L- form, </a:t>
            </a:r>
            <a:r>
              <a:rPr lang="en-GB" dirty="0" err="1" smtClean="0"/>
              <a:t>scopalamine</a:t>
            </a:r>
            <a:r>
              <a:rPr lang="en-GB" dirty="0" smtClean="0"/>
              <a:t> is epoxy-</a:t>
            </a:r>
            <a:r>
              <a:rPr lang="en-GB" dirty="0" err="1" smtClean="0"/>
              <a:t>hyosyamine</a:t>
            </a: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620688"/>
            <a:ext cx="6622504" cy="578495"/>
          </a:xfrm>
        </p:spPr>
        <p:txBody>
          <a:bodyPr>
            <a:normAutofit fontScale="90000"/>
          </a:bodyPr>
          <a:lstStyle/>
          <a:p>
            <a:r>
              <a:rPr lang="en-GB" sz="2800" dirty="0" smtClean="0"/>
              <a:t/>
            </a:r>
            <a:br>
              <a:rPr lang="en-GB" sz="2800" dirty="0" smtClean="0"/>
            </a:br>
            <a:r>
              <a:rPr lang="en-GB" sz="2400" b="1" dirty="0" smtClean="0"/>
              <a:t>Belladonna, Henbane and </a:t>
            </a:r>
            <a:r>
              <a:rPr lang="en-GB" sz="2400" b="1" dirty="0" err="1" smtClean="0"/>
              <a:t>Thornapple</a:t>
            </a:r>
            <a:endParaRPr lang="ar-IQ" sz="2400" b="1" dirty="0"/>
          </a:p>
        </p:txBody>
      </p:sp>
      <p:sp>
        <p:nvSpPr>
          <p:cNvPr id="3" name="Subtitle 2"/>
          <p:cNvSpPr>
            <a:spLocks noGrp="1"/>
          </p:cNvSpPr>
          <p:nvPr>
            <p:ph type="subTitle" idx="1"/>
          </p:nvPr>
        </p:nvSpPr>
        <p:spPr>
          <a:xfrm>
            <a:off x="1403648" y="1772816"/>
            <a:ext cx="6336704" cy="3865984"/>
          </a:xfrm>
        </p:spPr>
        <p:txBody>
          <a:bodyPr>
            <a:normAutofit/>
          </a:bodyPr>
          <a:lstStyle/>
          <a:p>
            <a:pPr>
              <a:lnSpc>
                <a:spcPct val="80000"/>
              </a:lnSpc>
            </a:pPr>
            <a:r>
              <a:rPr lang="en-GB" sz="2400" dirty="0" smtClean="0">
                <a:solidFill>
                  <a:schemeClr val="tx1"/>
                </a:solidFill>
              </a:rPr>
              <a:t>(-)-</a:t>
            </a:r>
            <a:r>
              <a:rPr lang="en-GB" sz="2400" dirty="0" err="1" smtClean="0">
                <a:solidFill>
                  <a:schemeClr val="tx1"/>
                </a:solidFill>
              </a:rPr>
              <a:t>Hyoscyamine</a:t>
            </a:r>
            <a:r>
              <a:rPr lang="en-GB" sz="2400" dirty="0" smtClean="0">
                <a:solidFill>
                  <a:schemeClr val="tx1"/>
                </a:solidFill>
              </a:rPr>
              <a:t>: from </a:t>
            </a:r>
            <a:r>
              <a:rPr lang="en-GB" sz="2400" i="1" dirty="0" err="1" smtClean="0">
                <a:solidFill>
                  <a:schemeClr val="tx1"/>
                </a:solidFill>
              </a:rPr>
              <a:t>Atropa</a:t>
            </a:r>
            <a:r>
              <a:rPr lang="en-GB" sz="2400" i="1" dirty="0" smtClean="0">
                <a:solidFill>
                  <a:schemeClr val="tx1"/>
                </a:solidFill>
              </a:rPr>
              <a:t> belladonna </a:t>
            </a:r>
            <a:r>
              <a:rPr lang="en-GB" sz="2400" dirty="0" smtClean="0">
                <a:solidFill>
                  <a:schemeClr val="tx1"/>
                </a:solidFill>
              </a:rPr>
              <a:t>and </a:t>
            </a:r>
            <a:r>
              <a:rPr lang="en-GB" sz="2400" i="1" dirty="0" err="1" smtClean="0">
                <a:solidFill>
                  <a:schemeClr val="tx1"/>
                </a:solidFill>
              </a:rPr>
              <a:t>Hyoscyamus</a:t>
            </a:r>
            <a:r>
              <a:rPr lang="en-GB" sz="2400" i="1" dirty="0" smtClean="0">
                <a:solidFill>
                  <a:schemeClr val="tx1"/>
                </a:solidFill>
              </a:rPr>
              <a:t> </a:t>
            </a:r>
            <a:r>
              <a:rPr lang="en-GB" sz="2400" i="1" dirty="0" err="1" smtClean="0">
                <a:solidFill>
                  <a:schemeClr val="tx1"/>
                </a:solidFill>
              </a:rPr>
              <a:t>niger</a:t>
            </a:r>
            <a:r>
              <a:rPr lang="en-GB" sz="2400" dirty="0" smtClean="0">
                <a:solidFill>
                  <a:schemeClr val="tx1"/>
                </a:solidFill>
              </a:rPr>
              <a:t>. </a:t>
            </a:r>
          </a:p>
          <a:p>
            <a:pPr>
              <a:lnSpc>
                <a:spcPct val="80000"/>
              </a:lnSpc>
            </a:pPr>
            <a:r>
              <a:rPr lang="en-GB" sz="2400" dirty="0" smtClean="0">
                <a:solidFill>
                  <a:schemeClr val="tx1"/>
                </a:solidFill>
              </a:rPr>
              <a:t>Atropine: the </a:t>
            </a:r>
            <a:r>
              <a:rPr lang="en-GB" sz="2400" dirty="0" err="1" smtClean="0">
                <a:solidFill>
                  <a:schemeClr val="tx1"/>
                </a:solidFill>
              </a:rPr>
              <a:t>racemic</a:t>
            </a:r>
            <a:r>
              <a:rPr lang="en-GB" sz="2400" dirty="0" smtClean="0">
                <a:solidFill>
                  <a:schemeClr val="tx1"/>
                </a:solidFill>
              </a:rPr>
              <a:t> mixture (</a:t>
            </a:r>
            <a:r>
              <a:rPr lang="en-US" sz="2400" dirty="0" smtClean="0">
                <a:solidFill>
                  <a:schemeClr val="tx1"/>
                </a:solidFill>
              </a:rPr>
              <a:t>±) of </a:t>
            </a:r>
            <a:r>
              <a:rPr lang="en-US" sz="2400" dirty="0" err="1" smtClean="0">
                <a:solidFill>
                  <a:schemeClr val="tx1"/>
                </a:solidFill>
              </a:rPr>
              <a:t>hyoscyamine</a:t>
            </a:r>
            <a:r>
              <a:rPr lang="en-US" sz="2400" dirty="0" smtClean="0">
                <a:solidFill>
                  <a:schemeClr val="tx1"/>
                </a:solidFill>
              </a:rPr>
              <a:t>, found in </a:t>
            </a:r>
            <a:r>
              <a:rPr lang="en-US" sz="2400" i="1" dirty="0" smtClean="0">
                <a:solidFill>
                  <a:schemeClr val="tx1"/>
                </a:solidFill>
              </a:rPr>
              <a:t>A. belladonna</a:t>
            </a:r>
            <a:endParaRPr lang="en-GB" sz="2400" dirty="0" smtClean="0">
              <a:solidFill>
                <a:schemeClr val="tx1"/>
              </a:solidFill>
            </a:endParaRPr>
          </a:p>
          <a:p>
            <a:pPr>
              <a:lnSpc>
                <a:spcPct val="80000"/>
              </a:lnSpc>
            </a:pPr>
            <a:r>
              <a:rPr lang="en-GB" sz="2400" dirty="0" smtClean="0">
                <a:solidFill>
                  <a:schemeClr val="tx1"/>
                </a:solidFill>
              </a:rPr>
              <a:t>Formerly used as a smooth muscle relaxant – now used in eye examinations to open the pupil (=</a:t>
            </a:r>
            <a:r>
              <a:rPr lang="en-GB" sz="2400" dirty="0" err="1" smtClean="0">
                <a:solidFill>
                  <a:schemeClr val="tx1"/>
                </a:solidFill>
              </a:rPr>
              <a:t>mydriatic</a:t>
            </a:r>
            <a:r>
              <a:rPr lang="en-GB" sz="2400" dirty="0" smtClean="0">
                <a:solidFill>
                  <a:schemeClr val="tx1"/>
                </a:solidFill>
              </a:rPr>
              <a:t>) and in acute </a:t>
            </a:r>
            <a:r>
              <a:rPr lang="en-GB" sz="2400" dirty="0" err="1" smtClean="0">
                <a:solidFill>
                  <a:schemeClr val="tx1"/>
                </a:solidFill>
              </a:rPr>
              <a:t>arrythmias</a:t>
            </a:r>
            <a:endParaRPr lang="en-GB" sz="2400" i="1" dirty="0" smtClean="0">
              <a:solidFill>
                <a:schemeClr val="tx1"/>
              </a:solidFill>
            </a:endParaRPr>
          </a:p>
          <a:p>
            <a:pPr>
              <a:lnSpc>
                <a:spcPct val="80000"/>
              </a:lnSpc>
            </a:pPr>
            <a:r>
              <a:rPr lang="en-GB" sz="2400" dirty="0" err="1" smtClean="0">
                <a:solidFill>
                  <a:schemeClr val="tx1"/>
                </a:solidFill>
              </a:rPr>
              <a:t>Hyoscine</a:t>
            </a:r>
            <a:r>
              <a:rPr lang="en-GB" sz="2400" dirty="0" smtClean="0">
                <a:solidFill>
                  <a:schemeClr val="tx1"/>
                </a:solidFill>
              </a:rPr>
              <a:t> (scopolamine): from </a:t>
            </a:r>
            <a:r>
              <a:rPr lang="en-GB" sz="2400" i="1" dirty="0" err="1" smtClean="0">
                <a:solidFill>
                  <a:schemeClr val="tx1"/>
                </a:solidFill>
              </a:rPr>
              <a:t>Datura</a:t>
            </a:r>
            <a:r>
              <a:rPr lang="en-GB" sz="2400" i="1" dirty="0" smtClean="0">
                <a:solidFill>
                  <a:schemeClr val="tx1"/>
                </a:solidFill>
              </a:rPr>
              <a:t> </a:t>
            </a:r>
            <a:r>
              <a:rPr lang="en-GB" sz="2400" i="1" dirty="0" err="1" smtClean="0">
                <a:solidFill>
                  <a:schemeClr val="tx1"/>
                </a:solidFill>
              </a:rPr>
              <a:t>stramonium</a:t>
            </a:r>
            <a:r>
              <a:rPr lang="en-GB" sz="2400" i="1" dirty="0" smtClean="0">
                <a:solidFill>
                  <a:schemeClr val="tx1"/>
                </a:solidFill>
              </a:rPr>
              <a:t> </a:t>
            </a:r>
            <a:r>
              <a:rPr lang="en-GB" sz="2400" dirty="0" smtClean="0">
                <a:solidFill>
                  <a:schemeClr val="tx1"/>
                </a:solidFill>
              </a:rPr>
              <a:t>etc. used to prevent travel sickness </a:t>
            </a:r>
            <a:r>
              <a:rPr lang="en-US" sz="2400" dirty="0" smtClean="0">
                <a:solidFill>
                  <a:schemeClr val="tx1"/>
                </a:solidFill>
              </a:rPr>
              <a:t>and </a:t>
            </a:r>
            <a:r>
              <a:rPr lang="en-GB" sz="2400" dirty="0" smtClean="0">
                <a:solidFill>
                  <a:schemeClr val="tx1"/>
                </a:solidFill>
              </a:rPr>
              <a:t>to dry up nasal secretions before anaesthesia </a:t>
            </a:r>
          </a:p>
          <a:p>
            <a:pPr>
              <a:lnSpc>
                <a:spcPct val="80000"/>
              </a:lnSpc>
            </a:pPr>
            <a:r>
              <a:rPr lang="en-GB" sz="2400" dirty="0" smtClean="0">
                <a:solidFill>
                  <a:schemeClr val="tx1"/>
                </a:solidFill>
              </a:rPr>
              <a:t>All are anti-cholinergic (anti-</a:t>
            </a:r>
            <a:r>
              <a:rPr lang="en-GB" sz="2400" dirty="0" err="1" smtClean="0">
                <a:solidFill>
                  <a:schemeClr val="tx1"/>
                </a:solidFill>
              </a:rPr>
              <a:t>muscarinic</a:t>
            </a:r>
            <a:r>
              <a:rPr lang="en-GB" sz="2400" dirty="0" smtClean="0">
                <a:solidFill>
                  <a:schemeClr val="tx1"/>
                </a:solidFill>
              </a:rPr>
              <a:t>)</a:t>
            </a:r>
          </a:p>
          <a:p>
            <a:endParaRPr lang="ar-IQ"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76672"/>
            <a:ext cx="7414592" cy="650503"/>
          </a:xfrm>
        </p:spPr>
        <p:txBody>
          <a:bodyPr>
            <a:normAutofit/>
          </a:bodyPr>
          <a:lstStyle/>
          <a:p>
            <a:r>
              <a:rPr lang="en-US" sz="2400" b="1" smtClean="0"/>
              <a:t>Follow </a:t>
            </a:r>
            <a:r>
              <a:rPr lang="en-US" sz="2400" b="1" dirty="0" smtClean="0"/>
              <a:t>the label</a:t>
            </a:r>
            <a:endParaRPr lang="ar-IQ" sz="2400" b="1" dirty="0"/>
          </a:p>
        </p:txBody>
      </p:sp>
      <p:sp>
        <p:nvSpPr>
          <p:cNvPr id="3" name="Subtitle 2"/>
          <p:cNvSpPr>
            <a:spLocks noGrp="1"/>
          </p:cNvSpPr>
          <p:nvPr>
            <p:ph type="subTitle" idx="1"/>
          </p:nvPr>
        </p:nvSpPr>
        <p:spPr>
          <a:xfrm>
            <a:off x="1331640" y="1196752"/>
            <a:ext cx="5904656" cy="5040560"/>
          </a:xfrm>
        </p:spPr>
        <p:txBody>
          <a:bodyPr>
            <a:normAutofit/>
          </a:bodyPr>
          <a:lstStyle/>
          <a:p>
            <a:r>
              <a:rPr lang="en-US" sz="2000" dirty="0" smtClean="0"/>
              <a:t>Feeding study</a:t>
            </a:r>
          </a:p>
          <a:p>
            <a:endParaRPr lang="ar-IQ" sz="2000" dirty="0"/>
          </a:p>
        </p:txBody>
      </p:sp>
      <p:graphicFrame>
        <p:nvGraphicFramePr>
          <p:cNvPr id="41987" name="Object 3"/>
          <p:cNvGraphicFramePr>
            <a:graphicFrameLocks noChangeAspect="1"/>
          </p:cNvGraphicFramePr>
          <p:nvPr/>
        </p:nvGraphicFramePr>
        <p:xfrm>
          <a:off x="1259632" y="1052736"/>
          <a:ext cx="6436196" cy="5181748"/>
        </p:xfrm>
        <a:graphic>
          <a:graphicData uri="http://schemas.openxmlformats.org/presentationml/2006/ole">
            <p:oleObj spid="_x0000_s41988" name="CS ChemDraw Drawing" r:id="rId3" imgW="5359781" imgH="4315559" progId="">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5"/>
            <a:ext cx="7488832" cy="936104"/>
          </a:xfrm>
        </p:spPr>
        <p:txBody>
          <a:bodyPr>
            <a:normAutofit/>
          </a:bodyPr>
          <a:lstStyle/>
          <a:p>
            <a:r>
              <a:rPr lang="en-GB" sz="2400" b="1" i="1" dirty="0" err="1" smtClean="0"/>
              <a:t>Datura</a:t>
            </a:r>
            <a:r>
              <a:rPr lang="en-GB" sz="2400" b="1" i="1" dirty="0" smtClean="0"/>
              <a:t> </a:t>
            </a:r>
            <a:r>
              <a:rPr lang="en-GB" sz="2400" b="1" i="1" dirty="0" err="1" smtClean="0"/>
              <a:t>stramonium</a:t>
            </a:r>
            <a:r>
              <a:rPr lang="en-GB" sz="2400" dirty="0" smtClean="0"/>
              <a:t/>
            </a:r>
            <a:br>
              <a:rPr lang="en-GB" sz="2400" dirty="0" smtClean="0"/>
            </a:br>
            <a:r>
              <a:rPr lang="en-GB" sz="2400" dirty="0" err="1" smtClean="0"/>
              <a:t>Thornapple</a:t>
            </a:r>
            <a:endParaRPr lang="ar-IQ" sz="2400" dirty="0"/>
          </a:p>
        </p:txBody>
      </p:sp>
      <p:sp>
        <p:nvSpPr>
          <p:cNvPr id="3" name="Subtitle 2"/>
          <p:cNvSpPr>
            <a:spLocks noGrp="1"/>
          </p:cNvSpPr>
          <p:nvPr>
            <p:ph type="subTitle" idx="1"/>
          </p:nvPr>
        </p:nvSpPr>
        <p:spPr>
          <a:xfrm>
            <a:off x="1371600" y="1484784"/>
            <a:ext cx="6296744" cy="4154016"/>
          </a:xfrm>
        </p:spPr>
        <p:txBody>
          <a:bodyPr>
            <a:normAutofit/>
          </a:bodyPr>
          <a:lstStyle/>
          <a:p>
            <a:endParaRPr lang="ar-IQ" sz="2000" dirty="0"/>
          </a:p>
        </p:txBody>
      </p:sp>
      <p:pic>
        <p:nvPicPr>
          <p:cNvPr id="5" name="Picture 3" descr="datura flowers"/>
          <p:cNvPicPr>
            <a:picLocks noGrp="1" noChangeAspect="1" noChangeArrowheads="1"/>
          </p:cNvPicPr>
          <p:nvPr>
            <p:ph sz="half" idx="1"/>
          </p:nvPr>
        </p:nvPicPr>
        <p:blipFill>
          <a:blip r:embed="rId2" cstate="print"/>
          <a:srcRect/>
          <a:stretch>
            <a:fillRect/>
          </a:stretch>
        </p:blipFill>
        <p:spPr>
          <a:xfrm>
            <a:off x="2123729" y="1556792"/>
            <a:ext cx="4680520" cy="4154861"/>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04664"/>
            <a:ext cx="7128792" cy="792088"/>
          </a:xfrm>
        </p:spPr>
        <p:txBody>
          <a:bodyPr>
            <a:normAutofit fontScale="90000"/>
          </a:bodyPr>
          <a:lstStyle/>
          <a:p>
            <a:r>
              <a:rPr lang="en-GB" sz="2400" dirty="0" smtClean="0"/>
              <a:t>Deadly nightshade</a:t>
            </a:r>
            <a:br>
              <a:rPr lang="en-GB" sz="2400" dirty="0" smtClean="0"/>
            </a:br>
            <a:r>
              <a:rPr lang="en-GB" sz="2400" b="1" i="1" dirty="0" err="1" smtClean="0"/>
              <a:t>Atropa</a:t>
            </a:r>
            <a:r>
              <a:rPr lang="en-GB" sz="2400" b="1" i="1" dirty="0" smtClean="0"/>
              <a:t> belladonna</a:t>
            </a:r>
            <a:endParaRPr lang="ar-IQ" sz="2400" b="1" dirty="0"/>
          </a:p>
        </p:txBody>
      </p:sp>
      <p:sp>
        <p:nvSpPr>
          <p:cNvPr id="3" name="Subtitle 2"/>
          <p:cNvSpPr>
            <a:spLocks noGrp="1"/>
          </p:cNvSpPr>
          <p:nvPr>
            <p:ph type="subTitle" idx="1"/>
          </p:nvPr>
        </p:nvSpPr>
        <p:spPr>
          <a:xfrm>
            <a:off x="3203848" y="1556792"/>
            <a:ext cx="4968552" cy="3888432"/>
          </a:xfrm>
        </p:spPr>
        <p:txBody>
          <a:bodyPr>
            <a:noAutofit/>
          </a:bodyPr>
          <a:lstStyle/>
          <a:p>
            <a:pPr>
              <a:spcBef>
                <a:spcPct val="50000"/>
              </a:spcBef>
            </a:pPr>
            <a:r>
              <a:rPr lang="cy-GB" sz="2400" dirty="0" smtClean="0">
                <a:solidFill>
                  <a:schemeClr val="tx1"/>
                </a:solidFill>
              </a:rPr>
              <a:t>The name </a:t>
            </a:r>
            <a:r>
              <a:rPr lang="cy-GB" sz="2400" i="1" dirty="0" smtClean="0">
                <a:solidFill>
                  <a:schemeClr val="tx1"/>
                </a:solidFill>
              </a:rPr>
              <a:t>Atropa </a:t>
            </a:r>
            <a:r>
              <a:rPr lang="cy-GB" sz="2400" dirty="0" smtClean="0">
                <a:solidFill>
                  <a:schemeClr val="tx1"/>
                </a:solidFill>
              </a:rPr>
              <a:t> comes from the ancient Greek Fate, who in mythology cut the thread of life.</a:t>
            </a:r>
          </a:p>
          <a:p>
            <a:pPr>
              <a:spcBef>
                <a:spcPct val="50000"/>
              </a:spcBef>
            </a:pPr>
            <a:r>
              <a:rPr lang="cy-GB" sz="2400" i="1" dirty="0" smtClean="0">
                <a:solidFill>
                  <a:schemeClr val="tx1"/>
                </a:solidFill>
              </a:rPr>
              <a:t>‘belladonna’ </a:t>
            </a:r>
            <a:r>
              <a:rPr lang="cy-GB" sz="2400" dirty="0" smtClean="0">
                <a:solidFill>
                  <a:schemeClr val="tx1"/>
                </a:solidFill>
              </a:rPr>
              <a:t>comes from the Italian for beautiful lady, and refers to the use of the juice of the berries of this is plant by ladies in the 16th century to dilate the pupils of the eye, considered an attractive feature </a:t>
            </a:r>
          </a:p>
          <a:p>
            <a:endParaRPr lang="ar-IQ" sz="2400" dirty="0">
              <a:solidFill>
                <a:schemeClr val="tx1"/>
              </a:solidFill>
            </a:endParaRPr>
          </a:p>
        </p:txBody>
      </p:sp>
      <p:pic>
        <p:nvPicPr>
          <p:cNvPr id="5" name="Picture 4" descr="atropa_belladonna1"/>
          <p:cNvPicPr>
            <a:picLocks noChangeAspect="1" noChangeArrowheads="1"/>
          </p:cNvPicPr>
          <p:nvPr/>
        </p:nvPicPr>
        <p:blipFill>
          <a:blip r:embed="rId2" cstate="print"/>
          <a:srcRect/>
          <a:stretch>
            <a:fillRect/>
          </a:stretch>
        </p:blipFill>
        <p:spPr>
          <a:xfrm>
            <a:off x="899592" y="1844824"/>
            <a:ext cx="2160463" cy="196861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404664"/>
            <a:ext cx="7486600" cy="722511"/>
          </a:xfrm>
        </p:spPr>
        <p:txBody>
          <a:bodyPr>
            <a:normAutofit/>
          </a:bodyPr>
          <a:lstStyle/>
          <a:p>
            <a:r>
              <a:rPr lang="en-US" sz="2400" b="1" dirty="0" smtClean="0"/>
              <a:t>Atropine</a:t>
            </a:r>
            <a:endParaRPr lang="ar-IQ" sz="2400" b="1" dirty="0"/>
          </a:p>
        </p:txBody>
      </p:sp>
      <p:sp>
        <p:nvSpPr>
          <p:cNvPr id="3" name="Subtitle 2"/>
          <p:cNvSpPr>
            <a:spLocks noGrp="1"/>
          </p:cNvSpPr>
          <p:nvPr>
            <p:ph type="subTitle" idx="1"/>
          </p:nvPr>
        </p:nvSpPr>
        <p:spPr>
          <a:xfrm>
            <a:off x="2627784" y="1556792"/>
            <a:ext cx="6080720" cy="3888432"/>
          </a:xfrm>
        </p:spPr>
        <p:txBody>
          <a:bodyPr>
            <a:normAutofit/>
          </a:bodyPr>
          <a:lstStyle/>
          <a:p>
            <a:pPr>
              <a:spcBef>
                <a:spcPct val="50000"/>
              </a:spcBef>
            </a:pPr>
            <a:r>
              <a:rPr lang="en-GB" sz="2000" dirty="0" smtClean="0">
                <a:solidFill>
                  <a:schemeClr val="tx1"/>
                </a:solidFill>
              </a:rPr>
              <a:t>Atropine is used as to dilate the pupil of the eye. It degrades slowly, typically wearing off in 2 to 3 days, so </a:t>
            </a:r>
            <a:r>
              <a:rPr lang="en-GB" sz="2000" dirty="0" err="1" smtClean="0">
                <a:solidFill>
                  <a:schemeClr val="tx1"/>
                </a:solidFill>
              </a:rPr>
              <a:t>tropicamide</a:t>
            </a:r>
            <a:r>
              <a:rPr lang="en-GB" sz="2000" dirty="0" smtClean="0">
                <a:solidFill>
                  <a:schemeClr val="tx1"/>
                </a:solidFill>
              </a:rPr>
              <a:t> (a synthetic shorter-acting cholinergic antagonist) is generally preferred as a </a:t>
            </a:r>
            <a:r>
              <a:rPr lang="en-GB" sz="2000" dirty="0" err="1" smtClean="0">
                <a:solidFill>
                  <a:schemeClr val="tx1"/>
                </a:solidFill>
              </a:rPr>
              <a:t>mydriatic</a:t>
            </a:r>
            <a:r>
              <a:rPr lang="en-GB" sz="2000" dirty="0" smtClean="0">
                <a:solidFill>
                  <a:schemeClr val="tx1"/>
                </a:solidFill>
              </a:rPr>
              <a:t>. The effects of atropine can last up to two weeks. </a:t>
            </a:r>
          </a:p>
          <a:p>
            <a:pPr>
              <a:spcBef>
                <a:spcPct val="50000"/>
              </a:spcBef>
            </a:pPr>
            <a:r>
              <a:rPr lang="en-GB" sz="2000" dirty="0" smtClean="0">
                <a:solidFill>
                  <a:schemeClr val="tx1"/>
                </a:solidFill>
              </a:rPr>
              <a:t>Atropine induces </a:t>
            </a:r>
            <a:r>
              <a:rPr lang="en-GB" sz="2000" dirty="0" err="1" smtClean="0">
                <a:solidFill>
                  <a:schemeClr val="tx1"/>
                </a:solidFill>
              </a:rPr>
              <a:t>mydriasis</a:t>
            </a:r>
            <a:r>
              <a:rPr lang="en-GB" sz="2000" dirty="0" smtClean="0">
                <a:solidFill>
                  <a:schemeClr val="tx1"/>
                </a:solidFill>
              </a:rPr>
              <a:t> by blocking contraction of the circular </a:t>
            </a:r>
            <a:r>
              <a:rPr lang="en-GB" sz="2000" dirty="0" err="1" smtClean="0">
                <a:solidFill>
                  <a:schemeClr val="tx1"/>
                </a:solidFill>
              </a:rPr>
              <a:t>pupillary</a:t>
            </a:r>
            <a:r>
              <a:rPr lang="en-GB" sz="2000" dirty="0" smtClean="0">
                <a:solidFill>
                  <a:schemeClr val="tx1"/>
                </a:solidFill>
              </a:rPr>
              <a:t>  sphincter muscle, which is normally stimulated by acetylcholine release, thereby allowing the radial </a:t>
            </a:r>
            <a:r>
              <a:rPr lang="en-GB" sz="2000" dirty="0" err="1" smtClean="0">
                <a:solidFill>
                  <a:schemeClr val="tx1"/>
                </a:solidFill>
              </a:rPr>
              <a:t>pupillary</a:t>
            </a:r>
            <a:r>
              <a:rPr lang="en-GB" sz="2000" dirty="0" smtClean="0">
                <a:solidFill>
                  <a:schemeClr val="tx1"/>
                </a:solidFill>
              </a:rPr>
              <a:t> dilator muscle to contract and dilate the pupil. Atropine is contraindicated in patients predisposed to narrow angle glaucoma. </a:t>
            </a:r>
          </a:p>
          <a:p>
            <a:endParaRPr lang="ar-IQ" sz="2000" dirty="0"/>
          </a:p>
        </p:txBody>
      </p:sp>
      <p:sp>
        <p:nvSpPr>
          <p:cNvPr id="4" name="Text Box 9"/>
          <p:cNvSpPr txBox="1">
            <a:spLocks noChangeArrowheads="1"/>
          </p:cNvSpPr>
          <p:nvPr/>
        </p:nvSpPr>
        <p:spPr bwMode="auto">
          <a:xfrm>
            <a:off x="395536" y="4941168"/>
            <a:ext cx="2304255" cy="369332"/>
          </a:xfrm>
          <a:prstGeom prst="rect">
            <a:avLst/>
          </a:prstGeom>
          <a:noFill/>
          <a:ln w="9525">
            <a:noFill/>
            <a:miter lim="800000"/>
            <a:headEnd/>
            <a:tailEnd/>
          </a:ln>
        </p:spPr>
        <p:txBody>
          <a:bodyPr wrap="square">
            <a:spAutoFit/>
          </a:bodyPr>
          <a:lstStyle/>
          <a:p>
            <a:pPr>
              <a:spcBef>
                <a:spcPct val="50000"/>
              </a:spcBef>
            </a:pPr>
            <a:r>
              <a:rPr lang="en-GB" dirty="0"/>
              <a:t>Dilation of the pupil </a:t>
            </a:r>
          </a:p>
        </p:txBody>
      </p:sp>
      <p:pic>
        <p:nvPicPr>
          <p:cNvPr id="5" name="Picture 6" descr="Right eye half an hour after administration of tropicamide. Note the red retina.">
            <a:hlinkClick r:id="rId2" tooltip="Right eye half an hour after administration of tropicamide. Note the red retina."/>
          </p:cNvPr>
          <p:cNvPicPr>
            <a:picLocks noChangeAspect="1" noChangeArrowheads="1"/>
          </p:cNvPicPr>
          <p:nvPr/>
        </p:nvPicPr>
        <p:blipFill>
          <a:blip r:embed="rId3" cstate="print"/>
          <a:srcRect/>
          <a:stretch>
            <a:fillRect/>
          </a:stretch>
        </p:blipFill>
        <p:spPr bwMode="auto">
          <a:xfrm>
            <a:off x="395536" y="3068960"/>
            <a:ext cx="2304256"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764704"/>
            <a:ext cx="7630616" cy="650503"/>
          </a:xfrm>
        </p:spPr>
        <p:txBody>
          <a:bodyPr>
            <a:normAutofit fontScale="90000"/>
          </a:bodyPr>
          <a:lstStyle/>
          <a:p>
            <a:r>
              <a:rPr lang="en-GB" sz="2400" b="1" dirty="0" smtClean="0"/>
              <a:t>Henbane</a:t>
            </a:r>
            <a:br>
              <a:rPr lang="en-GB" sz="2400" b="1" dirty="0" smtClean="0"/>
            </a:br>
            <a:r>
              <a:rPr lang="en-GB" sz="2400" b="1" i="1" dirty="0" err="1" smtClean="0"/>
              <a:t>Hyoscyamus</a:t>
            </a:r>
            <a:r>
              <a:rPr lang="en-GB" sz="2400" b="1" i="1" dirty="0" smtClean="0"/>
              <a:t> </a:t>
            </a:r>
            <a:r>
              <a:rPr lang="en-GB" sz="2400" b="1" i="1" dirty="0" err="1" smtClean="0"/>
              <a:t>niger</a:t>
            </a:r>
            <a:endParaRPr lang="ar-IQ" sz="2400" b="1" dirty="0"/>
          </a:p>
        </p:txBody>
      </p:sp>
      <p:sp>
        <p:nvSpPr>
          <p:cNvPr id="3" name="Subtitle 2"/>
          <p:cNvSpPr>
            <a:spLocks noGrp="1"/>
          </p:cNvSpPr>
          <p:nvPr>
            <p:ph type="subTitle" idx="1"/>
          </p:nvPr>
        </p:nvSpPr>
        <p:spPr>
          <a:xfrm>
            <a:off x="2267744" y="1772816"/>
            <a:ext cx="6048672" cy="3600400"/>
          </a:xfrm>
        </p:spPr>
        <p:txBody>
          <a:bodyPr>
            <a:noAutofit/>
          </a:bodyPr>
          <a:lstStyle/>
          <a:p>
            <a:pPr>
              <a:spcBef>
                <a:spcPct val="50000"/>
              </a:spcBef>
            </a:pPr>
            <a:r>
              <a:rPr lang="cy-GB" sz="2400" dirty="0" smtClean="0">
                <a:solidFill>
                  <a:schemeClr val="tx1"/>
                </a:solidFill>
              </a:rPr>
              <a:t>The name henbane</a:t>
            </a:r>
            <a:r>
              <a:rPr lang="en-GB" sz="2400" dirty="0" smtClean="0">
                <a:solidFill>
                  <a:schemeClr val="tx1"/>
                </a:solidFill>
              </a:rPr>
              <a:t> came from the Anglo-Saxon </a:t>
            </a:r>
            <a:r>
              <a:rPr lang="en-GB" sz="2400" i="1" dirty="0" err="1" smtClean="0">
                <a:solidFill>
                  <a:schemeClr val="tx1"/>
                </a:solidFill>
              </a:rPr>
              <a:t>hennbana</a:t>
            </a:r>
            <a:r>
              <a:rPr lang="en-GB" sz="2400" dirty="0" smtClean="0">
                <a:solidFill>
                  <a:schemeClr val="tx1"/>
                </a:solidFill>
              </a:rPr>
              <a:t> = "killer of hens". </a:t>
            </a:r>
            <a:endParaRPr lang="cy-GB" sz="2400" dirty="0" smtClean="0">
              <a:solidFill>
                <a:schemeClr val="tx1"/>
              </a:solidFill>
            </a:endParaRPr>
          </a:p>
          <a:p>
            <a:pPr>
              <a:spcBef>
                <a:spcPct val="50000"/>
              </a:spcBef>
            </a:pPr>
            <a:r>
              <a:rPr lang="en-GB" sz="2400" dirty="0" smtClean="0">
                <a:solidFill>
                  <a:schemeClr val="tx1"/>
                </a:solidFill>
              </a:rPr>
              <a:t>It was traditionally used in German pilsner beers as a flavouring, until the Bavarian Purity Law was passed in 1516 and outlawed the use of Henbane and allowed only the use of hops</a:t>
            </a:r>
          </a:p>
          <a:p>
            <a:endParaRPr lang="en-GB" sz="2400" dirty="0" smtClean="0">
              <a:solidFill>
                <a:schemeClr val="tx1"/>
              </a:solidFill>
            </a:endParaRPr>
          </a:p>
          <a:p>
            <a:r>
              <a:rPr lang="en-GB" sz="2400" dirty="0" smtClean="0">
                <a:solidFill>
                  <a:schemeClr val="tx1"/>
                </a:solidFill>
              </a:rPr>
              <a:t>Henbane was also known to have been used as an anaesthetic in the first Arab hospitals</a:t>
            </a:r>
            <a:endParaRPr lang="ar-IQ" sz="2400" dirty="0">
              <a:solidFill>
                <a:schemeClr val="tx1"/>
              </a:solidFill>
            </a:endParaRPr>
          </a:p>
        </p:txBody>
      </p:sp>
      <p:pic>
        <p:nvPicPr>
          <p:cNvPr id="4" name="Picture 3" descr="henbane"/>
          <p:cNvPicPr>
            <a:picLocks noChangeAspect="1" noChangeArrowheads="1"/>
          </p:cNvPicPr>
          <p:nvPr/>
        </p:nvPicPr>
        <p:blipFill>
          <a:blip r:embed="rId2" cstate="print"/>
          <a:srcRect/>
          <a:stretch>
            <a:fillRect/>
          </a:stretch>
        </p:blipFill>
        <p:spPr>
          <a:xfrm>
            <a:off x="611560" y="1556792"/>
            <a:ext cx="1655663" cy="39155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270576" cy="650503"/>
          </a:xfrm>
        </p:spPr>
        <p:txBody>
          <a:bodyPr>
            <a:normAutofit/>
          </a:bodyPr>
          <a:lstStyle/>
          <a:p>
            <a:r>
              <a:rPr lang="en-GB" sz="2400" b="1" dirty="0" err="1" smtClean="0"/>
              <a:t>Tropane</a:t>
            </a:r>
            <a:r>
              <a:rPr lang="en-GB" sz="2400" b="1" dirty="0" smtClean="0"/>
              <a:t> alkaloids 2: Cocaine</a:t>
            </a:r>
            <a:endParaRPr lang="ar-IQ" sz="2400" b="1" dirty="0"/>
          </a:p>
        </p:txBody>
      </p:sp>
      <p:sp>
        <p:nvSpPr>
          <p:cNvPr id="3" name="Subtitle 2"/>
          <p:cNvSpPr>
            <a:spLocks noGrp="1"/>
          </p:cNvSpPr>
          <p:nvPr>
            <p:ph type="subTitle" idx="1"/>
          </p:nvPr>
        </p:nvSpPr>
        <p:spPr>
          <a:xfrm>
            <a:off x="1619672" y="1628800"/>
            <a:ext cx="6624736" cy="4248472"/>
          </a:xfrm>
        </p:spPr>
        <p:txBody>
          <a:bodyPr>
            <a:normAutofit/>
          </a:bodyPr>
          <a:lstStyle/>
          <a:p>
            <a:pPr>
              <a:lnSpc>
                <a:spcPct val="90000"/>
              </a:lnSpc>
              <a:defRPr/>
            </a:pPr>
            <a:r>
              <a:rPr lang="en-GB" sz="2400" dirty="0" smtClean="0">
                <a:solidFill>
                  <a:schemeClr val="tx1"/>
                </a:solidFill>
              </a:rPr>
              <a:t>From Coca leaves - a shrub, </a:t>
            </a:r>
            <a:r>
              <a:rPr lang="en-GB" sz="2400" i="1" dirty="0" err="1" smtClean="0">
                <a:solidFill>
                  <a:schemeClr val="tx1"/>
                </a:solidFill>
              </a:rPr>
              <a:t>Erythroxylum</a:t>
            </a:r>
            <a:r>
              <a:rPr lang="en-GB" sz="2400" i="1" dirty="0" smtClean="0">
                <a:solidFill>
                  <a:schemeClr val="tx1"/>
                </a:solidFill>
              </a:rPr>
              <a:t> coca</a:t>
            </a:r>
            <a:r>
              <a:rPr lang="en-GB" sz="2400" dirty="0" smtClean="0">
                <a:solidFill>
                  <a:schemeClr val="tx1"/>
                </a:solidFill>
              </a:rPr>
              <a:t>, found only at high altitudes, in the Andes (Peru, Bolivia, and Columbia)</a:t>
            </a:r>
          </a:p>
          <a:p>
            <a:pPr>
              <a:lnSpc>
                <a:spcPct val="90000"/>
              </a:lnSpc>
              <a:defRPr/>
            </a:pPr>
            <a:r>
              <a:rPr lang="en-GB" sz="2400" dirty="0" smtClean="0">
                <a:solidFill>
                  <a:schemeClr val="tx1"/>
                </a:solidFill>
              </a:rPr>
              <a:t>Coca (still) used by locals to ease altitude sickness and reduce hunger and fatigue</a:t>
            </a:r>
          </a:p>
          <a:p>
            <a:pPr>
              <a:lnSpc>
                <a:spcPct val="90000"/>
              </a:lnSpc>
              <a:defRPr/>
            </a:pPr>
            <a:r>
              <a:rPr lang="en-GB" sz="2400" dirty="0" smtClean="0">
                <a:solidFill>
                  <a:schemeClr val="tx1"/>
                </a:solidFill>
              </a:rPr>
              <a:t>Cocaine is a CNS stimulant widely used illicitly, as the salt, the ‘free base’ and now as ‘crack’ (made with sodium bicarbonate)</a:t>
            </a:r>
          </a:p>
          <a:p>
            <a:pPr>
              <a:lnSpc>
                <a:spcPct val="90000"/>
              </a:lnSpc>
              <a:defRPr/>
            </a:pPr>
            <a:r>
              <a:rPr lang="en-GB" sz="2400" dirty="0" smtClean="0">
                <a:solidFill>
                  <a:schemeClr val="tx1"/>
                </a:solidFill>
              </a:rPr>
              <a:t>cocaine rarely used medicinally now, and only as a local anaesthetic in eye surgery</a:t>
            </a:r>
          </a:p>
          <a:p>
            <a:endParaRPr lang="ar-IQ"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895</TotalTime>
  <Words>732</Words>
  <Application>Microsoft Office PowerPoint</Application>
  <PresentationFormat>عرض على الشاشة (3:4)‏</PresentationFormat>
  <Paragraphs>69</Paragraphs>
  <Slides>14</Slides>
  <Notes>1</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14</vt:i4>
      </vt:variant>
    </vt:vector>
  </HeadingPairs>
  <TitlesOfParts>
    <vt:vector size="16" baseType="lpstr">
      <vt:lpstr>سمة Office</vt:lpstr>
      <vt:lpstr>CS ChemDraw Drawing</vt:lpstr>
      <vt:lpstr>Pharmacognosy Alkaloids</vt:lpstr>
      <vt:lpstr>Tropane alkaloids</vt:lpstr>
      <vt:lpstr> Belladonna, Henbane and Thornapple</vt:lpstr>
      <vt:lpstr>Follow the label</vt:lpstr>
      <vt:lpstr>Datura stramonium Thornapple</vt:lpstr>
      <vt:lpstr>Deadly nightshade Atropa belladonna</vt:lpstr>
      <vt:lpstr>Atropine</vt:lpstr>
      <vt:lpstr>Henbane Hyoscyamus niger</vt:lpstr>
      <vt:lpstr>Tropane alkaloids 2: Cocaine</vt:lpstr>
      <vt:lpstr>Coca: Erythroxylum coca</vt:lpstr>
      <vt:lpstr>Cocaine</vt:lpstr>
      <vt:lpstr>Alkaloid chemistry: crack cocaine </vt:lpstr>
      <vt:lpstr>Alkaloid chemistry: making crack (base) cocaine from the salt</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Protoalkaloids (biological amines)</dc:title>
  <dc:creator>compaqb500</dc:creator>
  <cp:lastModifiedBy>First Processor</cp:lastModifiedBy>
  <cp:revision>264</cp:revision>
  <dcterms:modified xsi:type="dcterms:W3CDTF">2017-03-12T20:30:37Z</dcterms:modified>
</cp:coreProperties>
</file>