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586A140-FCFF-4DE1-84A8-35B12D8AC238}" type="datetimeFigureOut">
              <a:rPr lang="ar-IQ" smtClean="0"/>
              <a:pPr/>
              <a:t>23/06/1438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F096C6-4C8C-4A38-9B47-C4579B93EE8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uk/imgres?imgurl=http://content.answers.com/main/content/wp/en/9/98/Ephedrine_structure.png&amp;imgrefurl=http://www.answers.com/topic/ephedrine-structure-png&amp;h=243&amp;w=456&amp;sz=5&amp;hl=en&amp;start=2&amp;tbnid=ZXatD42YyqmMSM:&amp;tbnh=68&amp;tbnw=128&amp;prev=/images?q=ephedrine&amp;gbv=2&amp;svnum=10&amp;hl=en&amp;sa=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Pharmacognosy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Alkaloids          lec6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386662" cy="51275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Imidazole</a:t>
            </a:r>
            <a:r>
              <a:rPr lang="en-US" sz="2400" dirty="0" smtClean="0"/>
              <a:t> alkaloids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057920" cy="4495816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Pilocarpine</a:t>
            </a:r>
            <a:r>
              <a:rPr lang="en-US" sz="2000" dirty="0" smtClean="0">
                <a:solidFill>
                  <a:schemeClr val="tx1"/>
                </a:solidFill>
              </a:rPr>
              <a:t> is cholinergic agent and is used to stimulate </a:t>
            </a:r>
            <a:r>
              <a:rPr lang="en-US" sz="2000" dirty="0" err="1" smtClean="0">
                <a:solidFill>
                  <a:schemeClr val="tx1"/>
                </a:solidFill>
              </a:rPr>
              <a:t>muscarinic</a:t>
            </a:r>
            <a:r>
              <a:rPr lang="en-US" sz="2000" dirty="0" smtClean="0">
                <a:solidFill>
                  <a:schemeClr val="tx1"/>
                </a:solidFill>
              </a:rPr>
              <a:t> receptors of the eye in the treatment of </a:t>
            </a:r>
            <a:endParaRPr lang="ar-IQ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Glaucoma</a:t>
            </a:r>
            <a:endParaRPr lang="ar-IQ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429388" y="2000240"/>
          <a:ext cx="2071702" cy="1709795"/>
        </p:xfrm>
        <a:graphic>
          <a:graphicData uri="http://schemas.openxmlformats.org/presentationml/2006/ole">
            <p:oleObj spid="_x0000_s2050" name="CS ChemDraw Drawing" r:id="rId3" imgW="1154740" imgH="951793" progId="">
              <p:embed/>
            </p:oleObj>
          </a:graphicData>
        </a:graphic>
      </p:graphicFrame>
      <p:pic>
        <p:nvPicPr>
          <p:cNvPr id="6" name="Picture 10" descr="Paraguay-Jaborand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89" y="4214818"/>
            <a:ext cx="2800775" cy="225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01242080676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5" y="4214818"/>
            <a:ext cx="304802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Thank you for </a:t>
            </a:r>
            <a:r>
              <a:rPr lang="en-US" sz="5400" dirty="0" err="1" smtClean="0">
                <a:solidFill>
                  <a:srgbClr val="FF0000"/>
                </a:solidFill>
              </a:rPr>
              <a:t>listining</a:t>
            </a:r>
            <a:endParaRPr lang="ar-IQ" sz="5400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The end</a:t>
            </a:r>
            <a:endParaRPr lang="ar-IQ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Protoalkaloids</a:t>
            </a:r>
            <a:r>
              <a:rPr lang="en-US" dirty="0" smtClean="0"/>
              <a:t> (biological amine)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Alkaloids do </a:t>
            </a:r>
            <a:r>
              <a:rPr lang="en-US" smtClean="0"/>
              <a:t>not contain a</a:t>
            </a:r>
            <a:r>
              <a:rPr lang="en-US" smtClean="0"/>
              <a:t> </a:t>
            </a:r>
            <a:r>
              <a:rPr lang="en-US" dirty="0" smtClean="0"/>
              <a:t>heterocyclic ring.</a:t>
            </a:r>
          </a:p>
          <a:p>
            <a:pPr algn="l" rtl="0"/>
            <a:r>
              <a:rPr lang="en-US" dirty="0" smtClean="0"/>
              <a:t>The nitrogen at the side chain.</a:t>
            </a:r>
          </a:p>
          <a:p>
            <a:pPr algn="l" rtl="0"/>
            <a:r>
              <a:rPr lang="en-US" dirty="0" smtClean="0"/>
              <a:t>They are derived from the common amino acids, phenylalanine or tyrosine.</a:t>
            </a:r>
          </a:p>
          <a:p>
            <a:pPr algn="l" rtl="0"/>
            <a:r>
              <a:rPr lang="en-US" dirty="0" smtClean="0"/>
              <a:t>Some of the alkaloids in this category whose biosynthesis has been studied using labeled precursor include mescaline, ephedrine, </a:t>
            </a:r>
            <a:r>
              <a:rPr lang="en-US" dirty="0" err="1" smtClean="0"/>
              <a:t>cathinone</a:t>
            </a:r>
            <a:r>
              <a:rPr lang="en-US" dirty="0" smtClean="0"/>
              <a:t> and </a:t>
            </a:r>
            <a:r>
              <a:rPr lang="en-US" dirty="0" err="1" smtClean="0"/>
              <a:t>colchicin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Ephedrine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Ephedrine is derived from </a:t>
            </a:r>
            <a:r>
              <a:rPr lang="en-US" i="1" dirty="0" err="1" smtClean="0"/>
              <a:t>Ephedra</a:t>
            </a:r>
            <a:r>
              <a:rPr lang="en-US" i="1" dirty="0" smtClean="0"/>
              <a:t> </a:t>
            </a:r>
            <a:r>
              <a:rPr lang="en-US" i="1" dirty="0" err="1" smtClean="0"/>
              <a:t>sinica</a:t>
            </a:r>
            <a:r>
              <a:rPr lang="en-US" i="1" dirty="0" smtClean="0"/>
              <a:t>, </a:t>
            </a:r>
            <a:r>
              <a:rPr lang="en-US" i="1" dirty="0" err="1" smtClean="0"/>
              <a:t>Gnetaceae</a:t>
            </a:r>
            <a:r>
              <a:rPr lang="en-US" i="1" dirty="0" smtClean="0"/>
              <a:t>.</a:t>
            </a:r>
          </a:p>
          <a:p>
            <a:pPr algn="l" rtl="0"/>
            <a:r>
              <a:rPr lang="en-US" dirty="0" smtClean="0"/>
              <a:t>Ephedrine possess CNS stimulatory, vasoconstrictor and </a:t>
            </a:r>
            <a:r>
              <a:rPr lang="en-US" dirty="0" err="1" smtClean="0"/>
              <a:t>bronchodialatory</a:t>
            </a:r>
            <a:r>
              <a:rPr lang="en-US" dirty="0" smtClean="0"/>
              <a:t>  </a:t>
            </a:r>
            <a:r>
              <a:rPr lang="en-US" dirty="0" err="1" smtClean="0"/>
              <a:t>properities</a:t>
            </a:r>
            <a:r>
              <a:rPr lang="en-US" i="1" dirty="0" smtClean="0"/>
              <a:t>.</a:t>
            </a:r>
          </a:p>
          <a:p>
            <a:pPr algn="l" rtl="0"/>
            <a:r>
              <a:rPr lang="en-US" dirty="0" smtClean="0"/>
              <a:t>Ephedrine has two </a:t>
            </a:r>
            <a:r>
              <a:rPr lang="en-US" dirty="0" err="1" smtClean="0"/>
              <a:t>stereogenic</a:t>
            </a:r>
            <a:r>
              <a:rPr lang="en-US" dirty="0" smtClean="0"/>
              <a:t>  (</a:t>
            </a:r>
            <a:r>
              <a:rPr lang="en-US" dirty="0" err="1" smtClean="0"/>
              <a:t>chiral</a:t>
            </a:r>
            <a:r>
              <a:rPr lang="en-US" dirty="0" smtClean="0"/>
              <a:t>) </a:t>
            </a:r>
            <a:r>
              <a:rPr lang="en-US" dirty="0" err="1" smtClean="0"/>
              <a:t>centres</a:t>
            </a:r>
            <a:r>
              <a:rPr lang="en-US" dirty="0" smtClean="0"/>
              <a:t> and </a:t>
            </a:r>
            <a:r>
              <a:rPr lang="en-US" dirty="0" err="1" smtClean="0"/>
              <a:t>therefor</a:t>
            </a:r>
            <a:r>
              <a:rPr lang="en-US" dirty="0" smtClean="0"/>
              <a:t> has four possible isomer.</a:t>
            </a:r>
          </a:p>
          <a:p>
            <a:pPr algn="l" rtl="0"/>
            <a:r>
              <a:rPr lang="en-US" dirty="0" smtClean="0"/>
              <a:t>Ephedrine used for sever asthma while pseudoephedrine is used in cough preparation for it’s </a:t>
            </a:r>
            <a:r>
              <a:rPr lang="en-US" dirty="0" err="1" smtClean="0"/>
              <a:t>bronchodilatory</a:t>
            </a:r>
            <a:r>
              <a:rPr lang="en-US" dirty="0" smtClean="0"/>
              <a:t> properties.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Ephedrine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301625" y="228600"/>
            <a:ext cx="8086799" cy="896144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 descr="Ephedrine_structu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96752"/>
            <a:ext cx="24098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CLK1419C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716338"/>
            <a:ext cx="2376488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51520" y="278092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smtClean="0"/>
              <a:t>Ephedrine</a:t>
            </a:r>
            <a:endParaRPr lang="en-GB" dirty="0"/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323850" y="5157788"/>
            <a:ext cx="316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Pseudoephedrine (isomer) less stimulant in effect</a:t>
            </a:r>
          </a:p>
        </p:txBody>
      </p:sp>
      <p:pic>
        <p:nvPicPr>
          <p:cNvPr id="9" name="Picture 29" descr="EphedraWe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928670"/>
            <a:ext cx="3571868" cy="481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5643570" y="5857892"/>
            <a:ext cx="20875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i="1" dirty="0" err="1"/>
              <a:t>Ephedra</a:t>
            </a:r>
            <a:r>
              <a:rPr lang="en-GB" i="1" dirty="0"/>
              <a:t> </a:t>
            </a:r>
            <a:r>
              <a:rPr lang="en-GB" i="1" dirty="0" err="1"/>
              <a:t>sinica</a:t>
            </a:r>
            <a:r>
              <a:rPr lang="en-GB" i="1" dirty="0"/>
              <a:t>,</a:t>
            </a:r>
          </a:p>
          <a:p>
            <a:pPr algn="ctr">
              <a:spcBef>
                <a:spcPct val="50000"/>
              </a:spcBef>
            </a:pPr>
            <a:r>
              <a:rPr lang="en-GB" dirty="0"/>
              <a:t>Ma Huang</a:t>
            </a: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250825" y="6021388"/>
            <a:ext cx="3492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Note - the nitrogen is in the side chain, not the heterocyclic ring!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1097281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/>
          <a:lstStyle/>
          <a:p>
            <a:pPr algn="l" rtl="0"/>
            <a:r>
              <a:rPr lang="en-US" dirty="0" smtClean="0"/>
              <a:t>Herbal</a:t>
            </a:r>
            <a:r>
              <a:rPr lang="en-US" i="1" dirty="0" smtClean="0"/>
              <a:t> </a:t>
            </a:r>
            <a:r>
              <a:rPr lang="en-US" i="1" dirty="0" err="1" smtClean="0"/>
              <a:t>Ephedra</a:t>
            </a:r>
            <a:r>
              <a:rPr lang="en-US" i="1" dirty="0" smtClean="0"/>
              <a:t> </a:t>
            </a:r>
            <a:r>
              <a:rPr lang="en-US" dirty="0" smtClean="0"/>
              <a:t>has recently</a:t>
            </a:r>
          </a:p>
          <a:p>
            <a:pPr algn="l" rtl="0">
              <a:buNone/>
            </a:pPr>
            <a:r>
              <a:rPr lang="en-US" dirty="0" smtClean="0"/>
              <a:t> gained notoriety as herbal ecstasy</a:t>
            </a:r>
          </a:p>
          <a:p>
            <a:pPr algn="l" rtl="0">
              <a:buNone/>
            </a:pPr>
            <a:r>
              <a:rPr lang="en-US" dirty="0" smtClean="0"/>
              <a:t> due to the high similarity in </a:t>
            </a:r>
          </a:p>
          <a:p>
            <a:pPr algn="l" rtl="0">
              <a:buNone/>
            </a:pPr>
            <a:r>
              <a:rPr lang="en-US" dirty="0" smtClean="0"/>
              <a:t>structure of ephedrine and ecstasy,</a:t>
            </a:r>
          </a:p>
          <a:p>
            <a:pPr algn="l" rtl="0">
              <a:buNone/>
            </a:pPr>
            <a:r>
              <a:rPr lang="en-US" dirty="0" smtClean="0"/>
              <a:t> these herbal preparations are</a:t>
            </a:r>
          </a:p>
          <a:p>
            <a:pPr algn="l" rtl="0">
              <a:buNone/>
            </a:pPr>
            <a:r>
              <a:rPr lang="en-US" dirty="0" smtClean="0"/>
              <a:t> dangerous and </a:t>
            </a:r>
            <a:r>
              <a:rPr lang="en-US" smtClean="0"/>
              <a:t>should therefore </a:t>
            </a:r>
            <a:r>
              <a:rPr lang="en-US" dirty="0" smtClean="0"/>
              <a:t>be</a:t>
            </a:r>
          </a:p>
          <a:p>
            <a:pPr algn="l" rtl="0">
              <a:buNone/>
            </a:pPr>
            <a:r>
              <a:rPr lang="en-US" dirty="0" smtClean="0"/>
              <a:t> avoided. </a:t>
            </a:r>
            <a:endParaRPr lang="ar-IQ" i="1" dirty="0"/>
          </a:p>
        </p:txBody>
      </p:sp>
      <p:pic>
        <p:nvPicPr>
          <p:cNvPr id="5" name="Picture 13" descr="Amphetamine_Ephedrine_stru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571612"/>
            <a:ext cx="219551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15008" y="5429264"/>
            <a:ext cx="292892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Bef>
                <a:spcPct val="50000"/>
              </a:spcBef>
            </a:pPr>
            <a:r>
              <a:rPr lang="cy-GB" dirty="0" smtClean="0"/>
              <a:t>This is why the sale of pseudoephedrine may be banned....ephedrine is already tightly controlled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colchicine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l" rtl="0"/>
            <a:r>
              <a:rPr lang="en-US" dirty="0" smtClean="0"/>
              <a:t>An alkaloid obtained from various species of </a:t>
            </a:r>
            <a:r>
              <a:rPr lang="en-US" i="1" dirty="0" smtClean="0"/>
              <a:t>Colchicum</a:t>
            </a:r>
            <a:r>
              <a:rPr lang="en-US" dirty="0" smtClean="0"/>
              <a:t> Fam. </a:t>
            </a:r>
            <a:r>
              <a:rPr lang="en-US" dirty="0" err="1" smtClean="0"/>
              <a:t>Liliaceae</a:t>
            </a:r>
            <a:r>
              <a:rPr lang="en-US" dirty="0" smtClean="0"/>
              <a:t>.</a:t>
            </a:r>
          </a:p>
          <a:p>
            <a:pPr lvl="0" algn="l" rtl="0"/>
            <a:r>
              <a:rPr lang="en-US" dirty="0" err="1" smtClean="0"/>
              <a:t>Colchicin</a:t>
            </a:r>
            <a:r>
              <a:rPr lang="en-US" dirty="0" smtClean="0"/>
              <a:t> has one </a:t>
            </a:r>
            <a:r>
              <a:rPr lang="en-US" dirty="0" err="1" smtClean="0"/>
              <a:t>amido</a:t>
            </a:r>
            <a:r>
              <a:rPr lang="en-US" dirty="0" smtClean="0"/>
              <a:t> nitrogen atom. The compound lacks pronounced </a:t>
            </a:r>
            <a:r>
              <a:rPr lang="en-US" dirty="0" err="1" smtClean="0"/>
              <a:t>basicity</a:t>
            </a:r>
            <a:r>
              <a:rPr lang="en-US" dirty="0" smtClean="0"/>
              <a:t> and does not form a well-defined series of salts as do other alkaloids. Nevertheless, it is precipitated by many alkaloid reagents and is conventionally considered an alkaloid.</a:t>
            </a:r>
          </a:p>
          <a:p>
            <a:pPr lvl="0" algn="l" rtl="0"/>
            <a:r>
              <a:rPr lang="en-US" dirty="0" err="1" smtClean="0"/>
              <a:t>Colchicine</a:t>
            </a:r>
            <a:r>
              <a:rPr lang="en-US" dirty="0" smtClean="0"/>
              <a:t> used in the treatment of gout, it is highly </a:t>
            </a:r>
            <a:r>
              <a:rPr lang="en-US" dirty="0" err="1" smtClean="0"/>
              <a:t>cytotoxic</a:t>
            </a:r>
            <a:r>
              <a:rPr lang="en-US" dirty="0" smtClean="0"/>
              <a:t> and </a:t>
            </a:r>
            <a:r>
              <a:rPr lang="en-US" dirty="0" err="1" smtClean="0"/>
              <a:t>antimitotic</a:t>
            </a:r>
            <a:r>
              <a:rPr lang="en-US" dirty="0" smtClean="0"/>
              <a:t>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dirty="0" smtClean="0"/>
              <a:t>Mescaline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Mescaline is the biologically active natural  product present in cactus peyote which is responsible for it’s hallucinogenic </a:t>
            </a:r>
            <a:r>
              <a:rPr lang="en-US" dirty="0" err="1" smtClean="0"/>
              <a:t>properity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Ingestion of pure mescaline fails to give the same response as consumption of peyote which is possibly due to the contribution of other compounds present in the plant material.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</a:p>
        </p:txBody>
      </p:sp>
      <p:pic>
        <p:nvPicPr>
          <p:cNvPr id="4" name="Picture 3" descr="peyo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5286388"/>
            <a:ext cx="4394282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097281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98219" y="2285992"/>
          <a:ext cx="7856610" cy="3429024"/>
        </p:xfrm>
        <a:graphic>
          <a:graphicData uri="http://schemas.openxmlformats.org/presentationml/2006/ole">
            <p:oleObj spid="_x0000_s1028" name="CS ChemDraw Drawing" r:id="rId3" imgW="3332887" imgH="1454867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Khat</a:t>
            </a:r>
            <a:r>
              <a:rPr lang="en-US" b="1" dirty="0" smtClean="0"/>
              <a:t> or Abyssinian tea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 smtClean="0"/>
              <a:t>Khat</a:t>
            </a:r>
            <a:r>
              <a:rPr lang="en-US" dirty="0" smtClean="0"/>
              <a:t> contains a potent </a:t>
            </a:r>
            <a:r>
              <a:rPr lang="en-US" dirty="0" err="1" smtClean="0"/>
              <a:t>phenylalkylamine</a:t>
            </a:r>
            <a:r>
              <a:rPr lang="en-US" dirty="0" smtClean="0"/>
              <a:t> alkaloid called (-)-</a:t>
            </a:r>
            <a:r>
              <a:rPr lang="en-US" dirty="0" err="1" smtClean="0"/>
              <a:t>cathinone</a:t>
            </a:r>
            <a:r>
              <a:rPr lang="en-US" dirty="0" smtClean="0"/>
              <a:t>. It has pharmacological properties analogous to those of (+)-amphetamine.</a:t>
            </a:r>
          </a:p>
          <a:p>
            <a:pPr algn="l" rtl="0"/>
            <a:r>
              <a:rPr lang="en-US" dirty="0" smtClean="0"/>
              <a:t>The young fresh leaves contain the optimum amount of </a:t>
            </a:r>
            <a:r>
              <a:rPr lang="en-US" dirty="0" err="1" smtClean="0"/>
              <a:t>cathinone</a:t>
            </a:r>
            <a:r>
              <a:rPr lang="en-US" dirty="0" smtClean="0"/>
              <a:t>, while in older leaves, it is converted to the weakly active compound (+)-</a:t>
            </a:r>
            <a:r>
              <a:rPr lang="en-US" dirty="0" err="1" smtClean="0"/>
              <a:t>norpseudoephedrine</a:t>
            </a:r>
            <a:r>
              <a:rPr lang="en-US" dirty="0" smtClean="0"/>
              <a:t> (80%) and (-)-</a:t>
            </a:r>
            <a:r>
              <a:rPr lang="en-US" dirty="0" err="1" smtClean="0"/>
              <a:t>norephedrine</a:t>
            </a:r>
            <a:r>
              <a:rPr lang="en-US" dirty="0" smtClean="0"/>
              <a:t>(20%). </a:t>
            </a:r>
            <a:endParaRPr lang="ar-IQ" dirty="0"/>
          </a:p>
        </p:txBody>
      </p:sp>
      <p:pic>
        <p:nvPicPr>
          <p:cNvPr id="4" name="صورة 3" descr="1200px-S-Cathinone.sv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00826" y="4857760"/>
            <a:ext cx="1928826" cy="157161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262</TotalTime>
  <Words>400</Words>
  <Application>Microsoft Office PowerPoint</Application>
  <PresentationFormat>عرض على الشاشة (3:4)‏</PresentationFormat>
  <Paragraphs>46</Paragraphs>
  <Slides>11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3" baseType="lpstr">
      <vt:lpstr>Urban</vt:lpstr>
      <vt:lpstr>CS ChemDraw Drawing</vt:lpstr>
      <vt:lpstr>Pharmacognosy Alkaloids          lec6</vt:lpstr>
      <vt:lpstr>Protoalkaloids (biological amine)</vt:lpstr>
      <vt:lpstr>Ephedrine </vt:lpstr>
      <vt:lpstr>Ephedrine </vt:lpstr>
      <vt:lpstr>الشريحة 5</vt:lpstr>
      <vt:lpstr>colchicine</vt:lpstr>
      <vt:lpstr>Mescaline </vt:lpstr>
      <vt:lpstr>الشريحة 8</vt:lpstr>
      <vt:lpstr>Khat or Abyssinian tea </vt:lpstr>
      <vt:lpstr>Imidazole alkaloids</vt:lpstr>
      <vt:lpstr>Thank you for listining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Pharmacognosy Alkaloids          lec6</dc:title>
  <dc:creator>First Processor</dc:creator>
  <cp:lastModifiedBy>First Processor</cp:lastModifiedBy>
  <cp:revision>20</cp:revision>
  <dcterms:created xsi:type="dcterms:W3CDTF">2016-03-07T14:19:15Z</dcterms:created>
  <dcterms:modified xsi:type="dcterms:W3CDTF">2017-03-21T20:47:20Z</dcterms:modified>
</cp:coreProperties>
</file>