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9"/>
  </p:notesMasterIdLst>
  <p:sldIdLst>
    <p:sldId id="256" r:id="rId2"/>
    <p:sldId id="274" r:id="rId3"/>
    <p:sldId id="259" r:id="rId4"/>
    <p:sldId id="258" r:id="rId5"/>
    <p:sldId id="261" r:id="rId6"/>
    <p:sldId id="262" r:id="rId7"/>
    <p:sldId id="275" r:id="rId8"/>
    <p:sldId id="276" r:id="rId9"/>
    <p:sldId id="263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CED10A5-E889-4187-89A2-BAC36916CE9D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8FB1AD1-084B-46F1-B8AD-3A0A829B951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617EE-0D88-4660-8123-5A6072F833FF}" type="slidenum">
              <a:rPr lang="ar-IQ" smtClean="0"/>
              <a:pPr/>
              <a:t>4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thebaine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617EE-0D88-4660-8123-5A6072F833FF}" type="slidenum">
              <a:rPr lang="ar-IQ" smtClean="0"/>
              <a:pPr/>
              <a:t>12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C9C5CD-8592-4205-AB1A-FB6460232218}" type="datetimeFigureOut">
              <a:rPr lang="ar-IQ" smtClean="0"/>
              <a:pPr/>
              <a:t>05/06/1438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643EA6-AB5D-4628-A755-C05C0C66EDC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hyperlink" Target="http://upload.wikimedia.org/wikipedia/commons/e/e4/Quinine-2D-skeletal.png" TargetMode="External"/><Relationship Id="rId2" Type="http://schemas.openxmlformats.org/officeDocument/2006/relationships/hyperlink" Target="http://en.wikipedia.org/wiki/Image:Mefloquine_structure.sv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://upload.wikimedia.org/wikipedia/commons/f/f1/Chloroquine.sv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/>
              <a:t>pharmacognosy</a:t>
            </a:r>
            <a:endParaRPr lang="ar-IQ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Alkaloids</a:t>
            </a:r>
          </a:p>
          <a:p>
            <a:r>
              <a:rPr lang="en-US" sz="5400" b="1" dirty="0" err="1" smtClean="0">
                <a:solidFill>
                  <a:srgbClr val="FF0000"/>
                </a:solidFill>
              </a:rPr>
              <a:t>Lec</a:t>
            </a:r>
            <a:r>
              <a:rPr lang="en-US" sz="5400" b="1" dirty="0" smtClean="0">
                <a:solidFill>
                  <a:srgbClr val="FF0000"/>
                </a:solidFill>
              </a:rPr>
              <a:t> 5</a:t>
            </a:r>
          </a:p>
          <a:p>
            <a:endParaRPr lang="ar-IQ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Opium poppy</a:t>
            </a:r>
            <a:br>
              <a:rPr lang="en-GB" dirty="0" smtClean="0"/>
            </a:br>
            <a:r>
              <a:rPr lang="en-GB" i="1" dirty="0" err="1" smtClean="0"/>
              <a:t>Papaver</a:t>
            </a:r>
            <a:r>
              <a:rPr lang="en-GB" i="1" dirty="0" smtClean="0"/>
              <a:t> </a:t>
            </a:r>
            <a:r>
              <a:rPr lang="en-GB" i="1" dirty="0" err="1" smtClean="0"/>
              <a:t>somniferum</a:t>
            </a:r>
            <a:endParaRPr lang="ar-IQ" dirty="0"/>
          </a:p>
        </p:txBody>
      </p:sp>
      <p:pic>
        <p:nvPicPr>
          <p:cNvPr id="3" name="Picture 4" descr="Papaver_somniferum_gigante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288" y="2060575"/>
            <a:ext cx="3671887" cy="3455988"/>
          </a:xfrm>
          <a:prstGeom prst="rect">
            <a:avLst/>
          </a:prstGeom>
          <a:noFill/>
        </p:spPr>
      </p:pic>
      <p:pic>
        <p:nvPicPr>
          <p:cNvPr id="4" name="Picture 7" descr="poopy capsule scor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003800" y="2133600"/>
            <a:ext cx="3455988" cy="3455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Morphine</a:t>
            </a:r>
            <a:endParaRPr lang="ar-IQ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Morphine possesses both a basic tertiary amine and an acidic </a:t>
            </a:r>
            <a:r>
              <a:rPr lang="en-US" dirty="0" err="1" smtClean="0"/>
              <a:t>phenolic</a:t>
            </a:r>
            <a:r>
              <a:rPr lang="en-US" dirty="0" smtClean="0"/>
              <a:t> functional group, these groups allow morphine to be readily purified by acid and base.</a:t>
            </a:r>
          </a:p>
          <a:p>
            <a:pPr algn="l" rtl="0"/>
            <a:r>
              <a:rPr lang="en-US" dirty="0" smtClean="0"/>
              <a:t>Morphine is an excellent analgesic.</a:t>
            </a:r>
          </a:p>
          <a:p>
            <a:pPr algn="l" rtl="0"/>
            <a:r>
              <a:rPr lang="en-US" dirty="0" smtClean="0"/>
              <a:t>Morphine is readily converted into the drug of abuse, heroin by </a:t>
            </a:r>
            <a:r>
              <a:rPr lang="en-US" dirty="0" err="1" smtClean="0"/>
              <a:t>acetylation</a:t>
            </a:r>
            <a:r>
              <a:rPr lang="en-US" dirty="0" smtClean="0"/>
              <a:t> of both hydroxyl groups using acetic </a:t>
            </a:r>
            <a:r>
              <a:rPr lang="en-US" dirty="0" err="1" smtClean="0"/>
              <a:t>unhydride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Heroin is more potent analgesic than morphine that it’s useful in patient with terminal cancer.</a:t>
            </a:r>
          </a:p>
          <a:p>
            <a:pPr algn="l" rt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Benzylisoquinoline</a:t>
            </a:r>
            <a:r>
              <a:rPr lang="en-GB" dirty="0" smtClean="0"/>
              <a:t> alkaloid structures</a:t>
            </a:r>
            <a:endParaRPr lang="ar-IQ" dirty="0"/>
          </a:p>
        </p:txBody>
      </p:sp>
      <p:pic>
        <p:nvPicPr>
          <p:cNvPr id="3" name="Picture 5" descr="morph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412875"/>
            <a:ext cx="1962150" cy="16478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11" descr="code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1484784"/>
            <a:ext cx="1914525" cy="18669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13" descr="pethid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588" y="1412875"/>
            <a:ext cx="1762125" cy="15906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15" descr="heroi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850" y="3716338"/>
            <a:ext cx="2228850" cy="22574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24" descr="Thebain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938" y="4005263"/>
            <a:ext cx="2366962" cy="16684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Rectangle 9"/>
          <p:cNvSpPr/>
          <p:nvPr/>
        </p:nvSpPr>
        <p:spPr>
          <a:xfrm>
            <a:off x="683568" y="3212976"/>
            <a:ext cx="1104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morphine</a:t>
            </a:r>
            <a:endParaRPr lang="ar-IQ" dirty="0"/>
          </a:p>
        </p:txBody>
      </p:sp>
      <p:sp>
        <p:nvSpPr>
          <p:cNvPr id="11" name="Rectangle 10"/>
          <p:cNvSpPr/>
          <p:nvPr/>
        </p:nvSpPr>
        <p:spPr>
          <a:xfrm>
            <a:off x="4067944" y="3429000"/>
            <a:ext cx="929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codeine</a:t>
            </a:r>
            <a:endParaRPr lang="ar-IQ" dirty="0"/>
          </a:p>
        </p:txBody>
      </p:sp>
      <p:sp>
        <p:nvSpPr>
          <p:cNvPr id="12" name="Rectangle 11"/>
          <p:cNvSpPr/>
          <p:nvPr/>
        </p:nvSpPr>
        <p:spPr>
          <a:xfrm>
            <a:off x="6948264" y="3212976"/>
            <a:ext cx="1084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pethidine</a:t>
            </a:r>
            <a:endParaRPr lang="ar-IQ" dirty="0"/>
          </a:p>
        </p:txBody>
      </p:sp>
      <p:sp>
        <p:nvSpPr>
          <p:cNvPr id="13" name="Rectangle 12"/>
          <p:cNvSpPr/>
          <p:nvPr/>
        </p:nvSpPr>
        <p:spPr>
          <a:xfrm>
            <a:off x="251520" y="6165304"/>
            <a:ext cx="2330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Diamorphine</a:t>
            </a:r>
            <a:r>
              <a:rPr lang="en-US" dirty="0" smtClean="0"/>
              <a:t> (heroine)</a:t>
            </a:r>
            <a:endParaRPr lang="ar-IQ" dirty="0"/>
          </a:p>
        </p:txBody>
      </p:sp>
      <p:sp>
        <p:nvSpPr>
          <p:cNvPr id="14" name="Rectangle 13"/>
          <p:cNvSpPr/>
          <p:nvPr/>
        </p:nvSpPr>
        <p:spPr>
          <a:xfrm>
            <a:off x="4211960" y="6021288"/>
            <a:ext cx="1021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thebaine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/>
          <a:lstStyle/>
          <a:p>
            <a:pPr algn="l" rtl="0"/>
            <a:r>
              <a:rPr lang="en-US" dirty="0" smtClean="0"/>
              <a:t>Codeine is an  over the counter analgesic , cough suppressant and in small doses used to treat diarrhea due to it’s </a:t>
            </a:r>
            <a:r>
              <a:rPr lang="en-US" dirty="0" err="1" smtClean="0"/>
              <a:t>antiperistalitic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Codeine is formulated with other analgesic agents such as aspirin and </a:t>
            </a:r>
            <a:r>
              <a:rPr lang="en-US" dirty="0" err="1" smtClean="0"/>
              <a:t>paracetamol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err="1" smtClean="0"/>
              <a:t>thebaine</a:t>
            </a:r>
            <a:r>
              <a:rPr lang="en-US" dirty="0" smtClean="0"/>
              <a:t> is the starting point for the synthesis of many agents, including codeine and veterinary sedative such as </a:t>
            </a:r>
            <a:r>
              <a:rPr lang="en-US" dirty="0" err="1" smtClean="0"/>
              <a:t>etorphine</a:t>
            </a:r>
            <a:r>
              <a:rPr lang="en-US" dirty="0" smtClean="0"/>
              <a:t>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dirty="0" smtClean="0"/>
              <a:t>Papaverine and verapamil</a:t>
            </a:r>
            <a:endParaRPr lang="ar-IQ" dirty="0"/>
          </a:p>
        </p:txBody>
      </p:sp>
      <p:sp>
        <p:nvSpPr>
          <p:cNvPr id="3" name="Rectangle 2"/>
          <p:cNvSpPr/>
          <p:nvPr/>
        </p:nvSpPr>
        <p:spPr>
          <a:xfrm>
            <a:off x="1115616" y="1844825"/>
            <a:ext cx="36724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y-GB" sz="2400" dirty="0" smtClean="0"/>
              <a:t>Papaverine (top) is a smooth muscle relaxant – it was investigated for its calcium antagonist activity</a:t>
            </a:r>
          </a:p>
          <a:p>
            <a:pPr>
              <a:spcBef>
                <a:spcPct val="50000"/>
              </a:spcBef>
            </a:pPr>
            <a:endParaRPr lang="cy-GB" sz="2400" dirty="0" smtClean="0"/>
          </a:p>
          <a:p>
            <a:pPr algn="l">
              <a:spcBef>
                <a:spcPct val="50000"/>
              </a:spcBef>
            </a:pPr>
            <a:r>
              <a:rPr lang="cy-GB" sz="2400" dirty="0" smtClean="0"/>
              <a:t>This led to the development of verapamil (bottom), a widely used calcium channel blocker</a:t>
            </a:r>
            <a:endParaRPr lang="en-US" sz="2400" dirty="0"/>
          </a:p>
        </p:txBody>
      </p:sp>
      <p:pic>
        <p:nvPicPr>
          <p:cNvPr id="4" name="Picture 14" descr="papaver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5" y="1714488"/>
            <a:ext cx="3336127" cy="2177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sup2_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4263360"/>
            <a:ext cx="3418732" cy="225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Curare</a:t>
            </a:r>
            <a:endParaRPr lang="ar-IQ" dirty="0"/>
          </a:p>
        </p:txBody>
      </p:sp>
      <p:sp>
        <p:nvSpPr>
          <p:cNvPr id="3" name="Rectangle 2"/>
          <p:cNvSpPr/>
          <p:nvPr/>
        </p:nvSpPr>
        <p:spPr>
          <a:xfrm>
            <a:off x="2267744" y="1412776"/>
            <a:ext cx="4896544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2400" dirty="0" smtClean="0"/>
              <a:t>A generic term for these arrow poisons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2400" dirty="0" smtClean="0"/>
              <a:t>Most are mixtures of poisons from various plants of unrelated species and some animal toxins)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2400" dirty="0" smtClean="0"/>
              <a:t>They cause paralysis  of muscle required to breathe when injected (e.g. using an arrow!) but are destroyed by stomach acid, so meat from animals killed by curare can be eaten</a:t>
            </a:r>
          </a:p>
          <a:p>
            <a:pPr algn="l">
              <a:lnSpc>
                <a:spcPct val="90000"/>
              </a:lnSpc>
              <a:defRPr/>
            </a:pPr>
            <a:r>
              <a:rPr lang="en-GB" sz="2400" dirty="0" smtClean="0"/>
              <a:t>Different strengths are used for different purposes – not always to kill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/>
          <a:lstStyle/>
          <a:p>
            <a:pPr algn="l" rtl="0"/>
            <a:r>
              <a:rPr lang="en-US" dirty="0" smtClean="0"/>
              <a:t>The major active component of curare is </a:t>
            </a:r>
            <a:r>
              <a:rPr lang="en-US" dirty="0" err="1" smtClean="0"/>
              <a:t>tubocurarine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err="1" smtClean="0"/>
              <a:t>Tubocurarine</a:t>
            </a:r>
            <a:r>
              <a:rPr lang="en-US" dirty="0" smtClean="0"/>
              <a:t> use as a muscle relaxant in surgical procedures . It’s also a template for the development of other muscle relaxant such as </a:t>
            </a:r>
            <a:r>
              <a:rPr lang="en-US" dirty="0" err="1" smtClean="0"/>
              <a:t>atracurium</a:t>
            </a:r>
            <a:r>
              <a:rPr lang="en-US" dirty="0" smtClean="0"/>
              <a:t>.</a:t>
            </a:r>
            <a:endParaRPr lang="ar-IQ" dirty="0"/>
          </a:p>
        </p:txBody>
      </p:sp>
      <p:pic>
        <p:nvPicPr>
          <p:cNvPr id="5" name="Picture 4" descr="Tubocurar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2773" y="3286124"/>
            <a:ext cx="5283839" cy="3571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</a:t>
            </a:r>
            <a:r>
              <a:rPr lang="en-US" dirty="0" err="1" smtClean="0"/>
              <a:t>listining</a:t>
            </a:r>
            <a:endParaRPr lang="ar-IQ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The end</a:t>
            </a:r>
            <a:endParaRPr lang="ar-IQ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Quinoline</a:t>
            </a:r>
            <a:r>
              <a:rPr lang="en-US" dirty="0" smtClean="0"/>
              <a:t> alkaloids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Alkaloids containing </a:t>
            </a:r>
            <a:r>
              <a:rPr lang="en-US" dirty="0" err="1" smtClean="0"/>
              <a:t>quinoline</a:t>
            </a:r>
            <a:r>
              <a:rPr lang="en-US" dirty="0" smtClean="0"/>
              <a:t> as their basic nucleus include those obtained from cinchona bark (</a:t>
            </a:r>
            <a:r>
              <a:rPr lang="en-US" i="1" dirty="0" smtClean="0"/>
              <a:t>Cinchona </a:t>
            </a:r>
            <a:r>
              <a:rPr lang="en-US" i="1" dirty="0" err="1" smtClean="0"/>
              <a:t>succirubra</a:t>
            </a:r>
            <a:r>
              <a:rPr lang="en-US" dirty="0" smtClean="0"/>
              <a:t>) ( quinine, </a:t>
            </a:r>
            <a:r>
              <a:rPr lang="en-US" dirty="0" err="1" smtClean="0"/>
              <a:t>quinidine</a:t>
            </a:r>
            <a:r>
              <a:rPr lang="en-US" dirty="0" smtClean="0"/>
              <a:t>, </a:t>
            </a:r>
            <a:r>
              <a:rPr lang="en-US" dirty="0" err="1" smtClean="0"/>
              <a:t>cinchonine</a:t>
            </a:r>
            <a:r>
              <a:rPr lang="en-US" dirty="0" smtClean="0"/>
              <a:t>, and </a:t>
            </a:r>
            <a:r>
              <a:rPr lang="en-US" dirty="0" err="1" smtClean="0"/>
              <a:t>cinchonidine</a:t>
            </a:r>
            <a:r>
              <a:rPr lang="en-US" dirty="0" smtClean="0"/>
              <a:t>).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Cinchonine</a:t>
            </a:r>
            <a:r>
              <a:rPr lang="en-US" dirty="0" smtClean="0"/>
              <a:t> which is isomeric with </a:t>
            </a:r>
            <a:r>
              <a:rPr lang="en-US" dirty="0" err="1" smtClean="0"/>
              <a:t>cinchonidine</a:t>
            </a:r>
            <a:r>
              <a:rPr lang="en-US" dirty="0" smtClean="0"/>
              <a:t>, is the parent alkaloid of the quinine series. </a:t>
            </a:r>
            <a:endParaRPr lang="en-US" dirty="0" smtClean="0"/>
          </a:p>
          <a:p>
            <a:pPr algn="l" rtl="0"/>
            <a:r>
              <a:rPr lang="en-US" dirty="0" smtClean="0"/>
              <a:t>Quinine </a:t>
            </a:r>
            <a:r>
              <a:rPr lang="en-US" dirty="0" smtClean="0"/>
              <a:t>and it's isomer </a:t>
            </a:r>
            <a:r>
              <a:rPr lang="en-US" dirty="0" err="1" smtClean="0"/>
              <a:t>quinidine</a:t>
            </a:r>
            <a:r>
              <a:rPr lang="en-US" dirty="0" smtClean="0"/>
              <a:t> represent 6-methoxycinchonine.</a:t>
            </a:r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Cinchona bark</a:t>
            </a:r>
            <a:endParaRPr lang="ar-IQ" dirty="0"/>
          </a:p>
        </p:txBody>
      </p:sp>
      <p:pic>
        <p:nvPicPr>
          <p:cNvPr id="3" name="Picture 4" descr="Cinchona_pubescens_p2jpg"/>
          <p:cNvPicPr>
            <a:picLocks noChangeAspect="1" noChangeArrowheads="1"/>
          </p:cNvPicPr>
          <p:nvPr/>
        </p:nvPicPr>
        <p:blipFill>
          <a:blip r:embed="rId2" cstate="print"/>
          <a:srcRect b="14174"/>
          <a:stretch>
            <a:fillRect/>
          </a:stretch>
        </p:blipFill>
        <p:spPr>
          <a:xfrm>
            <a:off x="1196975" y="1600200"/>
            <a:ext cx="6748463" cy="386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Quinine</a:t>
            </a:r>
            <a:endParaRPr lang="ar-IQ" dirty="0"/>
          </a:p>
        </p:txBody>
      </p:sp>
      <p:sp>
        <p:nvSpPr>
          <p:cNvPr id="3" name="Rectangle 2"/>
          <p:cNvSpPr/>
          <p:nvPr/>
        </p:nvSpPr>
        <p:spPr>
          <a:xfrm>
            <a:off x="571472" y="1556792"/>
            <a:ext cx="7715304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GB" sz="2400" b="1" dirty="0" smtClean="0"/>
              <a:t>Quinine</a:t>
            </a:r>
            <a:r>
              <a:rPr lang="en-GB" sz="2400" dirty="0" smtClean="0"/>
              <a:t>: </a:t>
            </a:r>
            <a:r>
              <a:rPr lang="en-GB" sz="2400" dirty="0" smtClean="0"/>
              <a:t> </a:t>
            </a:r>
            <a:r>
              <a:rPr lang="en-GB" sz="2400" dirty="0" smtClean="0"/>
              <a:t>An </a:t>
            </a:r>
            <a:r>
              <a:rPr lang="en-GB" sz="2400" dirty="0" err="1" smtClean="0"/>
              <a:t>antimalarial</a:t>
            </a:r>
            <a:r>
              <a:rPr lang="en-GB" sz="2400" dirty="0" smtClean="0"/>
              <a:t> from which newer drugs (e.g. </a:t>
            </a:r>
            <a:r>
              <a:rPr lang="en-GB" sz="2400" dirty="0" err="1" smtClean="0"/>
              <a:t>chloroquine</a:t>
            </a:r>
            <a:r>
              <a:rPr lang="en-GB" sz="2400" dirty="0" smtClean="0"/>
              <a:t>, </a:t>
            </a:r>
            <a:r>
              <a:rPr lang="en-GB" sz="2400" dirty="0" err="1" smtClean="0"/>
              <a:t>mefloquine</a:t>
            </a:r>
            <a:r>
              <a:rPr lang="en-GB" sz="2400" dirty="0" smtClean="0"/>
              <a:t>) have been developed. Also acts as an anti-arrhythmic, so avoid in heart disease. Used in ‘tonic water’</a:t>
            </a:r>
          </a:p>
          <a:p>
            <a:pPr>
              <a:lnSpc>
                <a:spcPct val="90000"/>
              </a:lnSpc>
              <a:defRPr/>
            </a:pPr>
            <a:endParaRPr lang="en-GB" sz="2400" dirty="0" smtClean="0"/>
          </a:p>
          <a:p>
            <a:pPr algn="l" rtl="0">
              <a:lnSpc>
                <a:spcPct val="90000"/>
              </a:lnSpc>
              <a:defRPr/>
            </a:pPr>
            <a:r>
              <a:rPr lang="en-GB" sz="2400" b="1" dirty="0" err="1" smtClean="0"/>
              <a:t>Quinidine</a:t>
            </a:r>
            <a:r>
              <a:rPr lang="en-GB" sz="2400" dirty="0" smtClean="0"/>
              <a:t>: closely related to quinine, a more potent </a:t>
            </a:r>
            <a:endParaRPr lang="ar-IQ" sz="2400" dirty="0" smtClean="0"/>
          </a:p>
          <a:p>
            <a:pPr algn="l" rtl="0">
              <a:lnSpc>
                <a:spcPct val="90000"/>
              </a:lnSpc>
              <a:defRPr/>
            </a:pPr>
            <a:r>
              <a:rPr lang="ar-IQ" sz="2400" dirty="0" smtClean="0"/>
              <a:t> </a:t>
            </a:r>
            <a:r>
              <a:rPr lang="en-US" sz="2400" dirty="0" smtClean="0"/>
              <a:t> </a:t>
            </a:r>
            <a:r>
              <a:rPr lang="en-GB" sz="2400" dirty="0" smtClean="0"/>
              <a:t>anti-arrhythmic</a:t>
            </a:r>
          </a:p>
          <a:p>
            <a:pPr algn="l" rtl="0">
              <a:lnSpc>
                <a:spcPct val="90000"/>
              </a:lnSpc>
              <a:defRPr/>
            </a:pPr>
            <a:endParaRPr lang="en-GB" sz="2400" b="1" dirty="0" smtClean="0"/>
          </a:p>
          <a:p>
            <a:pPr algn="l" rtl="0">
              <a:lnSpc>
                <a:spcPct val="90000"/>
              </a:lnSpc>
              <a:defRPr/>
            </a:pPr>
            <a:r>
              <a:rPr lang="en-GB" sz="2400" b="1" dirty="0" smtClean="0"/>
              <a:t>Biosynthesis</a:t>
            </a:r>
            <a:r>
              <a:rPr lang="en-GB" sz="2400" dirty="0" smtClean="0"/>
              <a:t>: quinine is metabolically derived from </a:t>
            </a:r>
            <a:r>
              <a:rPr lang="en-GB" sz="2400" dirty="0" err="1" smtClean="0"/>
              <a:t>monoterpenoid</a:t>
            </a:r>
            <a:r>
              <a:rPr lang="en-GB" sz="2400" dirty="0" smtClean="0"/>
              <a:t>- tryptophan pathway.</a:t>
            </a:r>
            <a:endParaRPr lang="ar-IQ" sz="2400" dirty="0" smtClean="0"/>
          </a:p>
          <a:p>
            <a:pPr algn="l">
              <a:lnSpc>
                <a:spcPct val="90000"/>
              </a:lnSpc>
              <a:defRPr/>
            </a:pPr>
            <a:endParaRPr lang="en-GB" sz="2400" dirty="0" smtClean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229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301625" y="228600"/>
            <a:ext cx="854075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Quinine and derivatives</a:t>
            </a:r>
          </a:p>
        </p:txBody>
      </p:sp>
      <p:pic>
        <p:nvPicPr>
          <p:cNvPr id="4" name="Picture 7" descr="220px-Mefloquine_structure">
            <a:hlinkClick r:id="rId2" tooltip="Mefloquine structure.svg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4149725"/>
            <a:ext cx="2095500" cy="25431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9" descr="Image:Chloroquine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4581525"/>
            <a:ext cx="5459412" cy="20399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6696075" y="2060575"/>
            <a:ext cx="2052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Quinine (natural)</a:t>
            </a:r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39750" y="3789363"/>
            <a:ext cx="4824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Chloroquine, based on quinine (synthetic)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156325" y="3644900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Mefloquine (synthetic)</a:t>
            </a:r>
          </a:p>
        </p:txBody>
      </p:sp>
      <p:pic>
        <p:nvPicPr>
          <p:cNvPr id="9" name="Picture 13" descr="quinolin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650" y="1484313"/>
            <a:ext cx="2101850" cy="13350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539750" y="3068638"/>
            <a:ext cx="2232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/>
              <a:t>Quinoline</a:t>
            </a:r>
            <a:r>
              <a:rPr lang="en-GB" dirty="0"/>
              <a:t> nucleus</a:t>
            </a:r>
          </a:p>
        </p:txBody>
      </p:sp>
      <p:pic>
        <p:nvPicPr>
          <p:cNvPr id="12" name="Picture 5" descr="Image:Quinine-2D-skeletal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1268759"/>
            <a:ext cx="3017348" cy="21380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err="1" smtClean="0"/>
              <a:t>Cinchonism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Overdose  of cinchona products result in temporary loss of hearing and in impaired sight.</a:t>
            </a:r>
          </a:p>
          <a:p>
            <a:pPr algn="l" rtl="0"/>
            <a:r>
              <a:rPr lang="en-US" dirty="0" smtClean="0"/>
              <a:t>Ringing in the ears is symptoms of toxicity.</a:t>
            </a:r>
          </a:p>
          <a:p>
            <a:pPr algn="l" rtl="0"/>
            <a:r>
              <a:rPr lang="en-US" dirty="0" smtClean="0"/>
              <a:t>When these symptoms are produced as the result of continuous use of cinchona or of quinine, the condition has been called </a:t>
            </a:r>
            <a:r>
              <a:rPr lang="en-US" dirty="0" err="1" smtClean="0"/>
              <a:t>cinchonism</a:t>
            </a:r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Isoquinoline</a:t>
            </a:r>
            <a:r>
              <a:rPr lang="en-GB" dirty="0" smtClean="0"/>
              <a:t> Alkaloids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52128"/>
          </a:xfrm>
        </p:spPr>
        <p:txBody>
          <a:bodyPr/>
          <a:lstStyle/>
          <a:p>
            <a:pPr algn="ctr" rtl="0">
              <a:buNone/>
            </a:pPr>
            <a:r>
              <a:rPr lang="en-GB" b="1" dirty="0" smtClean="0"/>
              <a:t> Ipecac</a:t>
            </a:r>
            <a:endParaRPr lang="en-US" b="1" dirty="0" smtClean="0"/>
          </a:p>
          <a:p>
            <a:pPr algn="l" rtl="0"/>
            <a:r>
              <a:rPr lang="en-GB" dirty="0" smtClean="0"/>
              <a:t>Consists of the dried rhizome and roots of </a:t>
            </a:r>
            <a:r>
              <a:rPr lang="en-GB" i="1" dirty="0" err="1" smtClean="0"/>
              <a:t>Cephaelis</a:t>
            </a:r>
            <a:r>
              <a:rPr lang="en-GB" i="1" dirty="0" smtClean="0"/>
              <a:t> </a:t>
            </a:r>
            <a:r>
              <a:rPr lang="en-GB" i="1" dirty="0" err="1" smtClean="0"/>
              <a:t>ipecacuanah</a:t>
            </a:r>
            <a:r>
              <a:rPr lang="en-GB" i="1" dirty="0" smtClean="0"/>
              <a:t> </a:t>
            </a:r>
            <a:r>
              <a:rPr lang="en-GB" dirty="0" smtClean="0"/>
              <a:t>, it contain two </a:t>
            </a:r>
            <a:r>
              <a:rPr lang="en-GB" dirty="0" err="1" smtClean="0"/>
              <a:t>isoquinoline</a:t>
            </a:r>
            <a:r>
              <a:rPr lang="en-GB" dirty="0" smtClean="0"/>
              <a:t> alkaloids emetine and </a:t>
            </a:r>
            <a:r>
              <a:rPr lang="en-GB" dirty="0" err="1" smtClean="0"/>
              <a:t>cephaeline</a:t>
            </a:r>
            <a:r>
              <a:rPr lang="en-GB" dirty="0" smtClean="0"/>
              <a:t>.</a:t>
            </a:r>
            <a:endParaRPr lang="en-US" dirty="0" smtClean="0"/>
          </a:p>
          <a:p>
            <a:pPr algn="l" rtl="0"/>
            <a:r>
              <a:rPr lang="en-GB" dirty="0" smtClean="0"/>
              <a:t>Ipecac in the form of syrup, is used in the treatment of drug overdose and in certain poisonings. </a:t>
            </a:r>
            <a:endParaRPr lang="ar-IQ" dirty="0"/>
          </a:p>
        </p:txBody>
      </p:sp>
      <p:pic>
        <p:nvPicPr>
          <p:cNvPr id="6" name="صورة 5" descr="Ipecac-Syrup-bottl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3833531"/>
            <a:ext cx="1266828" cy="3024469"/>
          </a:xfrm>
          <a:prstGeom prst="rect">
            <a:avLst/>
          </a:prstGeom>
        </p:spPr>
      </p:pic>
      <p:pic>
        <p:nvPicPr>
          <p:cNvPr id="8" name="صورة 7" descr="ind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4143380"/>
            <a:ext cx="3357586" cy="27146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Sanguinaria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709160"/>
          </a:xfrm>
        </p:spPr>
        <p:txBody>
          <a:bodyPr>
            <a:normAutofit/>
          </a:bodyPr>
          <a:lstStyle/>
          <a:p>
            <a:pPr algn="l" rtl="0"/>
            <a:r>
              <a:rPr lang="en-GB" dirty="0" smtClean="0"/>
              <a:t>Is the dried rhizome of </a:t>
            </a:r>
            <a:r>
              <a:rPr lang="en-GB" i="1" dirty="0" err="1" smtClean="0"/>
              <a:t>Sanguinaria</a:t>
            </a:r>
            <a:endParaRPr lang="en-GB" i="1" dirty="0" smtClean="0"/>
          </a:p>
          <a:p>
            <a:pPr algn="l" rtl="0"/>
            <a:r>
              <a:rPr lang="en-GB" i="1" dirty="0" smtClean="0"/>
              <a:t> </a:t>
            </a:r>
            <a:r>
              <a:rPr lang="en-GB" i="1" dirty="0" smtClean="0"/>
              <a:t>Canadensis </a:t>
            </a:r>
            <a:r>
              <a:rPr lang="en-GB" dirty="0" smtClean="0"/>
              <a:t>Fam. </a:t>
            </a:r>
            <a:r>
              <a:rPr lang="en-GB" dirty="0" err="1" smtClean="0"/>
              <a:t>Papaveraceae</a:t>
            </a:r>
            <a:r>
              <a:rPr lang="en-GB" dirty="0" smtClean="0"/>
              <a:t>. it contain </a:t>
            </a:r>
            <a:r>
              <a:rPr lang="en-GB" dirty="0" err="1" smtClean="0"/>
              <a:t>isoquinoline</a:t>
            </a:r>
            <a:r>
              <a:rPr lang="en-GB" dirty="0" smtClean="0"/>
              <a:t> alkaloids </a:t>
            </a:r>
            <a:r>
              <a:rPr lang="en-GB" dirty="0" err="1" smtClean="0"/>
              <a:t>sanguinarine</a:t>
            </a:r>
            <a:r>
              <a:rPr lang="en-GB" dirty="0" smtClean="0"/>
              <a:t>, </a:t>
            </a:r>
            <a:r>
              <a:rPr lang="en-GB" dirty="0" err="1" smtClean="0"/>
              <a:t>chelerythrine</a:t>
            </a:r>
            <a:r>
              <a:rPr lang="en-GB" dirty="0" smtClean="0"/>
              <a:t>, </a:t>
            </a:r>
            <a:r>
              <a:rPr lang="en-GB" dirty="0" err="1" smtClean="0"/>
              <a:t>protopine</a:t>
            </a:r>
            <a:r>
              <a:rPr lang="en-GB" dirty="0" smtClean="0"/>
              <a:t> and </a:t>
            </a:r>
            <a:r>
              <a:rPr lang="en-GB" dirty="0" err="1" smtClean="0"/>
              <a:t>allocryptopine</a:t>
            </a:r>
            <a:r>
              <a:rPr lang="en-GB" dirty="0" smtClean="0"/>
              <a:t>.</a:t>
            </a:r>
            <a:endParaRPr lang="en-US" dirty="0" smtClean="0"/>
          </a:p>
          <a:p>
            <a:pPr algn="l" rtl="0"/>
            <a:r>
              <a:rPr lang="en-GB" dirty="0" err="1" smtClean="0"/>
              <a:t>Sanguinaria</a:t>
            </a:r>
            <a:r>
              <a:rPr lang="en-GB" dirty="0" smtClean="0"/>
              <a:t> </a:t>
            </a:r>
            <a:r>
              <a:rPr lang="en-GB" dirty="0" smtClean="0"/>
              <a:t>has stimulating expectorant and emetic </a:t>
            </a:r>
            <a:r>
              <a:rPr lang="en-GB" dirty="0" err="1" smtClean="0"/>
              <a:t>properities</a:t>
            </a:r>
            <a:r>
              <a:rPr lang="en-GB" dirty="0" smtClean="0"/>
              <a:t>.</a:t>
            </a:r>
          </a:p>
          <a:p>
            <a:pPr algn="l" rtl="0"/>
            <a:r>
              <a:rPr lang="en-GB" dirty="0" smtClean="0"/>
              <a:t>in </a:t>
            </a:r>
            <a:r>
              <a:rPr lang="en-GB" dirty="0" smtClean="0"/>
              <a:t>toothpaste and mouthwash for the prevention of the development of dental plaque and subsequent periodontal disease.</a:t>
            </a:r>
            <a:endParaRPr lang="en-US" dirty="0" smtClean="0"/>
          </a:p>
          <a:p>
            <a:pPr rtl="0"/>
            <a:endParaRPr lang="ar-IQ" dirty="0"/>
          </a:p>
        </p:txBody>
      </p:sp>
      <p:pic>
        <p:nvPicPr>
          <p:cNvPr id="4" name="صورة 3" descr="Sanguinar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850" y="0"/>
            <a:ext cx="2343150" cy="195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(</a:t>
            </a:r>
            <a:r>
              <a:rPr lang="en-GB" dirty="0" smtClean="0"/>
              <a:t>Benzyl)</a:t>
            </a:r>
            <a:r>
              <a:rPr lang="en-GB" dirty="0" err="1" smtClean="0"/>
              <a:t>isoquinoline</a:t>
            </a:r>
            <a:r>
              <a:rPr lang="en-GB" dirty="0" smtClean="0"/>
              <a:t> alkaloids 1:</a:t>
            </a:r>
            <a:br>
              <a:rPr lang="en-GB" dirty="0" smtClean="0"/>
            </a:br>
            <a:r>
              <a:rPr lang="en-GB" dirty="0" smtClean="0"/>
              <a:t> The Opium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sz="3600" dirty="0" smtClean="0"/>
              <a:t>Opium is the gummy </a:t>
            </a:r>
            <a:r>
              <a:rPr lang="en-US" sz="3600" dirty="0" err="1" smtClean="0"/>
              <a:t>exudate</a:t>
            </a:r>
            <a:r>
              <a:rPr lang="en-US" sz="3600" dirty="0" smtClean="0"/>
              <a:t> obtained by incising the unripe capsules of the opium poppy </a:t>
            </a:r>
            <a:r>
              <a:rPr lang="en-US" sz="3600" i="1" dirty="0" smtClean="0"/>
              <a:t>(</a:t>
            </a:r>
            <a:r>
              <a:rPr lang="en-US" sz="3600" i="1" dirty="0" err="1" smtClean="0"/>
              <a:t>Papaver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somniferum</a:t>
            </a:r>
            <a:r>
              <a:rPr lang="en-US" sz="3600" dirty="0" smtClean="0"/>
              <a:t>, </a:t>
            </a:r>
            <a:r>
              <a:rPr lang="en-US" sz="3600" dirty="0" err="1" smtClean="0"/>
              <a:t>papaveraceae</a:t>
            </a:r>
            <a:r>
              <a:rPr lang="en-US" sz="3600" dirty="0" smtClean="0"/>
              <a:t>).</a:t>
            </a:r>
          </a:p>
          <a:p>
            <a:pPr algn="l" rtl="0">
              <a:buNone/>
            </a:pPr>
            <a:r>
              <a:rPr lang="en-US" sz="3600" dirty="0" smtClean="0"/>
              <a:t>Opiate:-</a:t>
            </a:r>
            <a:r>
              <a:rPr lang="en-US" sz="3600" dirty="0" err="1" smtClean="0"/>
              <a:t>nataural</a:t>
            </a:r>
            <a:r>
              <a:rPr lang="en-US" sz="3600" dirty="0" smtClean="0"/>
              <a:t> alkaloids</a:t>
            </a:r>
            <a:r>
              <a:rPr lang="en-US" sz="3600" dirty="0" smtClean="0"/>
              <a:t> contains </a:t>
            </a:r>
            <a:r>
              <a:rPr lang="en-US" sz="3600" dirty="0" smtClean="0"/>
              <a:t>more than 30 alkaloids, of which the major components are </a:t>
            </a:r>
            <a:r>
              <a:rPr lang="en-US" sz="3600" b="1" dirty="0" smtClean="0"/>
              <a:t>morphine, codeine, </a:t>
            </a:r>
            <a:r>
              <a:rPr lang="en-US" sz="3600" b="1" dirty="0" err="1" smtClean="0"/>
              <a:t>thebaine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papaverine</a:t>
            </a:r>
            <a:r>
              <a:rPr lang="en-US" sz="3600" b="1" dirty="0" smtClean="0"/>
              <a:t> and </a:t>
            </a:r>
            <a:r>
              <a:rPr lang="en-US" sz="3600" b="1" dirty="0" err="1" smtClean="0"/>
              <a:t>noscapine</a:t>
            </a:r>
            <a:r>
              <a:rPr lang="en-US" sz="3600" dirty="0" smtClean="0"/>
              <a:t>.</a:t>
            </a:r>
            <a:endParaRPr lang="ar-IQ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647</TotalTime>
  <Words>630</Words>
  <Application>Microsoft Office PowerPoint</Application>
  <PresentationFormat>عرض على الشاشة (3:4)‏</PresentationFormat>
  <Paragraphs>70</Paragraphs>
  <Slides>17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Apex</vt:lpstr>
      <vt:lpstr>pharmacognosy</vt:lpstr>
      <vt:lpstr>Quinoline alkaloids</vt:lpstr>
      <vt:lpstr>Cinchona bark</vt:lpstr>
      <vt:lpstr>Quinine</vt:lpstr>
      <vt:lpstr>الشريحة 5</vt:lpstr>
      <vt:lpstr>Cinchonism </vt:lpstr>
      <vt:lpstr>Isoquinoline Alkaloids </vt:lpstr>
      <vt:lpstr>Sanguinaria</vt:lpstr>
      <vt:lpstr>(Benzyl)isoquinoline alkaloids 1:  The Opium</vt:lpstr>
      <vt:lpstr>Opium poppy Papaver somniferum</vt:lpstr>
      <vt:lpstr>Morphine</vt:lpstr>
      <vt:lpstr>Benzylisoquinoline alkaloid structures</vt:lpstr>
      <vt:lpstr>الشريحة 13</vt:lpstr>
      <vt:lpstr>Papaverine and verapamil</vt:lpstr>
      <vt:lpstr>Curare</vt:lpstr>
      <vt:lpstr>الشريحة 16</vt:lpstr>
      <vt:lpstr>Thank you for listining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pharmacognosy</dc:title>
  <dc:creator>First Processor</dc:creator>
  <cp:lastModifiedBy>First Processor</cp:lastModifiedBy>
  <cp:revision>64</cp:revision>
  <dcterms:created xsi:type="dcterms:W3CDTF">2016-03-05T21:25:14Z</dcterms:created>
  <dcterms:modified xsi:type="dcterms:W3CDTF">2017-03-03T21:04:21Z</dcterms:modified>
</cp:coreProperties>
</file>