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70" r:id="rId3"/>
    <p:sldId id="271" r:id="rId4"/>
    <p:sldId id="257" r:id="rId5"/>
    <p:sldId id="258" r:id="rId6"/>
    <p:sldId id="259" r:id="rId7"/>
    <p:sldId id="260" r:id="rId8"/>
    <p:sldId id="266" r:id="rId9"/>
    <p:sldId id="268" r:id="rId10"/>
    <p:sldId id="269" r:id="rId11"/>
    <p:sldId id="262" r:id="rId12"/>
    <p:sldId id="263" r:id="rId13"/>
    <p:sldId id="264" r:id="rId14"/>
    <p:sldId id="265" r:id="rId15"/>
    <p:sldId id="267" r:id="rId16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82437" autoAdjust="0"/>
  </p:normalViewPr>
  <p:slideViewPr>
    <p:cSldViewPr>
      <p:cViewPr varScale="1">
        <p:scale>
          <a:sx n="60" d="100"/>
          <a:sy n="60" d="100"/>
        </p:scale>
        <p:origin x="-16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86A7-64A9-4C4E-8E43-0D67594CAD58}" type="datetimeFigureOut">
              <a:rPr lang="ar-IQ" smtClean="0"/>
              <a:pPr/>
              <a:t>01/06/1438</a:t>
            </a:fld>
            <a:endParaRPr lang="ar-IQ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5EE99DA-9C59-4360-91D9-1EC823451F2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86A7-64A9-4C4E-8E43-0D67594CAD58}" type="datetimeFigureOut">
              <a:rPr lang="ar-IQ" smtClean="0"/>
              <a:pPr/>
              <a:t>01/06/1438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99DA-9C59-4360-91D9-1EC823451F2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86A7-64A9-4C4E-8E43-0D67594CAD58}" type="datetimeFigureOut">
              <a:rPr lang="ar-IQ" smtClean="0"/>
              <a:pPr/>
              <a:t>01/06/1438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99DA-9C59-4360-91D9-1EC823451F2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86A7-64A9-4C4E-8E43-0D67594CAD58}" type="datetimeFigureOut">
              <a:rPr lang="ar-IQ" smtClean="0"/>
              <a:pPr/>
              <a:t>01/06/1438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ar-IQ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5EE99DA-9C59-4360-91D9-1EC823451F2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86A7-64A9-4C4E-8E43-0D67594CAD58}" type="datetimeFigureOut">
              <a:rPr lang="ar-IQ" smtClean="0"/>
              <a:pPr/>
              <a:t>01/06/1438</a:t>
            </a:fld>
            <a:endParaRPr lang="ar-IQ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99DA-9C59-4360-91D9-1EC823451F27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86A7-64A9-4C4E-8E43-0D67594CAD58}" type="datetimeFigureOut">
              <a:rPr lang="ar-IQ" smtClean="0"/>
              <a:pPr/>
              <a:t>01/06/1438</a:t>
            </a:fld>
            <a:endParaRPr lang="ar-IQ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99DA-9C59-4360-91D9-1EC823451F2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86A7-64A9-4C4E-8E43-0D67594CAD58}" type="datetimeFigureOut">
              <a:rPr lang="ar-IQ" smtClean="0"/>
              <a:pPr/>
              <a:t>01/06/1438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5EE99DA-9C59-4360-91D9-1EC823451F27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86A7-64A9-4C4E-8E43-0D67594CAD58}" type="datetimeFigureOut">
              <a:rPr lang="ar-IQ" smtClean="0"/>
              <a:pPr/>
              <a:t>01/06/1438</a:t>
            </a:fld>
            <a:endParaRPr lang="ar-IQ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99DA-9C59-4360-91D9-1EC823451F2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86A7-64A9-4C4E-8E43-0D67594CAD58}" type="datetimeFigureOut">
              <a:rPr lang="ar-IQ" smtClean="0"/>
              <a:pPr/>
              <a:t>01/06/1438</a:t>
            </a:fld>
            <a:endParaRPr lang="ar-IQ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99DA-9C59-4360-91D9-1EC823451F2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86A7-64A9-4C4E-8E43-0D67594CAD58}" type="datetimeFigureOut">
              <a:rPr lang="ar-IQ" smtClean="0"/>
              <a:pPr/>
              <a:t>01/06/1438</a:t>
            </a:fld>
            <a:endParaRPr lang="ar-IQ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99DA-9C59-4360-91D9-1EC823451F2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86A7-64A9-4C4E-8E43-0D67594CAD58}" type="datetimeFigureOut">
              <a:rPr lang="ar-IQ" smtClean="0"/>
              <a:pPr/>
              <a:t>01/06/1438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99DA-9C59-4360-91D9-1EC823451F27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7EC86A7-64A9-4C4E-8E43-0D67594CAD58}" type="datetimeFigureOut">
              <a:rPr lang="ar-IQ" smtClean="0"/>
              <a:pPr/>
              <a:t>01/06/1438</a:t>
            </a:fld>
            <a:endParaRPr lang="ar-IQ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5EE99DA-9C59-4360-91D9-1EC823451F27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3857628"/>
            <a:ext cx="8458200" cy="1222375"/>
          </a:xfrm>
        </p:spPr>
        <p:txBody>
          <a:bodyPr/>
          <a:lstStyle/>
          <a:p>
            <a:pPr algn="ctr"/>
            <a:r>
              <a:rPr lang="en-US" dirty="0" smtClean="0"/>
              <a:t>lec4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2928934"/>
            <a:ext cx="8458200" cy="91440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17600" b="1" dirty="0" err="1" smtClean="0"/>
              <a:t>Pharmacognosy</a:t>
            </a:r>
            <a:endParaRPr lang="en-US" sz="17600" b="1" dirty="0" smtClean="0"/>
          </a:p>
          <a:p>
            <a:pPr algn="ctr"/>
            <a:r>
              <a:rPr lang="en-US" sz="16600" b="1" dirty="0" smtClean="0"/>
              <a:t>alkaloids</a:t>
            </a:r>
            <a:endParaRPr lang="ar-IQ" sz="16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psilocybin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Mushrooms of the genera </a:t>
            </a:r>
            <a:r>
              <a:rPr lang="en-US" i="1" dirty="0" err="1" smtClean="0"/>
              <a:t>Psilocybe</a:t>
            </a:r>
            <a:r>
              <a:rPr lang="en-US" i="1" dirty="0" smtClean="0"/>
              <a:t>, </a:t>
            </a:r>
            <a:r>
              <a:rPr lang="en-US" i="1" dirty="0" err="1" smtClean="0"/>
              <a:t>Panaeolus</a:t>
            </a:r>
            <a:r>
              <a:rPr lang="en-US" i="1" dirty="0" smtClean="0"/>
              <a:t>, </a:t>
            </a:r>
            <a:r>
              <a:rPr lang="en-US" i="1" dirty="0" err="1" smtClean="0"/>
              <a:t>Conocybe</a:t>
            </a:r>
            <a:r>
              <a:rPr lang="en-US" i="1" dirty="0" smtClean="0"/>
              <a:t> and </a:t>
            </a:r>
            <a:r>
              <a:rPr lang="en-US" i="1" dirty="0" err="1" smtClean="0"/>
              <a:t>Stropharia</a:t>
            </a:r>
            <a:r>
              <a:rPr lang="en-US" i="1" dirty="0" smtClean="0"/>
              <a:t> </a:t>
            </a:r>
            <a:r>
              <a:rPr lang="en-US" dirty="0" smtClean="0"/>
              <a:t>are known to produce psychoactive substance such as psilocybin, which is salt in the fungi and is converted into psilocin in vivo.</a:t>
            </a:r>
          </a:p>
          <a:p>
            <a:pPr algn="l" rtl="0"/>
            <a:endParaRPr lang="ar-IQ" dirty="0"/>
          </a:p>
        </p:txBody>
      </p:sp>
      <p:pic>
        <p:nvPicPr>
          <p:cNvPr id="4" name="Picture 3" descr="psilocybin psilocin struc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4143380"/>
            <a:ext cx="6353678" cy="27146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Vinca</a:t>
            </a:r>
            <a:r>
              <a:rPr lang="en-US" dirty="0" smtClean="0"/>
              <a:t> </a:t>
            </a:r>
            <a:r>
              <a:rPr lang="en-US" dirty="0" err="1" smtClean="0"/>
              <a:t>rosa</a:t>
            </a:r>
            <a:endParaRPr lang="ar-IQ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24659" t="34004" r="40029" b="25333"/>
          <a:stretch>
            <a:fillRect/>
          </a:stretch>
        </p:blipFill>
        <p:spPr bwMode="auto">
          <a:xfrm>
            <a:off x="785786" y="1214422"/>
            <a:ext cx="778674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304800" y="411481"/>
            <a:ext cx="8686800" cy="45719"/>
          </a:xfrm>
        </p:spPr>
        <p:txBody>
          <a:bodyPr>
            <a:normAutofit fontScale="90000"/>
          </a:bodyPr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18829" t="21365" r="37283" b="2072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20164" t="22552" r="36282" b="19238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19992" t="23442" r="38134" b="16914"/>
          <a:stretch>
            <a:fillRect/>
          </a:stretch>
        </p:blipFill>
        <p:spPr bwMode="auto">
          <a:xfrm>
            <a:off x="0" y="0"/>
            <a:ext cx="9144000" cy="71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 for </a:t>
            </a:r>
            <a:r>
              <a:rPr lang="en-US" dirty="0" err="1" smtClean="0"/>
              <a:t>listining</a:t>
            </a:r>
            <a:endParaRPr lang="ar-IQ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INDOLE ALKALODS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a class of </a:t>
            </a:r>
            <a:r>
              <a:rPr lang="en-US" dirty="0" smtClean="0"/>
              <a:t>alkaloid</a:t>
            </a:r>
            <a:r>
              <a:rPr lang="en-US" dirty="0" smtClean="0"/>
              <a:t> containing </a:t>
            </a:r>
            <a:r>
              <a:rPr lang="en-US" dirty="0" smtClean="0"/>
              <a:t>a structural moiety of </a:t>
            </a:r>
            <a:r>
              <a:rPr lang="en-US" dirty="0" err="1" smtClean="0"/>
              <a:t>indole</a:t>
            </a:r>
            <a:r>
              <a:rPr lang="en-US" dirty="0" smtClean="0"/>
              <a:t>; many </a:t>
            </a:r>
            <a:r>
              <a:rPr lang="en-US" dirty="0" err="1" smtClean="0"/>
              <a:t>indole</a:t>
            </a:r>
            <a:r>
              <a:rPr lang="en-US" dirty="0" smtClean="0"/>
              <a:t> alkaloids also include</a:t>
            </a:r>
            <a:r>
              <a:rPr lang="en-US" u="sng" dirty="0" smtClean="0"/>
              <a:t> </a:t>
            </a:r>
            <a:r>
              <a:rPr lang="en-US" u="sng" dirty="0" smtClean="0"/>
              <a:t>isoprene</a:t>
            </a:r>
            <a:r>
              <a:rPr lang="en-US" dirty="0" smtClean="0"/>
              <a:t> groups and are thus called </a:t>
            </a:r>
            <a:r>
              <a:rPr lang="en-US" dirty="0" err="1" smtClean="0">
                <a:solidFill>
                  <a:srgbClr val="C00000"/>
                </a:solidFill>
              </a:rPr>
              <a:t>terpene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indole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or </a:t>
            </a:r>
            <a:r>
              <a:rPr lang="en-US" dirty="0" err="1" smtClean="0">
                <a:solidFill>
                  <a:srgbClr val="C00000"/>
                </a:solidFill>
              </a:rPr>
              <a:t>secologanin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tryptamine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alkaloids. it is one of the largest classes of alkaloids. Many of them possess significant physiological activity and some of them are used in medicine</a:t>
            </a:r>
            <a:r>
              <a:rPr lang="en-US" dirty="0" smtClean="0"/>
              <a:t>.</a:t>
            </a:r>
            <a:endParaRPr lang="en-US" dirty="0" smtClean="0"/>
          </a:p>
          <a:p>
            <a:pPr algn="l" rtl="0">
              <a:buNone/>
            </a:pPr>
            <a:endParaRPr lang="ar-IQ" dirty="0"/>
          </a:p>
        </p:txBody>
      </p:sp>
      <p:sp>
        <p:nvSpPr>
          <p:cNvPr id="19458" name="AutoShape 2" descr="نتيجة بحث الصور عن ‪indole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6" name="صورة 5" descr="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5072074"/>
            <a:ext cx="179070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BIOSYNTHESIS</a:t>
            </a:r>
            <a:br>
              <a:rPr lang="en-US" dirty="0" smtClean="0"/>
            </a:br>
            <a:endParaRPr lang="ar-IQ" dirty="0"/>
          </a:p>
        </p:txBody>
      </p:sp>
      <p:pic>
        <p:nvPicPr>
          <p:cNvPr id="4" name="عنصر نائب للمحتوى 3" descr="Psilocybin biosynthesis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8686800" cy="147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4" descr="Beta-carboline moiety biosynthesis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286124"/>
            <a:ext cx="707236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571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reserpine</a:t>
            </a:r>
            <a:endParaRPr lang="ar-IQ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30048" t="43664" r="41432" b="35521"/>
          <a:stretch>
            <a:fillRect/>
          </a:stretch>
        </p:blipFill>
        <p:spPr bwMode="auto">
          <a:xfrm>
            <a:off x="1714480" y="1071546"/>
            <a:ext cx="578647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5"/>
          <p:cNvPicPr/>
          <p:nvPr/>
        </p:nvPicPr>
        <p:blipFill>
          <a:blip r:embed="rId2" cstate="print"/>
          <a:srcRect l="19133" t="27200" r="35799" b="58561"/>
          <a:stretch>
            <a:fillRect/>
          </a:stretch>
        </p:blipFill>
        <p:spPr bwMode="auto">
          <a:xfrm>
            <a:off x="1714480" y="3786190"/>
            <a:ext cx="585791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7153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physostigmine</a:t>
            </a:r>
            <a:r>
              <a:rPr lang="en-US" dirty="0" err="1" smtClean="0"/>
              <a:t>,neostigmine,pridospermin</a:t>
            </a:r>
            <a:endParaRPr lang="ar-IQ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25878" t="34565" r="43154" b="29063"/>
          <a:stretch>
            <a:fillRect/>
          </a:stretch>
        </p:blipFill>
        <p:spPr bwMode="auto">
          <a:xfrm>
            <a:off x="714348" y="1571612"/>
            <a:ext cx="771530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57222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Semisynthetic</a:t>
            </a:r>
            <a:r>
              <a:rPr lang="en-US" dirty="0" smtClean="0"/>
              <a:t> </a:t>
            </a:r>
            <a:r>
              <a:rPr lang="en-US" dirty="0" err="1" smtClean="0"/>
              <a:t>physostigmine</a:t>
            </a:r>
            <a:endParaRPr lang="ar-IQ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26385" t="34088" r="42989" b="29877"/>
          <a:stretch>
            <a:fillRect/>
          </a:stretch>
        </p:blipFill>
        <p:spPr bwMode="auto">
          <a:xfrm>
            <a:off x="1071538" y="1428736"/>
            <a:ext cx="671517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Ergot </a:t>
            </a:r>
            <a:r>
              <a:rPr lang="en-US" dirty="0" err="1" smtClean="0"/>
              <a:t>alkalods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24395" t="33126" r="42177" b="28539"/>
          <a:stretch>
            <a:fillRect/>
          </a:stretch>
        </p:blipFill>
        <p:spPr bwMode="auto">
          <a:xfrm>
            <a:off x="1071538" y="1357298"/>
            <a:ext cx="707236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342584" cy="65050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Ergotamine</a:t>
            </a:r>
            <a:endParaRPr lang="ar-IQ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1556792"/>
            <a:ext cx="7128792" cy="4248472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Is used to relief migraine and is still used today</a:t>
            </a:r>
            <a:endParaRPr lang="ar-IQ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It reduces vasodilatation , side effects include gangrene</a:t>
            </a:r>
            <a:endParaRPr lang="ar-IQ" sz="2000" dirty="0">
              <a:solidFill>
                <a:schemeClr val="tx1"/>
              </a:solidFill>
            </a:endParaRP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5214942" y="857232"/>
          <a:ext cx="2077972" cy="3869173"/>
        </p:xfrm>
        <a:graphic>
          <a:graphicData uri="http://schemas.openxmlformats.org/presentationml/2006/ole">
            <p:oleObj spid="_x0000_s1026" name="CS ChemDraw Drawing" r:id="rId3" imgW="1558492" imgH="3103852" progId="">
              <p:embed/>
            </p:oleObj>
          </a:graphicData>
        </a:graphic>
      </p:graphicFrame>
      <p:pic>
        <p:nvPicPr>
          <p:cNvPr id="6" name="Picture 3" descr="erg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428728" y="1500174"/>
            <a:ext cx="274814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304800" y="411481"/>
            <a:ext cx="8686800" cy="45719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00042"/>
            <a:ext cx="8686800" cy="5580083"/>
          </a:xfrm>
        </p:spPr>
        <p:txBody>
          <a:bodyPr/>
          <a:lstStyle/>
          <a:p>
            <a:pPr algn="l" rtl="0"/>
            <a:r>
              <a:rPr lang="en-US" dirty="0" smtClean="0"/>
              <a:t>The ergot alkaloid were used as a template for the semi-synthetic of </a:t>
            </a:r>
            <a:r>
              <a:rPr lang="en-US" dirty="0" err="1" smtClean="0"/>
              <a:t>bromocriptine</a:t>
            </a:r>
            <a:r>
              <a:rPr lang="en-US" dirty="0" smtClean="0"/>
              <a:t>, </a:t>
            </a:r>
            <a:r>
              <a:rPr lang="en-US" dirty="0" err="1" smtClean="0"/>
              <a:t>pergolide</a:t>
            </a:r>
            <a:r>
              <a:rPr lang="en-US" dirty="0" smtClean="0"/>
              <a:t> and </a:t>
            </a:r>
            <a:r>
              <a:rPr lang="en-US" dirty="0" err="1" smtClean="0"/>
              <a:t>cabergolide</a:t>
            </a:r>
            <a:r>
              <a:rPr lang="en-US" dirty="0" smtClean="0"/>
              <a:t>, which have use in neurological disorder such as Parkinson’s disease.</a:t>
            </a:r>
          </a:p>
          <a:p>
            <a:pPr algn="l" rtl="0"/>
            <a:r>
              <a:rPr lang="en-US" dirty="0" smtClean="0"/>
              <a:t>Ergot can cause hallucination and the hallucinogenic drug of abuse LSD(lysergic acid diethylamide) is structurally </a:t>
            </a:r>
            <a:r>
              <a:rPr lang="en-US" dirty="0" err="1" smtClean="0"/>
              <a:t>relatted</a:t>
            </a:r>
            <a:r>
              <a:rPr lang="en-US" dirty="0" smtClean="0"/>
              <a:t> to them.</a:t>
            </a:r>
          </a:p>
          <a:p>
            <a:pPr algn="l" rtl="0"/>
            <a:endParaRPr lang="en-US" dirty="0" smtClean="0"/>
          </a:p>
          <a:p>
            <a:pPr algn="l" rtl="0"/>
            <a:endParaRPr lang="ar-IQ" dirty="0"/>
          </a:p>
        </p:txBody>
      </p:sp>
      <p:pic>
        <p:nvPicPr>
          <p:cNvPr id="4" name="Picture 3" descr="LSD_structural_formulae_v.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910" y="4572008"/>
            <a:ext cx="2836324" cy="22859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92372" y="5929330"/>
            <a:ext cx="57900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mtClean="0"/>
              <a:t>LSD</a:t>
            </a:r>
            <a:endParaRPr lang="ar-IQ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310</TotalTime>
  <Words>126</Words>
  <Application>Microsoft Office PowerPoint</Application>
  <PresentationFormat>عرض على الشاشة (3:4)‏</PresentationFormat>
  <Paragraphs>20</Paragraphs>
  <Slides>15</Slides>
  <Notes>0</Notes>
  <HiddenSlides>0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7" baseType="lpstr">
      <vt:lpstr>Trek</vt:lpstr>
      <vt:lpstr>CS ChemDraw Drawing</vt:lpstr>
      <vt:lpstr>lec4</vt:lpstr>
      <vt:lpstr>INDOLE ALKALODS</vt:lpstr>
      <vt:lpstr>BIOSYNTHESIS </vt:lpstr>
      <vt:lpstr>reserpine</vt:lpstr>
      <vt:lpstr>physostigmine,neostigmine,pridospermin</vt:lpstr>
      <vt:lpstr>Semisynthetic physostigmine</vt:lpstr>
      <vt:lpstr>Ergot alkalods </vt:lpstr>
      <vt:lpstr>Ergotamine</vt:lpstr>
      <vt:lpstr>الشريحة 9</vt:lpstr>
      <vt:lpstr>psilocybin</vt:lpstr>
      <vt:lpstr>Vinca rosa</vt:lpstr>
      <vt:lpstr>الشريحة 12</vt:lpstr>
      <vt:lpstr>الشريحة 13</vt:lpstr>
      <vt:lpstr>الشريحة 14</vt:lpstr>
      <vt:lpstr>Thank you for listining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lec4</dc:title>
  <dc:creator>First Processor</dc:creator>
  <cp:lastModifiedBy>First Processor</cp:lastModifiedBy>
  <cp:revision>31</cp:revision>
  <dcterms:created xsi:type="dcterms:W3CDTF">2016-02-27T21:34:14Z</dcterms:created>
  <dcterms:modified xsi:type="dcterms:W3CDTF">2017-02-27T21:54:08Z</dcterms:modified>
</cp:coreProperties>
</file>